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rWsTuD9QE244LsmFH5RbNn60g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715153"/>
            <a:ext cx="5486400" cy="44669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91" name="Google Shape;91;p1:notes"/>
          <p:cNvSpPr/>
          <p:nvPr>
            <p:ph idx="2" type="sldImg"/>
          </p:nvPr>
        </p:nvSpPr>
        <p:spPr>
          <a:xfrm>
            <a:off x="120650"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8:notes"/>
          <p:cNvSpPr txBox="1"/>
          <p:nvPr>
            <p:ph idx="1" type="body"/>
          </p:nvPr>
        </p:nvSpPr>
        <p:spPr>
          <a:xfrm>
            <a:off x="1219200" y="3582897"/>
            <a:ext cx="9753600" cy="29314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187" name="Google Shape;187;p8:notes"/>
          <p:cNvSpPr/>
          <p:nvPr>
            <p:ph idx="2" type="sldImg"/>
          </p:nvPr>
        </p:nvSpPr>
        <p:spPr>
          <a:xfrm>
            <a:off x="3862388" y="930275"/>
            <a:ext cx="4467225" cy="25130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1:notes"/>
          <p:cNvSpPr txBox="1"/>
          <p:nvPr>
            <p:ph idx="1" type="body"/>
          </p:nvPr>
        </p:nvSpPr>
        <p:spPr>
          <a:xfrm>
            <a:off x="992664" y="3271382"/>
            <a:ext cx="7941310" cy="2676584"/>
          </a:xfrm>
          <a:prstGeom prst="rect">
            <a:avLst/>
          </a:prstGeom>
          <a:noFill/>
          <a:ln>
            <a:noFill/>
          </a:ln>
        </p:spPr>
        <p:txBody>
          <a:bodyPr anchorCtr="0" anchor="t" bIns="47775" lIns="95550" spcFirstLastPara="1" rIns="95550" wrap="square" tIns="4777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224" name="Google Shape;224;p11:notes"/>
          <p:cNvSpPr/>
          <p:nvPr>
            <p:ph idx="2" type="sldImg"/>
          </p:nvPr>
        </p:nvSpPr>
        <p:spPr>
          <a:xfrm>
            <a:off x="2924175" y="849313"/>
            <a:ext cx="4078288"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s-E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96130f9f6b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g396130f9f6b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96130f9f6b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396130f9f6b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96130f9f6b_0_5:notes"/>
          <p:cNvSpPr txBox="1"/>
          <p:nvPr>
            <p:ph idx="1" type="body"/>
          </p:nvPr>
        </p:nvSpPr>
        <p:spPr>
          <a:xfrm>
            <a:off x="992664" y="3271382"/>
            <a:ext cx="7941300" cy="2676600"/>
          </a:xfrm>
          <a:prstGeom prst="rect">
            <a:avLst/>
          </a:prstGeom>
          <a:noFill/>
          <a:ln>
            <a:noFill/>
          </a:ln>
        </p:spPr>
        <p:txBody>
          <a:bodyPr anchorCtr="0" anchor="t" bIns="47775" lIns="95550" spcFirstLastPara="1" rIns="95550" wrap="square" tIns="4777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04" name="Google Shape;104;g396130f9f6b_0_5: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96130f9f6b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g396130f9f6b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96130f9f6b_0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396130f9f6b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96130f9f6b_0_0:notes"/>
          <p:cNvSpPr txBox="1"/>
          <p:nvPr>
            <p:ph idx="1" type="body"/>
          </p:nvPr>
        </p:nvSpPr>
        <p:spPr>
          <a:xfrm>
            <a:off x="992664" y="3271382"/>
            <a:ext cx="7941300" cy="2676600"/>
          </a:xfrm>
          <a:prstGeom prst="rect">
            <a:avLst/>
          </a:prstGeom>
          <a:noFill/>
          <a:ln>
            <a:noFill/>
          </a:ln>
        </p:spPr>
        <p:txBody>
          <a:bodyPr anchorCtr="0" anchor="t" bIns="47775" lIns="95550" spcFirstLastPara="1" rIns="95550" wrap="square" tIns="47775">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33" name="Google Shape;133;g396130f9f6b_0_0:notes"/>
          <p:cNvSpPr/>
          <p:nvPr>
            <p:ph idx="2" type="sldImg"/>
          </p:nvPr>
        </p:nvSpPr>
        <p:spPr>
          <a:xfrm>
            <a:off x="2924175" y="849313"/>
            <a:ext cx="4078200" cy="2293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1219200" y="3582897"/>
            <a:ext cx="9753600" cy="29314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139" name="Google Shape;139;p5:notes"/>
          <p:cNvSpPr/>
          <p:nvPr>
            <p:ph idx="2" type="sldImg"/>
          </p:nvPr>
        </p:nvSpPr>
        <p:spPr>
          <a:xfrm>
            <a:off x="3862388" y="930275"/>
            <a:ext cx="4467225" cy="25130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1219200" y="3582897"/>
            <a:ext cx="9753600" cy="29314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150" name="Google Shape;150;p6:notes"/>
          <p:cNvSpPr/>
          <p:nvPr>
            <p:ph idx="2" type="sldImg"/>
          </p:nvPr>
        </p:nvSpPr>
        <p:spPr>
          <a:xfrm>
            <a:off x="3862388" y="930275"/>
            <a:ext cx="4467225" cy="25130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1219200" y="3582897"/>
            <a:ext cx="9753600" cy="293146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
        <p:nvSpPr>
          <p:cNvPr id="167" name="Google Shape;167;p7:notes"/>
          <p:cNvSpPr/>
          <p:nvPr>
            <p:ph idx="2" type="sldImg"/>
          </p:nvPr>
        </p:nvSpPr>
        <p:spPr>
          <a:xfrm>
            <a:off x="3862388" y="930275"/>
            <a:ext cx="4467225" cy="25130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Diseño personalizado">
  <p:cSld name="11_Diseño personalizado">
    <p:bg>
      <p:bgPr>
        <a:blipFill>
          <a:blip r:embed="rId2">
            <a:alphaModFix/>
          </a:blip>
          <a:stretch>
            <a:fillRect/>
          </a:stretch>
        </a:blipFill>
      </p:bgPr>
    </p:bg>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sp>
        <p:nvSpPr>
          <p:cNvPr id="43" name="Google Shape;4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9" name="Shape 49"/>
        <p:cNvGrpSpPr/>
        <p:nvPr/>
      </p:nvGrpSpPr>
      <p:grpSpPr>
        <a:xfrm>
          <a:off x="0" y="0"/>
          <a:ext cx="0" cy="0"/>
          <a:chOff x="0" y="0"/>
          <a:chExt cx="0" cy="0"/>
        </a:xfrm>
      </p:grpSpPr>
      <p:sp>
        <p:nvSpPr>
          <p:cNvPr id="50" name="Google Shape;50;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8" name="Shape 58"/>
        <p:cNvGrpSpPr/>
        <p:nvPr/>
      </p:nvGrpSpPr>
      <p:grpSpPr>
        <a:xfrm>
          <a:off x="0" y="0"/>
          <a:ext cx="0" cy="0"/>
          <a:chOff x="0" y="0"/>
          <a:chExt cx="0" cy="0"/>
        </a:xfrm>
      </p:grpSpPr>
      <p:sp>
        <p:nvSpPr>
          <p:cNvPr id="59" name="Google Shape;59;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63" name="Shape 63"/>
        <p:cNvGrpSpPr/>
        <p:nvPr/>
      </p:nvGrpSpPr>
      <p:grpSpPr>
        <a:xfrm>
          <a:off x="0" y="0"/>
          <a:ext cx="0" cy="0"/>
          <a:chOff x="0" y="0"/>
          <a:chExt cx="0" cy="0"/>
        </a:xfrm>
      </p:grpSpPr>
      <p:sp>
        <p:nvSpPr>
          <p:cNvPr id="64" name="Google Shape;64;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0" name="Shape 70"/>
        <p:cNvGrpSpPr/>
        <p:nvPr/>
      </p:nvGrpSpPr>
      <p:grpSpPr>
        <a:xfrm>
          <a:off x="0" y="0"/>
          <a:ext cx="0" cy="0"/>
          <a:chOff x="0" y="0"/>
          <a:chExt cx="0" cy="0"/>
        </a:xfrm>
      </p:grpSpPr>
      <p:sp>
        <p:nvSpPr>
          <p:cNvPr id="71" name="Google Shape;71;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30"/>
          <p:cNvSpPr/>
          <p:nvPr>
            <p:ph idx="2" type="pic"/>
          </p:nvPr>
        </p:nvSpPr>
        <p:spPr>
          <a:xfrm>
            <a:off x="5183188" y="987425"/>
            <a:ext cx="6172200" cy="4873625"/>
          </a:xfrm>
          <a:prstGeom prst="rect">
            <a:avLst/>
          </a:prstGeom>
          <a:noFill/>
          <a:ln>
            <a:noFill/>
          </a:ln>
        </p:spPr>
      </p:sp>
      <p:sp>
        <p:nvSpPr>
          <p:cNvPr id="73" name="Google Shape;73;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77" name="Shape 77"/>
        <p:cNvGrpSpPr/>
        <p:nvPr/>
      </p:nvGrpSpPr>
      <p:grpSpPr>
        <a:xfrm>
          <a:off x="0" y="0"/>
          <a:ext cx="0" cy="0"/>
          <a:chOff x="0" y="0"/>
          <a:chExt cx="0" cy="0"/>
        </a:xfrm>
      </p:grpSpPr>
      <p:sp>
        <p:nvSpPr>
          <p:cNvPr id="78" name="Google Shape;7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3" name="Shape 83"/>
        <p:cNvGrpSpPr/>
        <p:nvPr/>
      </p:nvGrpSpPr>
      <p:grpSpPr>
        <a:xfrm>
          <a:off x="0" y="0"/>
          <a:ext cx="0" cy="0"/>
          <a:chOff x="0" y="0"/>
          <a:chExt cx="0" cy="0"/>
        </a:xfrm>
      </p:grpSpPr>
      <p:sp>
        <p:nvSpPr>
          <p:cNvPr id="84" name="Google Shape;84;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seño personalizado">
  <p:cSld name="3_Diseño personalizado">
    <p:bg>
      <p:bgPr>
        <a:blipFill>
          <a:blip r:embed="rId2">
            <a:alphaModFix/>
          </a:blip>
          <a:stretch>
            <a:fillRect/>
          </a:stretch>
        </a:blipFill>
      </p:bgPr>
    </p:bg>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seño personalizado">
  <p:cSld name="2_Diseño personalizado">
    <p:bg>
      <p:bgPr>
        <a:blipFill>
          <a:blip r:embed="rId2">
            <a:alphaModFix/>
          </a:blip>
          <a:stretch>
            <a:fillRect/>
          </a:stretch>
        </a:blipFill>
      </p:bgPr>
    </p:bg>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seño personalizado">
  <p:cSld name="4_Diseño personalizado">
    <p:bg>
      <p:bgPr>
        <a:blipFill>
          <a:blip r:embed="rId2">
            <a:alphaModFix/>
          </a:blip>
          <a:stretch>
            <a:fillRect/>
          </a:stretch>
        </a:blipFill>
      </p:bgPr>
    </p:bg>
    <p:spTree>
      <p:nvGrpSpPr>
        <p:cNvPr id="18" name="Shape 1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Diseño personalizado">
  <p:cSld name="5_Diseño personalizado">
    <p:bg>
      <p:bgPr>
        <a:blipFill>
          <a:blip r:embed="rId2">
            <a:alphaModFix/>
          </a:blip>
          <a:stretch>
            <a:fillRect/>
          </a:stretch>
        </a:blipFill>
      </p:bgPr>
    </p:bg>
    <p:spTree>
      <p:nvGrpSpPr>
        <p:cNvPr id="19" name="Shape 1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0" name="Shape 20"/>
        <p:cNvGrpSpPr/>
        <p:nvPr/>
      </p:nvGrpSpPr>
      <p:grpSpPr>
        <a:xfrm>
          <a:off x="0" y="0"/>
          <a:ext cx="0" cy="0"/>
          <a:chOff x="0" y="0"/>
          <a:chExt cx="0" cy="0"/>
        </a:xfrm>
      </p:grpSpPr>
      <p:sp>
        <p:nvSpPr>
          <p:cNvPr id="21" name="Google Shape;2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24" name="Shape 24"/>
        <p:cNvGrpSpPr/>
        <p:nvPr/>
      </p:nvGrpSpPr>
      <p:grpSpPr>
        <a:xfrm>
          <a:off x="0" y="0"/>
          <a:ext cx="0" cy="0"/>
          <a:chOff x="0" y="0"/>
          <a:chExt cx="0" cy="0"/>
        </a:xfrm>
      </p:grpSpPr>
      <p:sp>
        <p:nvSpPr>
          <p:cNvPr id="25" name="Google Shape;25;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30" name="Shape 30"/>
        <p:cNvGrpSpPr/>
        <p:nvPr/>
      </p:nvGrpSpPr>
      <p:grpSpPr>
        <a:xfrm>
          <a:off x="0" y="0"/>
          <a:ext cx="0" cy="0"/>
          <a:chOff x="0" y="0"/>
          <a:chExt cx="0" cy="0"/>
        </a:xfrm>
      </p:grpSpPr>
      <p:sp>
        <p:nvSpPr>
          <p:cNvPr id="31" name="Google Shape;31;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 Id="rId4" Type="http://schemas.openxmlformats.org/officeDocument/2006/relationships/image" Target="../media/image18.jp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2.png"/><Relationship Id="rId8"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5.png"/><Relationship Id="rId4" Type="http://schemas.openxmlformats.org/officeDocument/2006/relationships/image" Target="../media/image21.png"/><Relationship Id="rId5" Type="http://schemas.openxmlformats.org/officeDocument/2006/relationships/hyperlink" Target="https://www.indumil.gov.co/wp-content/uploads/2023/12/Listado-de-homologables-FEXAR.xlsx" TargetMode="External"/><Relationship Id="rId6" Type="http://schemas.openxmlformats.org/officeDocument/2006/relationships/hyperlink" Target="https://www.indumil.gov.co/wp-content/uploads/2023/12/Listado-de-homologables-FASAB.xlsx" TargetMode="External"/><Relationship Id="rId7" Type="http://schemas.openxmlformats.org/officeDocument/2006/relationships/hyperlink" Target="https://www.indumil.gov.co/wp-content/uploads/2023/12/Listado-de-homologables-FAGECOR.xlsx" TargetMode="External"/><Relationship Id="rId8"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25.png"/><Relationship Id="rId6" Type="http://schemas.openxmlformats.org/officeDocument/2006/relationships/image" Target="../media/image30.png"/><Relationship Id="rId7"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27.png"/><Relationship Id="rId5"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4.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mailto:indumil@indumil.gov.co" TargetMode="External"/><Relationship Id="rId9" Type="http://schemas.openxmlformats.org/officeDocument/2006/relationships/hyperlink" Target="https://www.indumil.gov.co/INDUMIL.Adquisiciones.Procesos/" TargetMode="External"/><Relationship Id="rId5" Type="http://schemas.openxmlformats.org/officeDocument/2006/relationships/image" Target="../media/image5.png"/><Relationship Id="rId6" Type="http://schemas.openxmlformats.org/officeDocument/2006/relationships/hyperlink" Target="https://www.indumil.gov.co/wp-content/uploads/2026/03/Plan-Anual-de-Adquisiciones-2026-V2.-1.pdf" TargetMode="External"/><Relationship Id="rId7" Type="http://schemas.openxmlformats.org/officeDocument/2006/relationships/hyperlink" Target="https://community.secop.gov.co/Public/App/AnnualPurchasingPlanEditPublic/View?id=730849" TargetMode="External"/><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4.png"/><Relationship Id="rId5" Type="http://schemas.openxmlformats.org/officeDocument/2006/relationships/image" Target="../media/image12.jpg"/><Relationship Id="rId6" Type="http://schemas.openxmlformats.org/officeDocument/2006/relationships/image" Target="../media/image9.png"/><Relationship Id="rId7" Type="http://schemas.openxmlformats.org/officeDocument/2006/relationships/image" Target="../media/image11.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nvSpPr>
        <p:spPr>
          <a:xfrm>
            <a:off x="1952368" y="3607146"/>
            <a:ext cx="8724000" cy="221595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s-ES" sz="4000" u="none" cap="none" strike="noStrike">
                <a:solidFill>
                  <a:srgbClr val="3F3F3F"/>
                </a:solidFill>
                <a:latin typeface="Arial"/>
                <a:ea typeface="Arial"/>
                <a:cs typeface="Arial"/>
                <a:sym typeface="Arial"/>
              </a:rPr>
              <a:t>VICEPRESIDENCIA CORPORATIVA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rgbClr val="3F3F3F"/>
              </a:solidFill>
              <a:latin typeface="Arial"/>
              <a:ea typeface="Arial"/>
              <a:cs typeface="Arial"/>
              <a:sym typeface="Arial"/>
            </a:endParaRPr>
          </a:p>
          <a:p>
            <a:pPr indent="0" lvl="0" marL="0" marR="0" rtl="0" algn="ctr">
              <a:spcBef>
                <a:spcPts val="0"/>
              </a:spcBef>
              <a:spcAft>
                <a:spcPts val="0"/>
              </a:spcAft>
              <a:buNone/>
            </a:pPr>
            <a:r>
              <a:rPr b="1" i="0" lang="es-ES" sz="3600" u="none" cap="none" strike="noStrike">
                <a:solidFill>
                  <a:srgbClr val="3F3F3F"/>
                </a:solidFill>
                <a:latin typeface="Arial"/>
                <a:ea typeface="Arial"/>
                <a:cs typeface="Arial"/>
                <a:sym typeface="Arial"/>
              </a:rPr>
              <a:t>GERENCIA ADMINISTRATIVA</a:t>
            </a:r>
            <a:endParaRPr b="0"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0" i="0" lang="es-ES" sz="1800" u="none" cap="none" strike="noStrike">
                <a:solidFill>
                  <a:schemeClr val="dk1"/>
                </a:solidFill>
                <a:latin typeface="Calibri"/>
                <a:ea typeface="Calibri"/>
                <a:cs typeface="Calibri"/>
                <a:sym typeface="Calibri"/>
              </a:rPr>
              <a:t>DIRECCIÓN DE COMPRAS</a:t>
            </a:r>
            <a:endParaRPr b="1" i="0" sz="2000" u="none" cap="none" strike="noStrike">
              <a:solidFill>
                <a:srgbClr val="3F3F3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descr="data:image/png;base64,iVBORw0KGgoAAAANSUhEUgAABLAAAALlCAYAAADUsh+xAAAQAElEQVR4AezdB5gWRdru8adnmJGcc05KEgFFxAAKYkBEURBEOSBBwbxiXLOuEczwuawEBRdQQFEEYUUBlUUR0SUKkpEsOTswzJm7sMd3Esww6Q1/Lqq73+6Kv+bbc3yuquqoBP4ggAACCCCAAAIIIIAAAggggEC4CzA+BEJaIMr4gwACCCCAAAIIIIAAAgggkAEBsiCAAAII5JUAAay8kqddBBBAAAEEEEAgEgUYMwIIIIAAAgggcAoCBLBOAY0iCCCAAAII5KUAbSOAAAIIIIAAAgggEGkCBLAi7Y0zXgQQkAAJAQQQQAABBBBAAAEEEEAghAQIYIXQywqurtIbBBBAAAEEEEAAAQQQQAABBBAIf4HgGCEBrOB4D/QCAQQQQAABBBBAAAEEEEAgXAUYFwIIZFmAAFaWCakAAQQQQAABBBBAAAEEclqA+hFAAAEEIluAAFZkv39GjwACCCCAAAKRI8BIEUAAAQQQQACBkBUggBWyr46OI4AAAgjkvgAtIoAAAggggAACCCCAQF4IEMDKC3XaRCCSBRg7AggggAACCCCAAAIIIIAAApkUIICVSbBgyE4fEEAAAQQQQAABBBBAAAEEEEAg/AUY4V8CBLD+suAKAQQQQAABBBBAAAEEEEAgvAQYDQIIhIkAAawweZEMAwEEEEAAAQQQQACBnBGgVgQQQAABBPJegABW3r8DeoAAAggggAAC4S7A+BBAAAEEEEAAAQSyJEAAK0t8FEYAAQQQyC0B2kEAAQQQQAABBBBAAIHIFSCAFbnvnpFHngAjRgABBBBAAAEEEEAAAQQQQCAkBQhgZeq1kRkBBBBAAAEEEEAAAQQQQAABBMJfgBEGmwABrGB7I/QHAQQQQAABBBBAAAEEEAgHAcaAAAIIZKMAAaxsxKQqBBBAAAEEEEAAAQSyU4C6EEAAAQQQQOC4AAGs4w4cEUAAAQQQQCA8BRgVAggggAACCCCAQBgIEMAKg5fIEBBAAIGcFaB2BBBAAAEEEEAAAQQQQCBvBQhg5a0/rUeKAONEAAEEEEAAAQQQQAABBBBAAIFTFgiZANYpj5CCCCCAAAIIIIAAAggggAACCCAQMgJ0FIG0BAhgpaXCPQQQQAABBBBAAAEEEEAgdAXoOQIIIBB2AgSwwu6VMiAEEEAAAQQQQACBrAtQAwIIIIAAAggEkwABrGB6G/QFAQQQQACBcBJgLAgggAACCCCAAAIIZJMAAaxsgqQaBBBAICcEqBMBBBBAAAEEEEAAAQQQQMCMABb/CsJdgPEhgAACCCCAAAIIIIAAAggggECIC2QggBXiI6T7CCCAAAIIIIAAAggggAACCCCQAQGyIBC8AgSwgvfd0DMEEEAAAQQQQAABBBAINQH6iwACCCCQIwIEsHKElUoRQAABBBBAAAEETlWAcggggAACCCCAQEoBAlgpRfiNAAIIIIBA6AswAgQQQAABBBBAAAEEwkqAAFZYvU4GgwAC2SdATQgggAACCCCAAAIIIIAAAsEiQAArWN5EOPaDMSGAAAIIIIAAAggggAACCCCAQPgL5MIICWDlAjJNIIAAAggggAACCCCAAAIIIHAiAZ4hgMCJBQhgndiHpwgggAACCCCAAAIIIBAaAvQSAQQQQCCMBQhghfHLZWjhI9C0aVNTCp8RMRIEEIhUgfnz55tSpI4/+MdNDxFAILMC+t80pcyWIz8CCCAQrAL63zSlYOsfAaxgeyP0BwEEEEAgtAXoPQIIIIAAAggggAACCGS7AAGsbCelQgQQyKoA5RFAAAEEEEAAAQQQQAABBBAIFCCAFagRPteMBAEEEEAAAQQQQAABBBBAAAEEwl8gYkZIACtiXjUDRQABBBBAAAEEEEAAAQQQSC3AHQQQCAUBAlih8JboIwIIIIAAAggggAACwSxA3xBAAAEEEMhhAQJYOQxM9QgggAACCCCAQEYEyIMAAggggAACCCCQvgABrPRteIIAAgggEFoC9BYBBBBAAAEEEEAAAQTCVIAAVpi+WIaFwKkJUAoBBBBAAAEEEEAAAQQQQACB4BMggJXd74T6EEAAAQQQQAABBBBAAAEEEEAg/AUYYa4KEMDKVW4aQwABBBBAAAEEEEAAAQQQ8AU4I4AAAhkVIICVUSnyIYAAAggggAACCCAQfAL0CAEEEEAAgYgQIIAVEa+ZQSKAAAIIIIBA+gI8QQABBBBAAAEEEAh2AQJYwf6G6B8CCCAQCgL0EQEEEEAAAQQQQAABBBDIQQECWDmIS9UIZEaAvAgggAACCCCAAAIIIIAAAgggkLZAOAWw0h4hdxFAAAEEEEAAAQQQQAABBBBAIJwEGEsEChDAisCXzpARQAABBBBAAAEEEEAg0gUYPwIIIBBaAgSwQut90VsEEEAAAQQQQACBYBGgHwgggAACCCCQawIEsHKNmoYQQAABBBBAIKUAvxFAAAEEEEAAAQQQyIgAAayMKJEHgTwWqNtvlCl1G7bUlEZ9tyWPe0TzQSRAVxBAAAEEEEAAAQQQQACBsBcggBX2r5gBnlwg9HJ8sWSnEcQKvfdGjxFAAAEEEEAAAQQQQAABBE5NIHsCWKfWNqUQQCALAgpiZaE4RRFAAAEEEEAAAQQQQACBzAtQAoE8EiCAlUfwNIsAAggggAACCCCAAAKRKcCoEUAAAQQyL0AAK/NmlEAAAQQQQAABBBDIWwFaRwABBBBAAIEIEyCAFWEvnOEigAACCCBwXIAjAggggAACCCCAAAKhI0AAK3TeFT1FAIFgE6A/CCCAAAIIIIAAAggggAACuSJAACtXmGkkPQHuI4AAAggggAACCCCAAAIIIIBA+AtkdYQEsLIqSHkEEEAAAQQQQAABBBBAAAEEcl6AFhCIaAECWBH9+hk8AggggAACCCCAAAKRJMBYEUAAAQRCVYAAVqi+uRDr9+7du23Hjh2WkJAQYj1P3d1p06aZ53nWp0+f1A/D7I7e1rodh23IrI1299hfbcFv+8NshAwHAQQQQCDTAhRAAAEEEEAAAQTyQIAAVh6gZ3eTy5cvt3Llyrmgiud5qc5Fixa1BQsWJDU7fPjwVHk8z7MzzzzT3n77bTt06FBS3hNd3H///WnW43nH+zB16lRXfM2aNa7uMmXK2FdffeXuhfLhyJEjrvv+2f0Is8OGXX/YiNmb7fb3l9tjE1fb7JV77MAfx8JslAwHgbwToGUEEEAAAQQQQAABBBDInAABrMx5BWXu/fv3m1Lp0qXtlltusVtvvTVVKlu2bFLft2/f7q7POeecpHzXXHON/fLLL3bnnXda+/btbc+ePS7PiQ5+PSVKlLAqVaokSzVr1rTChQu74vnz5zelAgUKJN1zDzgEpcCWPXH2wpS1NmPZLtv/R3xQ9tHM6BcCCCCAAAIIIIAAAggggEAECRDACqOX3aBBAxs0aJC98847ydKrr75qFSpUSDFSsxtuuCEp36effmqrV6+2008/3c2Sev/991PlT+/GyJEjbf369cnSqlWrrEWLFq6I2l65cqUdOHDAmjdv7u5xCH6BwqdF2/m1ilml4qcFf2fpIQIIIIAAAggggAACCCCAQDoC4XE7KjyGwSiyQ6BatWr21FNPuaq0/O/w4cPumkNkCZQpEmMvdaptQ/5fHbuzVSUrXjBfZAEwWgQQQAABBBBAAAEEUgrwGwEE8lyAAFaev4Lg6oD2y1KPNFvq6NGjusxyUl1t2rSxWrVq2datW5PqU5AsKirKpkyZYpMnTzYtc/Q8z7p27WoKnvnlVFYbwA8cONC0XNHzPKtUqZJ9+OGHpk3h9+7da3/7298sNjbW7cmlvby+/vrrpHb8C+3tNWrUKKtbt67L53meVa9e3QYPHmxp7Weleh9++OFkbQ4dOtTi49NfVueXCdyTTG1oZpza9/sSzOfoKM+K5o8O5i7SNwQQQAABBBAIQQG6jAACCCCAQFYECGBlRS8My65bt86NqkaNGlaoUCF3ndWDgkwKhikdO/bXRuD6rWdarnjttdfawYMHTRu9K1ilIJGeKc/atWutdevW9sgjj1jLli2tXbt2tmnTJrvpppvs+eeftyZNmrilkNddd51ddNFFtmTJEuvQoYP9/PPPSV1XnSrbo0cPd69Xr17WuXNn27Ztm91999327LPPumCYe5h40B5g119/vQ0YMMAU1FN+Bdhuu+026927d2KO1H9l17RpU1emSJEipjJ+G/fcc0+G9xZLXTN3EEAAAQQQcAIcEEAAAQQQQACBiBUggBVGr16BGwVjFGTx0x133OE2Z8/IMLWJ++uvv+5mJ2kjd8/zMlLM7bvlt+efn3nmGbexfEYq0Eyqnj172u+//+4CSl988UWy4Jn209Im9YsXLzbt1fXZZ5/ZCy+8YAqGPfHEE242lvbvUj3ffPON3XvvvbZ7926bMGFCUvMKhJUqVcrt76Vx6kuMyj9nzhwrXry4ffzxx6Ygl19AQTV9MfHSSy+1hQsXmvL/9NNPNm3aNNeun88/a3bVXXfdZStWrHB905chVUZtbNiwwVq1auXalq9fhjMCCOSFAG0igAACCCCAAAIIIIBAKAoQwArFt5ZOn/VVwPfee8+0zM1P//znP00zmNIqMn78ePMDTpdcconVr1/fbeTev39/N1sorTJp3Zs+fXqyNtW2luppCWBa+VPeU5BIG83rK4Upn+l3wYIFbcyYMVavXj39dAG2Dh06WMmSJU1fO1Rb5cuXT3rWqVMny5cvnymIpMCVHmhJn4JPmsnleZ5uuVS7dm1r1KiRC7b5ywi1fFHLGz3Pc7O+ihUr5vJ6nmdXXHGFpRWEWrp0qc2YMcPNBpNpdHS0+X/UT83wUp+0XHLXrl3+o9A802sEEEAAAQQQQAABBBBAAAEEclmAAFYug6u5nEoXX3yx7du3zy2F0/I7P7Vt2zbNJufPn58UeNJMJAVntHeU9pqKiYlJs0xaNydNmpSqTc2aUtAorfwp71122WXmB4lSPtPv0qVLW9WqVXWZlIoXL26FCxe2KlWqmJ4nPUi8UCBM+2EpoKdgVOKtpL9aGqjg1EMPPeSCd5qxpplrSRkSLxRg0myvihUrWt26dRPvJP+rmVzJ75hb0qglkA0bNrS0nmv/L9W3efNm9zXGlOX5jQACCCCAAAIIIIAAAgggEH4CjCj7BKKyrypqCjWBl156KSnwFBcX55bHaZ8oz/trhlKojSm9/mpPrbfeesvtsXXVVVeZgnSaKaYZawp0pVVOs6iU0nqW8p5mYOmeZoTpnF5ScCxwI/v08nEfAQQQQAABBBBAAAEEnAAHBBBAwAkQwHIMHMJdQMv77rvvPitfvrwL1ClgpxlqmrGmmWtpjV9BL6W0nqW8d/rpp7tb2ovLXaRz0GwxzcRK5zG3EUAAAQQQQACBHBCgSgQQQAABBEJfgABW6L9DRpABgVmzZrnN1x977DG3j9WJlkhqaaKWLGqmVFr7hwVu9u43rS8Uao8rzcTSjHVnIQAAEABJREFULCv/vn9esGCB/fbbb24fLy1/9O9zRgABBBAIEQG6iQACCCCAAAIIIJCnAgSw8pSfxnNLoGjRoq4pzZDSzCv90OwqfSXw22+/1c+kVKRIEdPG8toA/o033jB9YVAPVU77fd155536mSxp76tzzjnHfvzxRxsyZIipbj/Dzp07bcCAAW65Zrdu3Ux7dPnPOCMQSQKMFQEEEEAAAQQQQAABBBA4VQECWKcqF4TltBm5NiXXV/AC0z333GPaVN0i+M/ll19umvmkQJL2+erdu7fVqVPH+vTp4wJLKWl69uxpWhb40UcfmYJTyn/22Webvn7Yrl07t5dWYBltQq89ttTGo48+6upWmS5duljlypVt5syZ1q9fP9PvwHKZvM6T7H+/qpr9u099G3FLXWtUpXCe9IFGEUAAAQQQQAABBBBAAAEEIlsgwgJY4fmyteRNSZuRa1NybU4emAYPHmxr1qxJGry/fM4/Jz3I5IVfXkvnTlTU8zxTHqWoqL/+yem3yvn16DoweV7a5ZRH9ai8kucl33Re97T5us6ed/xZkyZNbPLkyda8eXObPXu2jRgxwvVpwoQJpmCV6gxM1apVM+2b1blzZ2en/JqJNX78eHvzzTdNs7RS9rtZs2a2aNEiU1Bsy5Ytro1x48ZZgwYNTO3oPaQsE9gm1wgggAACCCCAAAIIIIAAAtklQD3hJvBXNCHcRhZB49FMIu3XpCVuaaVjx45ZmzZtkkT69+/vZh3pnHTzFC6GDRvm6mnbtu0JSxcqVMi+/PJLNwusXLlySXlVTv1Nrx/plVMFqkezylSv8umenxo1amR79+51bQY+u/DCC+27775zfVa7y5Yts44dO9rw4cNt3bp1VqFCBb8Kd9bMKS0x1HLAwPzKp7Y1fpcx4KAyCh7u378/qZ158+a5dhRUC8jKJQIIIIAAAggggAACwS1A7xBAAIEgEiCAFUQvg64ggAACCCCAAAIIhJcAo0EAAQQQQACB7BEggJU9jtSCAAIIIIAAAjkjQK0IIIAAAggggAACCBgBLP4RIIAAAmEvwAARQAABBBBAAAEEEEAAgdAWIIAV2u+P3ueWAO0ggAACCCCAAAIIIIAAAggggECeCeRaACvPRkjDCCCAAAIIIIAAAggggAACCCCQawI0hEBOCBDAyglV6kQAAQQQQAABBBBAAAEETl2AkggggAACKQQIYKUA4ScCoSKQP4b/8w2Vd0U/EUAAAQTyQoA2EUAAAQQQQCCcBPgv4HB6m4wlogRanlE8osbLYBFAIA8EaBIBBBBAAAEEEEAAgSARIIAVJC+CbiCQUQHNvLq8QUnrfn75jBYhXx4K0DQCCCCAAAIIIIAAAggggEDWBQhgZd2QGnJWgNoTBZYN6W5K/+5T34b1qEvwKtGEvwgggAACCCCAAAIIIIAAAmElcMLBEMA6IQ8PEUAAAQQQQAABBBBAAAEEEAgVAfqJQPgKEMAK33fLyBBAAAEEEEAAAQQQQCCzAuRHAAEEEAhKAQJYQfla6BQCCCCAAAIIIBC6AvQcAQQQQAABBBDIbgECWNktSn0IIIAAAghkXYAaEEAAAQQQQAABBBBAIECAAFYABpcIIBBOAowFAQQQQAABBBBAAAEEEEAgXAQIYIXLm8yJcVAnAggggAACCCCAAAIIIIAAAgiEv0AIjJAAVgi8JLqIAAIIIIAAAggggAACCCAQ3AL0DgEEclaAAFbO+lI7AggggAACCCCAAAIIZEyAXAgggAACCKQrQAArXRoeIIAAAggggAACoSZAfxFAAAEEEEAAgfAUIIAVnu+VUSGAAAIInKoA5RBAAAEEEEAAAQQQQCDoBAhgBd0roUMIhL4AI0AAAQQQQAABBBBAAAEEEEAgOwUIYGWnZvbVRU0IIIAAAggggAACCCCAAAIIIBD+AowwgwIEsDIIRTYEEEAAAQQQQAABBBBAAIFgFKBPCCAQCQIEsCLhLTNGBBBAAAEEEEAAAQROJMAzBBBAAAEEglyAAFaQvyC6hwACCCCAAAKhIUAvEUAAAQQQQAABBHJOgABWztlSMwIIIIBA5gTIjQACCCCAAAIIIIAAAgikKUAAK00WbiIQqgL0GwEEEEAAAQQQQAABBBBAAIHwEyCAlfKd8hsBBBBAAAEEEEAAAQQQQAABBMJfgBGGlAABrJB6XXQWAQQQQAABBBBAAAEEEAgeAXqCAAII5JYAAazckqYdBLIgULffKFPqNmyppZX6jlpug2dssHU7DmehFYoigAACCCCAQB4I0CQCCCCAAAIIZECAAFYGkMiCQLALHIiLt+9X77VnJq0hiBXsL4v+IYBADghQJQIIIIAAAggggEC4CxDACvc3zPgiSiAuPsE+W7A9osbMYLNJgGoQQAABBBBAAAEEEEAAgSAWIIAVxC+HroWWQLD0VjOxgqUv9AMBBBBAAAEEEEAAAQQQQACB7BAIpgBWdoyHOhBAAAEEEEAAAQQQQAABBBBAILgF6B0CmRYggJVpMgoggAACCCCAAAIIIIAAAnktQPsIIIBAZAkQwIqs981oEUAAAQQQQAABBHwBzggggAACCCAQMgIEsELmVdFRBBBAAAEEgk+AHiGAAAIIIIAAAgggkBsCBLByQ5k2EEAAgfQFeIIAAggggAACCCCAAAIIIHASAQJYJwHicSgI0EcEEEAAAQQQQAABBBBAAAEEEAhngeMBrHAeIWMLaoEDBw5YmzZtrFatWrZ169ag7qvfuWnTppnnedanTx//VsSc448l2Ixlu+zB8Svt/w1fat2GLbU+I5fZoK822Pb9RyLGgYEigAACCCCAAAIIIBCyAnQcgRAVIIAVoi8ut7t9//33u6BNmTJlbMmSJdnWfEJCgh09etSlY8eOZVu9OVnRkSPHAzX+OSfbCqa6j8Qn2BtfbrB3Z2+2zXviLPHVue4dPnLM5q7Za89MWmPrdx529zgggAACCCCAAALhLMDYEEAAAQRyX4AAVu6bh1yLmhn1+eefu35v377dxo8f7645RJaAZl4t3LDfEhKHXbxgPruxWTm7s1UlK1MkJvGO2a6DR23a4p3umgMCCCCAAAInEeAxAggggAACCCCQKQECWJniiszMc+fOtWXLllmvXr2sePHipiV0e/bsiUyMCB21glY/r99nWkKYL8qzronBq6vPKmXn1ypmt1xQwWLzHf+fki174kwztSKUiWEjkMsCNIcAAggggAACCCCAQOQIHP+vzsgZLyPNpICW940dO9YFrvr27WvnnXeezZ8/3xYtWpTJmsgeygJ/HDlmFYqdZo2qFLZmNYpag4qFkoZTrEA+i4323O98icGtfH9euxvBfqB/CCCAAAIIIIAAAggggAACISFAACskXlPedXL9+vU2a9YsF7hq2LChXXfddW6/qg8++MC0f1XKnk2dOtWioqJM519//dXatWtn0dHRbv+sM888077++uuURdL9vXz5cuvZs6fFxsa68jpfffXVpnoDC/3rX/9yzz3PS3V+7bXXkrIeOnTIRo0aZXXr1k3KV716dRs8eLAd+XNfq6TMiRd79+61hx9+2EqUKOHyV6pUyYYOHWrx8fGJT9P+65cpV66cK+N5nqmNQYMGmdpPu1Tw380fE2U9LihvD15R1e5oVcm0hNDv9Q9r9tqBP46b1CiT3zz/AWcEEEAAAQQQQAABBBBAAIGwEcjrgRDAyus3EOTtT58+3bZs2eICVwUKFLDLLrvMypcvb1999ZVt27YtVe81Y0uBrXHjxlmTJk1s3rx51q1bN7vooovc5u+tW7e2SZMmpSqX8sa7775rCjSNHj3arrrqKrv11lutQYMGNmXKFLvkkkts5cqVSUXOPvts91x5/KSgkSX+KVTo+EyhHTt2WMuWLa1Hjx6Jd80th+zcubMbw913323PPvtssoCclkhef/31NmDAACtatKjLX7ZsWbvtttusd+/ero6Uh3Xr1lnTpk1dmSJFirgyfhv33HOPtW/f3lRvynKh/Pun9fvsi6U73b5YpQrH2KX1SoTycOg7AggggAACCCCAAAI5KUDdCCCQBQECWFnAC/eimjE0ceJEF7BS4ErjrVq1qgsgaU+smTNn6laa6b333rMHHnjAFNQZOXKkffPNN/byyy+bvjT4wgsvnDSQs2/fPrvrrrtMm8Z/8skn9s4779iPP/5oWsa4efNmF0DzGz733HPdc+VRuv3222337t0u4KUZY8qnwFqpUqVcuV9++cWGDx9uH374oc2ZM8e0r9fHH39sCnIpr9L777/v8l566aW2cOFCl/+nn35y+39pDMoTmGSl/q5YscI0Ps0e89vYsGGDtWrVytX3+uuvBxYL6evlWw7a8G83m75C6M/QKlskNqTHROcRQAABBBBAINgF6B8CCCCAQKQKEMCK1DefgXEvXbrUvv32WxewUuBKRfLly2fXXnutLu3TTz91ywndjxSHW265xR5//HHTrC098jzPzX7SrCrVu3btWt1ON2nGkpbdafaTn0lLEbUkUb8VoNI5ZVIg6cknnzQt5VMgSbOmlEdL+rT5vGaAed5fi9xq165tjRo1sv379yctIzx8+LBbAul5nj3yyCNWrFgxVWGe59kVV1xhaQWhNKYZM2a4WWeapaW+2p9/SpYs6WZ4yU4zyHbt2vXnk9A9rf79kA2escH2HDpqMdGe3dC0rJ1dtUjoDoieI4AAApEkwFgRQAABBBBAAIEQFCCAFYIvLbe6/Nlnn9nBgwddwErBF7/dFi1aWLVq1eyLL74wzTjy7wee69atazExMYG3rHDhwqZ9pDS7SntrJXuYxg/tNaXZUm+//bZbuqfAkIJaaWRNuqXZXpMnT3b5tfQw6cGfF1rCp/25HnroIZdHyweXLFny59PjJwWYFi9ebBUrVnTLGI/f/euomVx//Tp+tWnTJmelfcLSel6rVi1Xn2aPHThw4HihED2u33nYXp/+m+06eDx4dWOzcnZFg5IhOhq6jcCpCVAKAQQQQAABBBBAAAEEcleAAFbueodMawriaLaQ53luqZ2CR356+umn3VLAnTt3umVxGR2U9qNSACsj+TVDS4Gy+vXr25133uk2T9cG6tqTK73y2hdLe1nVrFnTbb4eGHRTMOytt96yMmXKuD21Bg4c6Op877333DLFtOrULCqltJ6lvKcZWLqntnVOL8l169at6T0O+vsKXg2ctt4Fr6KjPLvx3FMOXgX9WOkgAggggAACCCCAAAIIIIBA8AgQwAqed5HJnuRs9rlz59r8+fPdxubag0rBIz8NGzbMfvvtN9eBCRMmuOV37sdJDpp5tHHjRrcUz19amFYRLQPUzKjvvvvOtJ+VNpHXxvBK6W0Ar68IPvroo27DeS0drF69erKqtbzvvvvuc/t5aSlhXFycG5tmg1188cXJ8vo/FPRS8n+f6Hz66ae7x6tXr3bn9A6lS5d2M7HSex7M9xW8evWL4zOvEmNX1iMF3sgAABAASURBVPbMktaoSmHbsicuKW3dG2dH4hOCeRj0DQEEEEAAAQQQQAABBBAIMQG6KwECWFIgJRNQoEjL8HQeO3asC/ToOjApqKRlggoyLVq0KFl5/dDsLOXXtZ/01UJt/l6iRAm3lNC/n/KsZXbasF2zrzSjSvtXpcyT8rc2ZB8/frx16tTJ9PXAlM9nzZrlZo099thjbh+rlMsbA/NrqaP2/NJMKc0EC3ym68DN3vVbSXttacaXZmJplpXuBaYFCxa4oF+9evXcpvGBz0LlesayXbZj/xHX3WOJMarJC3fYA+NXJkt//3i1Ld0U2ksk3QA5IIAAAggggAACCISXAKNBAIGQFyCAFfKvMPsHoKCNZl1pud95552XZgMK2OgLfZrJpGBXykwDBgywZ555JmljdM1kGj16tGkG1uWXX27+jKWU5fRbs7NiY2Pt999/t8BgkL7mp6V/yhOY1N+nnnrKKlSo4L4AmFZwyt8MXjOk/MCa+qTAlzaqD6yvSJEiprHpy4VvvPGGaUaYnqucZoBpSaN+BybtfXXOOee4LyUOGTLEVLf/XME8eah8t27dkja2959zRgABBBBAAAEEQkGAPiKAAAIIIJCXAgSw8lI/SNvW8kEFmrQHVZUqVdLsped5duONN5pmHX388cem2UqBGRXQ+cc//mGacdS7d29r2rSpPfHEE272kZbyqVxg/sBrf58qBbBUrkePHm4jeW0cP3v27MCs7lr7WCkwpXIKFPl7demsfa8UiFLQrHjx4qbnLVu2NPWpTp061qdPH1NgyVUUcOjZs6cLsn300UemsSj/2WefbR06dDB9CVFtBWR3XypUW2pDSxlVt8p06dLFKleubDNnzrR+/fqZfgeWC6XrWy6oYP/uU/+EacQtdd2ywlAaF31FAAEEclGAphBAAAEEEEAAAQROUYAA1inChXMxfaVP49NsoRMFmhTY0ayjX3/91fS1QJXx080332zffPONlSxZ0kaMGGELFy60jh07uhlKzZo187O5/bDUhlJU1PF/jrp+5ZVX3Ebsujdq1ChTn3r16mXaWF4zpJIqSLzQPlaJJ9eGv0+Xf9aMqT/++MOaNGliminWvHlzUxBMfVI72sNLwSqVD0wKlmnfrM6dO9uaNWvcGDQTS8sU33zzTVMfUs700ri0nFJBMS2xVBvjxo2zBg0amNoZPHhwqi8zBrbJNQIIZESAPAgggAACCCCAAAIIIBCJAscjBpE4csacrsDIkSPdrCTNNEo3U+KDYsWK2ffff++Wy11yySWJd5L/vfDCC+2HH35wdWlJnYI4tWrVSpZJXyb88ssvbdWqVRa415Xuv/TSS24JoWZIaamiglJt27a1vXv3uuCWX9Grr77q2lC+lEl1qy7lVX+0Z5efR/txKag2fPhwW7dunVuCqHx+0swpLTFU31XGz6+liuqvNrP38/pnlVE/9+/fn9SnefPmueBdRr9o6NeVY2cqRgABBBBAAAEEEEAAAQQQQCDEBAhgncILowgCCCCAAAIIIIAAAggggAACCIS/ACMMHgECWMHzLugJAggggAACCCCAAAIIIBBuAowHAQQQyBYBAljZwkglvoD2ldJ1yv2hdI+EAAIIIIAAAgggcCoClEEAAQQQQAABAlj8G8hWAe1Rpf2i+vfvn631UhkCCCCAAAJZEqAwAggggAACCCCAQEgLEMAK6ddH5xFAAIHcE6AlBBBAAAEEEEAAAQQQQCCvBAhg5ZU87UaiQK6MOX8M/2edK9A0ggACCCCAAAIIIIAAAgggkGsCIfZfurnmQkMIhKxA4yqFQ7bvdBwBBBBAAAEEEEAAAQQQOC7AEYHkAgSwknvwC4GQFoiN9qx9o9IhPQY6jwACCCCAAAIIIJBNAlSDAAIIhJEAAawwepkMJXIFtGywec2i9tQ1NaxaqfyRC8HIEUAAAQQQyGYBqkMAAQQQQACB4BAggBUc74FeIHBCgWVDupvSv/vUt7TSsB517a7WlQlenVCRhwggkEcCNIsAAggggAACCCCAQJYFCGBlmZAKEEAAgZwWoH4EEEAAAQQQQAABBBBAILIFCGBF9vuPnNEzUgQQQAABBBBAAAEEEEAAAQQQCFmBDAewQnaEdBwBBBBAAAEEEEAAAQQQQAABBDIsQEYEglGAAFYwvhX6hAACCCCAAAIIIIAAAqEsQN8RQAABBLJZgABWNoNSHQIIIIAAAggggEB2CFAHAggggAACCCDwlwABrL8suEIAAQQQQCC8BBgNAggggAACCCCAAAJhIkAAK0xeJMNAAIGcEaBWBBBAAAEEEEAAAQQQQACBvBcggJX37yDce8D4EEAAAQQQQAABBBBAAAEEEEAg/AVydIQEsHKUl8oRQAABBBBAAAEEEEAAAQQQyKgA+RBAID0BAljpyXAfAQQQQAABBBBAAAEEQk+AHiOAAAIIhKUAAaywfK0MCgEEEEAAAQQQOHUBSiKAAAIIIIAAAsEmQAAr2N4I/UEAAQQQCAcBxoAAAggggAACCCCAAALZKEAAKxsxqQoBBLJTgLoQQAABBBBAAAEEEEAAAQQQOC5AAOu4Q3geGRUCCCCAAAIIIIAAAggggAACCIS/QASMkABWBLxkhogAAggggAACCCCAAAIIIHBiAZ4igEBwCxDACu73Q+8QQAABBBBAAAEEEAgVAfqJAAIIIIBAjgkQwMoxWipGAAEEEEAAAQQyK0B+BBBAAAEEEEAAgbQECGClpcI9BBBAAIHQFaDnCCCAAAIIIIAAAgggEHYCBLDC7pUyIASyLkANCCCAAAIIIIAAAggggAACCASTAAGsnHkb1IpAtgrU7TfKlLoNW2q5kfqOWm6DZ2ywdTsOZ+s4qAwBBBBAAAEEEEAAAQQQCDMBhpNLAgSwcgmaZhAIJYEDcfH2/eq99sykNQSxQunF0VcEEEAAAQQQQCAkBeg0AgggcHIBAlgnNyIHAhErEBefYJ8t2B6x42fgCCCAAAIIhIwAHUUAAQQQQCDMBQhghfkLZngIZFVAM7GyWgflEUAAgVAQoI8IIIAAAggggAACwStAACt43w09QwABBEJNgP4igAACCCCAAAIIIIAAAjkiQAArR1ipFIFTFaAcAggggAACCCCAAAIIIIAAAgikFAi/AFbKEfIbAQQQQAABBBBAAAEEEEAAAQTCT4ARRZQAAayIet0MFgEEEEAAAQQQQAABBBD4S4ArBBBAIFQECGCFypuin3kusGPHDrvooousQoUKtmLFijzvDx1AAAEEEEAAgaAQoBMIIIAAAgggkAsCBLByATnSm+jTp48VLVrUFixYEJQUu3fvNgWnEhISTti/8ePH25w5c+y+++6z2rVrnzAvDxFAAAEEMiNAXgQQQAABBBBAAAEETixAAOvEPtnyVMGRRo0amed56aapU6dmS1vBWMmRI0csPj7ejh49GnTdW7NmjZ155plWpkwZ++qrr9Lt39q1a23gwIHWrl07u/vuu917TDdzkDzYuGCWjb61QbrpuxGPBklP6Ua2CFAJAggggAACCCCAAAIIIBDGAgSwcuHlxsXFmWb5xMbG2k033WS33nprsnT77bdb9erVc6EnNJFSIH/+/KZUoEABK1y4cMrHSb+HDBli0dHRNnjwYFPepAdBfLF327og7h1dQwABBBBAAAEEEEAAAQQQQCDjAtkZwMp4qxGas3z58vbKK6/YO++8kyy9/fbbVq9evQhVydthaz+rlStX2oEDB6x58+bpduall16yX3/91apVq5ZunmB7EH/kD9el2IJF7Lzuz1iLfq8nS6e3utE954AAAggggAACCCCAAAIIZFKA7AjkugABrFwnp0EEckdg35a1rqEiZata1XMuT5VK1zjLPeeAAAIIIIAAAgggkBcCtIkAAgggkBkBAliZ0cqlvNoPKyoqynReunSptWzZ0u255Hmeu9ZMoIx2RXtPjRs3zurWrZtUh651T89Uz7p166xixYpWuXJl055QuheYdE/PtI+X9vPSs82bN9v9999vJUqUcPVqeZ2+0Pff//5Xj0+aNDbP80wbvKfMrM3etel7mzZt3MyowOfLly+3nj17mpZjep7nzldffbWbHRWYz7+Wn/atUv88zzMtE9QSzg0bNrgsmnmldmrVqmVbt2519/yDfOSkPbI87/j+ZSnL+3l11lhUz6ZNm2zs2LFWqVIlZ6O+auN3taV8uZGO/nHIDu4+Pp7o2IIWFZ0vN5qlDQQQQAABBHJXgNYQQAABBBBAIGIEoiJmpCE0UG12ri/i/d///Z81bNjQFBDp1auXNWjQwL799ltTwEZBp5MNSZuna3+tLl262M6dO6179+7WuXNnW79+venevffe6zZWV6DlggsusI0bN9rcuXNTVfvFF1+4ZxdffLGVKlXKvv76a7eU7o033rAmTZq4/bxatGhhCl61bt3a9TFVJSluaIy6pT7qHJj0TMEjneXgP3v33XddIG706NF21VVXuXZlMmXKFLvkkktMSwH9vDp/9NFHzu/zzz839U+Bq9NPP92GDRtmjz32mLKY6lc7SseOHXP3dFC/fLvVq1c7N72D8uXLu/J6Lz/88IOyJiWVkXPXrl3dXmdqS+baM0tWCmIpT1KBHLw4Fn/Ejhza51rYv/03m/pcZ/M3dP/PizfZ7yt/ds84IIAAAggggAACCCCAAAIIIBAKAgSwcvEtbdmyxR544AG77bbbkqVvvvkmzV4oMPPEE0/YL7/8YsOHD7eff/7ZbrjhBluxYoUpOJNmoYCbH374oQ0dOtR69+5tCniNHDnSdE+zjzRbSs/mzZtn+fLls06dOrmSn376qQtquR+Jh8OHD9ukSZPcTCcFZhJv2aFDh+yaa65xdc6YMcPt5zVz5kxTkCYuLs7Gjx+vbNme9u3bZ3fddZdt377dPvnkE9fujz/+aH379rXNmzcn+4qgZlM9/vjjbmyTJ0+2WbNmufwyXLJkiXXo0OGE/ZO3fFq1amXykpvuaQbYCy+8YLt377Z77rnH9uzZk6we3V+4cKFNnz7dtTky0Xz+/PmmvbY++OAD04ywZAVy6If2vzq8d6er/eDOLbZ3yxp3rcP21Qts+oDutmHBTP0kZV2AGhBAAAEEEEAAAQQQQAABBHJYgABWDgMHVq/gzpgxY1xQScERPykIE5jPv77lllvcTKGYmBh3S+cbb7zRXWuZnbtI56DAk5axFS9e3P72t78l+3JeyZIlrV+/fqb+fPfdd64GzVDSBuUK9GiGlruZeNCspjlz5riZVvXr10+8Y3bllVfahAkT3JJDdyPx4HmeKShWsGDBVEGdxMcn+ZuxxwoYDRo0yLS80C+hpYHt2rVzPxU8cheJB80kW7ZsmbVv396uuOKKxDt//dU4rrvuur9upLjav3+/KdikwJ4CiPLys6g92TVt2tQUmFq0aJH/yJ09zzN9sVDLEt2NxIOWFSoQpgBcoG3ioxz7my82vzW67l7EsAIWAAAQAElEQVSrevZldma7vtbhpel23YAZdtY1d7o2ExKO2a8zx1r8kcPuNwcEEEAAAQQQQAABBBBAAAEEcl7g1FsggHXqdpkuWbVqVbccMCEhwS1d88/9+/dPsy7tVaWgVeBDBZkUJAq8l9b1rl27bPHixXbw4EF78cUXk8340gwwzQxSOT8Qpj2wtDRRs8Q0e0jPlGbNmuVmG3Xr1s2KFSumWy6p72vXrjXVc8cdd7j6n3vuOTc7y2XIoUN8fLybkaYvN2ocSgpqpWxOs9Z079xzz3WzsHSd0aRAk/b9koneQcpy2vdLQTAtO9y2bVuyx1ouWLt27WT3PM+zs846K9m9nP4RU6CI1Wje3lrc/oY16nCPFSpV0QqWKGf1r+xlFRpc6JrfvWG5Hdq93V1zQAABBBBAAAEEEEAAgRARoJsIRKhAVISOO2KGrVlWac368oNUpUuXdhae51mHDh3cpuMTJ050gSgtFdTyu+LFi7s9plzGxIP2edIeWjVq1LBbbrnF/vnPf7pZZVrWp8BWYpYc+auAmWaKKXh05513ujY1i80fS2Cj/lI99THwfkauteeYlikqgHWyYKGWc2akzmDJEx2T3woUPf7Ojxzab3EHky+BDJZ+0g8EEEAAAQQQQCAnBagbAQQQQCD0BAhghd47y1SP05v1pUCT0quvvppUn2YrNWvWzG3kvmrVKrdfkzaN1wbv/qwilXn22WfdPlfaB0sBHG1+rvtaCnmygE9SY5m8UDDt7rvvNi151ObqmimmNpW0R1fK6urUqeNuaSaVu8jEoVy5cu7rigpkaQbbiYoqmHai53n1bO3cyeZv2r58xpikbmhjd38/rJgChS22YLGkZ1wggAACCCCQCQGyIoAAAggggAACuSpAACtXuXOvsSJFiphmH2kmkQIxGWlZSwS1v5X2ktLSwS+//NItQfx//+//Wf78+V0VeqavDWpfqJdeeskU2PI8zz3LzEFf89NyO/VP+3UFlv3jjz/cEsvAe9qkXQEyBYwUQFOQKfB5ymsttdS9//3vf8k2pde9k6VChQq5TdflpkBeyvzaIF5fINTMNBmnfB4Mv0tUqWunFS7huvK/j141BbF2rlti8z982bavWejulz2jmRUqVcFdc0AAgbwQoE0EEEAAAQQQQAABBBDIqAABrIxKhVi+woULW9u2bV0AauDAgXbgwIFkI9CMJm3yrsBQ4ANteq5ZVFoW+O6771qlSpXsvPPOM/9PTEyMKcCzd+9e0ywo+/OPfr/22muuvT9vnfCkpYsKgilQ5u/DpQL6gp8CZuqffvtJwa7Y2Fj7/fffTft7+ff1hUCNz//tn7XJetmyZd0XFLWhu39fZ83K+uKLL3SZZtIeV9oYXntcPfnkk6Ylk35G7cE1YsQI0wbxl112mfkzvfznwXIuVqGWNWjbx3XnaNxh+3Hs8zb1uc626r8T3T0Ft/Tci4p2v0P2QMcRQAABBBBAAAEEEEAAAQQiQoAAVi6+ZgV8HnjgAbfhuTYfD0zz5s3L9p7oa3mXXnqpffjhh25JnPa4UputW7c2Bbj69u1rKTch1wwn7TOlPaSWL19uKlO9evWkvqmcglwK7ujrfjfccINpPyzNqFJALCnjSS5UZ6dOnVzAS+2pHm0i36hRIzvttNNMQbTAKsqUKWNXXXWVC2ApONWjRw+79tprTTOtZs+eHZjVXZ9xxhl2//33u/ovuugiu+SSS5y7lknWrFnTRo8e7fKld7jvvvtMdjNnzrTKlSu7Mfbu3dsFrB599FFr0KCBKXCmgF56deTpfc+zepf1sCseHWsVG7Y0z4ty3cl3WgGr3aKTXfXkR1aiyvFllu4BBwQQQAABBBBAAAEEEEAAgbAWCPXBHf+v2lAfRZD3XzOHtNwsvQ3VtRH5Tz/9lDSKfPnyueu0giN6Fh0dbWk9c4UCDloS+Nlnn9lbb71l2pD8008/dRufa1ld9+7dTUEzBYwCiphmOikgpXtRUVEuSOR5nn4mpXvuucf05T8FlSZMmGBKrVq1MgV7FBxKyvjnhfqqPqvvf94yz/Pc1xEHDBjgZnSpjp9//tn19fPPPzcFxJTf8463retXXnnFHn74YVO/Ro0aZVOnTrVevXrZlClTTEsm/bp19jzPHnzwQdMm9I0bN7avv/7ajX39+vWmwJ1mVvn5VLeS6tU9pUA7zeQaN26caeaVZoap7Jw5c1zwTHn9lNY4A5/pWu3onCsp0aB0jbOs1T3/tJveWWQ3D11iXQb/aOd1f8Z9kTBX+kAjCCCAAAIIIIAAAgiEjwAjQQCBPBQggJUL+KVKlTItk9OG4+klBVX8rmjpn/L179/fv5V0VsBJy/WGDRuWdO9EFwpIafNzfcFPdSppSZyWB6a3/K1nz55uDyotl9MyuZT1K1Bz11132caNG5PyKYh08cUXm/aMGjlyZLIi6qv6rL4HPlDfFGTSkkD1S/Wpr9WrV3f1aA8uLVf0y+ha+275+RUQVPBPXqpfwS0/r86e55mWAiowpvqVtH/VkCFDrFatWsrigmdqR/1Oua+W+qf+BNqpj88884wVLVrUlQ88pDdO5dG7VPvqq36TEEAAAQQQQACByBRg1AgggAACCJyaAAGsU3OjFAIIIIAAAgggkDcCtIoAAggggAACCESgAAGsCHzpDBkBBBCIdAHGjwACCCCAAAIIIIAAAqElQAArtN4XvUUgWAToBwIIIIAAAggggAACCCCAAAK5JkAAK9eoUzbEbwQQQAABBBBAAAEEEEAAAQQQCH8BRpgdAgSwskOROhBAAAEEEEAAAQQQQAABBHJOgJoRQCDiBQhgRfw/AQAQQAABBBBAAAEEIkGAMSKAAAIIIBDKAgSwQvnt0XcEckEgfwz/M5ELzDSBAAKhIUAvEUAAAQQQQAABBPJIgP8yzSN4mkUgVAQaVykcKl2lnyEhQCcRQAABBBBAAAEEEEAAgcwLEMDKvBklEMhbgVxsPTbas/aNSudiizSFAAIIIIAAAggggAACCCCAQGqBiAxgpWbgDgIIBApo2WDzmkXtqWtqWLVS+QMfcY0AAggggAACCCCAAAIIhIwAHQ0fAQJY4fMuGUkYCywb0t2U/t2nvuVGGtajrt3VujLBqzD+N8XQEEAAAQQQQACBDAqQDQEEEAgKAQJYQfEa6AQCCCCAAAIIIIBA+AowMgQQQAABBBDIqgABrKwKUh4BBBBAAAEEcl6AFhBAAAEEEEAAAQQiWoAAVkS/fgaPAAKRJMBYEUAAAQQQQAABBBBAAIFQFSCAFapvjn7nhQBtIoAAAggggAACCCCAAAIIIIBAHgjkcgArD0ZIkwgggAACCCCAAAIIIIAAAgggkMsCNIdA9goQwMpeT2pDAAEEEEAAAQQQQAABBLJHgFoQQAABBJIECGAlUXCBAAIIIIAAAgggEG4CjAcBBBBAAAEEwkOAAFZ4vEdGgQACCCCAQE4JUC8CCCCAAAIIIIAAAnkuQAArz18BHUAAgfAXYIQIIIAAAggggAACCCCAAAJZESCAlRU9yuaeAC0hgAACCCCAAAIIIIAAAggggED4C6QzQgJY6cBwGwEEEEAAAQQQQAABBBBAAIFQFKDPCISjAAGscHyrjAkBBBBAAAEEEEAAAQSyIkBZBBBAAIEgEyCAFWQvhO4ggAACCCCAAALhIcAoEEAAAQQQQACB7BMggJV9ltSEAAIIIIBA9gpQGwIIIIAAAggggAACCDgBAliOgQMCCISrAONCAAEEEEAAAQQQQAABBBAIfQECWKH/DnN6BNSPAAIIIIAAAggggAACCCCAAALhLxDUIySAFdSvh84hgAACCCCAAAIIIIAAAgiEjgA9RQCBnBIggJVTstSLAAIIIIAAAggggAACmRegBAIIIIAAAmkIEMBKA4VbCCCAAAIIIIBAKAvQdwQQQAABBBBAINwECGCF2xtlPGEpULffKFPqNmyp5UbqO2q5DZ6xwdbtOByWngwKgQwIkAUBBBBAAAEEEEAAAQSCSIAAVhC9DLqCQLAIHIiLt+9X77VnJq3JQhArWEZDPxBAAAEEEEAAAQQQQAABBEJdgABWML9B+oZAHgvExSfYZwu253EvaB4BBBBAAAEEEEAAAQQQCHMBhndSAQJYJyUiAwKRLaCZWJEtwOgRQAABBBBAAAEEQkGAPiKAQHgLEMAK7/fL6BBAAAEEEEAAAQQQyKgA+RBAAAEEEAhaAQJYQftq6BgCCCCAAAIIhJ4APUYAAQQQQAABBBDICQECWDmhSp0IIIAAAqcuQEkEEEAAAQQQQAABBBBAIIUAAawUIPxEIBwEGAMCCCCAAAIIIIAAAggggAAC4SRAACvtt8ldBBBAAAEEEEAAAQQQQAABBBAIfwFGGCICBLBC5EXRzYwLTJ061TzPs9deey3jhTKRc9q0aa7+Pn36ZKIUWRFAAAEEEEAAAQQQCFcBxoUAAgjkvAABrJw3DqoWEhISbO7cuXb11VdbbGysC8R4nme1a9e2xx9/3DZv3hxU/T2Vzhw9etQVO3LkiDtn98Gv1z9nd/3ZVd/GBbNs9K0N0k3fjXg0u5qiHgQQQAABBBDIqgDlEUAAAQQQQOCEAgSwTsgTXg8VcHnwwQetefPmNmXKFDe4KlWqWIUKFWzVqlX2/PPPW9euXW3//v3uGYfQFti7bV1oD4DeI4AAApkUIDsCCCCAAAIIIIBA+AoQwArfd5tsZJp59frrr9urr75qxYsXt88//9wOHTpk69evt02bNllcXJxNnDjRzj77bMuXL1+ysvwITYH4I3+4jscWLGLndX/GWvR7PVk6vdWN7jkHBAIEuEQAAQQQQAABBBBAAAEEglKAAFZQvpbs79SSJUvsxRdfdMsGJ02aZG3btrXo6OikhmJiYqxDhw5u36j8+fMn3eciswLBk3/flrWuM0XKVrWq51yeKpWucZZ7zgEBBBBAAAEEEEAAAQQQQACBYBcIvgBWsIuFaP/Gjh1ru3fvtuuvv97OP//8DI9i+fLl1rNnTxf48jzPnbV/1q+//pqsjgMHDlibNm1c2rFjhw0cONBKlCjh9tjSWTO/tIQxWaHEH5oFNmjQIKtUqZLL63menXnmmTZu3DiLj49PzHH8r2aQffPNN67vnue5vCqjsqrjeK4TH5Vv1KhRVrduXVfe8zyrXr26DR482NLq2969e+3hhx9OGofaGzp0aLJ+pWzRL1OuXLlkbWSmnynrPJXfR/84ZAd3b3VFo2MLWlQ0s+ocBgcEEEAAAQQQQAABBBAIHgF6gkAmBKIykZesISqg4JI2blf3FXzK6BLBd9991wV7Ro8ebVdddZXdeuut1qBBA7d/1iWXXGIrV65UlS4pwKTN09euXWutW7e2Rx55xFq2bGmdOnUytf/AAw+YljAqnyuQeNizZ4+1b9/e7rnnHhdA6t69u3Xu3NlWr17tgmb/+9//EnOZqYwCYhdffLEtWLDA5VFeBZ1Uzml/6QAAEABJREFUtmPHjifdt0tBNfWnR48ers5evXq5erZt22Z33323Pfvss64d9zDxoL4p2DdgwAArWrSoKX/ZsmXttttus969eyfmSP133bp11rRpU1OZIkWKuDIaj9pQPzVW1Zu6ZPbfORZ/xI4c2ucq3r/9N5v6XGfzN3T/z4s32e8rf3bPOCCAAAIIIIAAAgiEtgC9RwABBCJFgABWBLxpzQpasWKFFShQwM4444wMj3jfvn1211132fbt2+2TTz6xd955x3788Ufr27ev+1rhV199laoubQavTeAXL15sn376qY0fP96UT188/Ne//mUK5viF3n//ffesXbt2tmbNGhs5cqR9+OGHpmDTsGHDrGLFii7r7Nmz7YknnrBWrVrZhg0bXB7lVcBIAampU6fa5MmTXd70DgqulSpVyrX3yy+/2PDhw109c+bMMe0J9vHHH7t2/fJ+3y699FJbuHChy//TTz/ZtGnT7NixY362pLNmd8lKzi+88IJp5prfhvqsvstBQbykQjl4of2vDu/d6Vo4uHOL7d2yxl3rsH31Aps+oLttWDBTP0kIIIAAAghEugDjRwABBBBAAIEQECCAFQIvKbu66HmeRUVl/JVr1pCWvmkGkv35R/tmKeCkn1qSqHNgKliwoI0ZM8bq1auXdLtx48bWrFkz27JliwtA6YGCXBMmTHAbxmu2VqFChXTbJQXa9DVEfR1RNxQE02yrhx56yEqWLKlbLilfnz59XB1ffvmlu5feQUv6FHzS7DDP85Ky1a5d2xo1auRmcKkNPTh8+LApKOZ5nptJVqxYMd12SwKvuOIKN5PMUvxZunSpzZgxw5o0aeJmacnJz6I+a4aXZr7p64+7du3yH+XYOV9sfmt03b1W9ezL7Mx2fa3DS9PtugEz7Kxr7nRtJiQcs19njrX4I4fdbw4IIIBA1gQojQACCCCAAAIIIIBAzgpE5Wz11B7qAvHx8aYZS2+//bYLzGgJnYJa6Y2rdOnSVrVq1WSPtZyuZs2aye5pdpdmXWmWVa1atZI9C/yhQJdmQOmeZnCp/cCkvbXURy1nVF7lO1HSEj4FpxQMUz1aPqgN7gPLKMCkGWTqW926dQMfuWvN5HIXAQd9yfHgwYPWsGFDS+u5xqj6Nm/e7JZUBhTNkcuYAkWsRvP21uL2N6xRh3usUKmKVrBEOat/ZS+r0OBC1+buDcvt0O7t7ppDEAjQBQQQQAABBBBAAAEEEEAAgXQFotJ9woOwEdBXBbV/kwIsWnaX0YFpP6sWLVpY/fr17c477zRtYK40ffr0jFaRbj4FfLQ0UUEdzdpKN+OfDxISEtwyRrUfmLS0Uc+0UbxmOP2ZPdVJQa633nrLypQp4/bz0p5aque9995zSyRTFUi8oVlUSomXJ/2rGVjKlDJQp3uBScGxrVuPb64eeD+3rqNj8luBoqVdc0cO7be4g3vcNQcEEEAAAQQQQAABBBBAAAEEglkgMIAVzP2kb1kQKF68uPuyn6rQMjcFfHR9oqQ9nTQ76bvvvrPbb7/dLf9TOaVJkyadqGiGnmlJn4JOCmQpsHayQgpyaf8ttZ9WmjhxoilQl149Gvd9991n5cuXd/tYxcXFuU3bNRNMm8OnVU5BL6W0nqW8d/rpp7tb2oDeXaRz0Aw1Be3SeZxtt9fOnWz+pu3LZ4xJqlcbu/v7YcUUKGyxBYslPeMCAQQQQAABBBBAAAEEIkaAgSIQcgIEsELulWW+w57nWZcuXdweTvqi4Lx5805aiZa6KWCk2Vfav0kBp5MWykQG7XlVoUIFFxjTTK/0iipfjRo1TEGujRs3ppftpPdnzZrlNl9/7LHHTPtYxcTEpFumcOHCbhmkZkql1TdtMp+ysGa4aQaYZmJpllXK5/p64m+//eb2BlNAMeXz7P5dokpdO61wCVft/z561RTE2rluic3/8GXbvmahu1/2jGZWqFQFd80BAQQQQAABBBBAILMC5EcAAQQQyE0BAli5qZ2HbWmWkTZf18brnTp1chuOayaT3yVtYK6v5N1yyy3ua3zaID02NtZ+//13CwzI6It6Wn7nlzvVs2ZftWzZ0jQTSntbacaXX5f6og3XFUTzPM/at2/vgm/6up82gvfz6awZUvraofbp0u/0kr8RvWZI+eNWWX318Ntvv01WTHt26euD+nLhG2+8YX7fVE6zz7ScMlmBxB/a++qcc85xX2kcMmSIqe7E2+7vzp07bcCAAW7GV7du3dzXIN2DHDwUq1DLGrTt41o4GnfYfhz7vE19rrOt+u9Ed0/BLT33oqLdbw4IIIAAAgjkiQCNIoAAAggggAACGRQggJVBqFDPpoCU9nxSYEYzgXQ+7bTT3EwjLWlTsKpNmzamYI4CN/5eUQpgNW3a1Hr06GHXXnutVatWzWbPnp0tHPrKoZbejRw50tWrNjRTTLOZOnbsaFpeqIYUwNLXBufOnWuVKlUyfUlQG7B36NDBBYN0Xrt2rbKmmy6//HLTzCcFkhQ46927t9WpU8dUrwJTKQv27NnT1LePPvrIbcyu/GeffbapLQUC5RNYRl8q1B5bauPRRx91dauMxlO5cmWbOXOm9evXz82ECyyXY9eJgb96l/WwKx4daxUbtkwMAB7/P/V8pxWw2i062VVPfmQlqtTJseapGAEEck+AlhBAAAEEEEAAAQQQiASB4/9VGwkjZYxu/yd9gW/s2LEuKKNZQgpmaaaTvpKn5XVaaqflgloO98orr9jDDz9sUVFRNmrUKFPZXr162ZQpU0yzlAJJPc8zlVFS/sBnutaSvejoaJdHv5UUDJszZ47bIF5LBNXGhAkT7IwzzrBhw4bZWWedpWymsv/85z9Ns6Xq1avngkEKxn355ZemwNT3339vV155pcurg/qgs8rprNSkSRObPHmyNW/e3AXgRowY4fqi9hSsUp7ApL5p36zOnTubvpao/JqJNX78eHvzzTfd+APrV9lmzZrZokWLXFBMM8VUZty4cdagQQNTO4MHD3ZjUd5cSYnvpHSNs6zVPf+0m95ZZDcPXWJdBv9o53V/xn2RMFf6EBqN0EsEEEAAAQQQQAABBBBAAIEgFyCAFeQvKLu7p6DLjTfeaAsXLjQFsDT7SGnlypX23HPPWZUqVZKa1P5TL730kltCqDxa7qfAUdu2bW3v3r0uuHU8s5nyKqC0atUqUwDMv++fFZBSmUaNGvm33Ll06dKmwM7+/fvdEjv1STOtunbtmizYo+CXgkmLFy92+dQflVFQ6rzzzjPP81x9Oqh/et6/f3/9TEoXXnihaVN6PVNatmyZaabX8OHDbd26daY9uZIyJ15o5pSCZupTYH7l0zg1psRsyf6qjIzUN5VR0p5jakdjSJaZHwgggAACCCCAAAIIIIAAAgiElEDedZYAVt7Z0zICCCCAAAIIIIAAAggggECkCTBeBBA4JQECWKfERiEEEEAAAQQQQAABBBDIKwHaRQABBBCIPAECWJH3zhkxAggggAACCCCAAAIIIIAAAgggEFICBLBC6nXRWQQQQACB4BGgJwgggAACCCCAAAIIIJBbAgSwckuadhBAILUAdxBAAAEEEEAAAQQQQAABBBDIgAABrAwgBXMW+oYAAggggAACCCCAAAIIIIAAAuEvEOkjJIAV6f8CGD8CJxHIH8P/TJyEiMcIIIAAAggggAACoSFALxFAIIQF+C/TEH55dB2B3BBoXKVwbjRDGwgggAACCCAQEgJ0EgEEEEAAgbwRIICVN+60ikBICMRGe9a+UemQ6CudRAABBEJGgI4igAACCCCAAAIIZFqAAFamySiAQPgLaNlg85pF7alrali1UvnDf8CMMOQE6DACCCCAAAIIIIAAAghElgABrMh634w2RAWWDeluSv/uU9+yKZ2wnmE96tpdrSsTvArRfy90GwEEEEAAAQQQQAABBBAINwECWKf8RimIAAIIIIAAAggggAACCCCAAALhL8AIg0GAAFYwvAX6gAACCCCAAAIIIIAAAgiEswBjQwABBLIoQAAri4AURwABBBBAAAEEEEAgNwRoAwEEEEAAgUgWIIAVyW+fsSOAAAIIIBBZAowWAQQQQAABBBBAIEQFCGCF6Iuj2wgggEDeCNAqAggggAACCCCAAAIIIJD7AgSwct+cFiNdgPEjgAACCCCAAAIIIIAAAggggECmBEIygJWpEZIZAQQQQAABBBBAAAEEEEAAAQRCUoBOI+ALEMDyJTgjgAACCCCAAAIIIIAAAuEnwIgQQACBsBAggBUWr5FBIIAAAggggAACCOScADUjgAACCCCAQF4LEMDK6zdA+wgggAACCESCAGNEAAEEEEAAAQQQQCALAgSwsoBHUQQQQCA3BWgLAQQQQAABBBBAAAEEEIhUAQJYkfrmI3PcjBoBBBBAAAEEEEAAAQQQQAABBEJQIJMBrBAcIV1GAAEEEEAAAQQQQAABBBBAAIFMCpAdgeASIIAVXO+D3iCAAAIIIIAAAggggEC4CDAOBBBAAIFsEyCAlW2UVIQAAggggAACCCCQ3QLUhwACCCCAAAIISIAAlhRICCCAAAIIhK8AI0MAAQQQQAABBBBAIOQFCGCF/CtkAAggkPMCtIAAAggggAACCCCAAAIIIJCXAgSw8lI/ktpmrAgggAACCCCAAAIIIIAAAgggEP4COTRCAlg5BEu1CCCAAAIIIIAAAggggAACCJyKAGUQQCC1AAGs1CbcQSDoBOr2G2VK3YYttUhMfUctt8EzNti6HYeD7t3QIQQQQAABBBAISgE6hQACCCAQZgIEsMLshTIcBMJR4EBcvH2/eq89M2kNQaxwfMGMCQEEglSAbiGAAAIIIIAAAsEjQAAreN4FPUEAgZMIxMUn2GcLtp8kF48RCCIBuoIAAggggAACCCCAAALZIkAAK1sYqQQBBHJKIGW9momV8h6/EUAAAQQQQAABBBBAAAEEwluAAFZ4v1+NjoQAAggggAACCCCAAAIIIIAAAuEvENYjJIAV1q+XwSGAAAIIIIAAAggggAACCGRcgJwIIBCsAgSwgvXN0C8EEEAAAQQQQAABBEJRgD4jgAACCCCQAwIEsHIAlSoRQAABBBBAAIGsCFAWAQQQQAABBBBAILkAAazkHvxCAAEEEAgPAUaBAAIIIIAAAggggAACYSRAACuMXmY4DuXAgQPWpk0bq1Wrlm3dujUohjht2jTzPM/69OkTFP3JuU5QMwIIIIAAAggggAACCCCAAALBIUAAKyffQ4jXvWPHDmvUqJEL1niel+Z56tSpOTrKhIQEO3r0qEvHjh3L0bYyWvmRI0dcVv/sfnAwS3xXB3ZstAWfvGWfPXG17Vy35IQq8Uf+sA3/m2FfvdbHvn/vceMPAggggAACCCCAAAIIIBCyAnQ8xwUIYOU4ceg2EBcXZ7t377bY2Fi76aab7NZbb02Wbr/9dqtevXroDpCeZ4vAwZ1bbPHn79jHD7W2Tx653BZP+cZNJ1MAABAASURBVJcd3Lk5zbqPxR+1zUvm2My3brcP72xqX//f3bbll+8sIUiCk2l2mpsIIIAAAggggAACuSJAIwgggMCJBAhgnUiHZ06gfPny9sorr9g777yTLL399ttWr149l4dDZAoc2vO7ffFyN1sw8U07tHvbSRGWTR9pM9641TYt+sYSEo6dND8ZEEAAAQQQQCBTAmRGAAEEEEAgbAUIYIXtq2VgCOSeQIHiZa3+lb2t7OnnnLRRz4uyCg0usAZt+5gXFX3S/GRAAAEEcleA1hBAAAEEEEAAAQSCUSAqGDtFn0JL4LvvvrPTTjvNmjdvbnv27EnVef95hw4dTMsSlWH58uXWs2dPtzzR8zx3vvrqq+3XX3/V45Om1157zTzPM51TZta+XJ7npdpk/dChQzZq1CirW7euK+t5nlsCOXjwYEtrP6u9e/faww8/bCVKlHD5K1WqZEOHDrX4+PiUTSb99suUK1fOlfE8z7UxaNAgU/tJGcPkIn+RUtbumU/t+oEzrUnH/la4dOUTjuyMVjfZjf/82Vr/bahVPedyi84Xc8L8PAxRAbqNAAIIIIAAAggggAACCGSzQFQ210d1ESiggNBZZ51lP//8sy1dujSVwNixY13gqm3bti5Q9e6777og0ujRo+2qq65y+2o1aNDApkyZYpdccomtXLkyVR0pb/gBJ/8c+Fybvut34DNtSN+yZUvr0aOHHlmvXr2sc+fOtm3bNrv77rvt2WeftYSEBPdMBwXirr/+ehswYIAVLVrU5S9btqzddttt1rt3b2VJldatW2dNmzZ1ZYoUKeLK+G3cc8891r59+zQDfKkqMrNQuedFRVlM/kKW0T/5TitgUdH5MpqdfAgggAACCCCAAAIIIIAAAgg4gXANYLnBccgegS1bttgDDzzggjcK4Pjpm2++cQ1ohlK7du1ckOo///mPu+cftm/fbl999ZVp9tLll1/ubu/bt8/uuusu07NPPvnE7av1448/Wt++fW3z5s0uv8uYjQcFtUqVKuXq/uWXX2z48OH24Ycf2pw5c6x48eL28ccfm4JcfpPvv/++y3vppZfawoULXf6ffvrJpk2bZml9DVGzqzSmFStW2AsvvGCaYea3sWHDBmvVqpWr7/XXX/eb4IwAAggggAACCCCAAAIIIJB1AWqIEAECWBHyorMyTC37GzNmjFs+pyV0flLQya9Xs4sKFizoZlHt2rXLv23Ko4BRixYtrEqVKu6+ZiNpSZ1mNrkbiYfo6GhTECzx0vTlQ52zM2lJn4JPrVu3dkv7/Lpr165tjRo1sv379yctIzx8+LD5yxAfeeQRK1asmMvueZ5dccUVllYQSjPPZsyYYU2aNHGBPo3H/vxTsmRJN8MrX758qXz+zMIJAQQQQAABBBBAAIE8FKBpBBBAIPgFooK/i/QwrwWqVq1qmzZtckvstMzOT/3790/qWv369U1Bqvnz55uSHijf5MmTdWlauqcAjvuReNA+Ugps6UuG/owuBbUSH+XoXy0NVHDqoYcecoEmLR9csmRJsjYVgFu8eLFVrFjRLXVM9jDxh2ZyJZ6S/ZXPwYMHrWHDhpbW81q1arn6NMPswIEDycryAwEEEEAAAQTCQIAhIIAAAggggECOChDAylHeyKm8QIECdt1117kgl5YFKnil/aW0fLBOnTpuZpKvsXbtWhfsUtDrzjvvTJrZNX36dD9Ltp8VMHvrrbesTJkybt+tgQMHunbfe+89t5QxrQY1i0oprWcp72kGlu7VrFlTp3STgmNbt25N9zkPEEAAgUgWYOwIIIAAAggggAACCKQnQAArPRnuZ1pAe1xprysFrRS8mjt3ri1btswuu+wy0xI+Vai9ojTrSV8mvP322037aynYpTRp0iRlyZGk5X333XeflS9f3u1jpWWRalP7cV188cVptqmgl1KaD1PcPP30092d1atXu3N6h9KlS7uZWOk95z4CWRSgOAIIIIAAAggggAACCCAQlgIEsMLytebNoLTHlZYRagNzfZFw4sSJ7quDXbt2TeqQltBpXyzNvtKX//zAVlKGDF74AaONGzemKqEgWcqbs2bNcpuvP/bYY24fq5iYmJRZ/vxtVrhwYdOySc2U0myxpAd/XgRu9v7nLStbtqxpiaRmYmmWlX/fPy9YsMB+++03q1evnts03r/PGQEEEEAAAQQQQAABBBBAAAEETi6Q/QGsk7dJjjAVUABHwSrNbHr66adNXyTUpuYKVvlD1lLD2NhY+/333y0w0KMv9WlZn5/vZOcKFSq44NiUKVPMDzKpXbWprxmmLO9vGK8ZUsqn55pdpS8Rfvvtt/qZlIoUKWL6+qC+XPjGG2+YHxBTOc0S07LHpMx/Xmjvq3POOcdtWj9kyBBT3X8+sp07d9qAAQPc8spu3bqZDPxnnBFAAAEEEEAAAQQQQACBkBWg4wjkogABrFzEDtWmtMzvgQcecJue+xuu++d58+YlG9Z5551ndevWNS0f1GwrBWz8r/gpo78HlQJYTZs2dZu7X3vttVatWjWbPXu2smQoNW7c2LRkUQEpfUVQm8S3bNnS2rZt62ZPKZgWWJHyFi9e3AWSlK93796mvbn69OnjAkuBeXXds2dP0yyvjz76yG3Mrvxnn322dejQwX0tUeNQPj9pjNpjS208+uijrm6V6dKli1WuXNlmzpxp/fr1M/32y3BGAAEEEEAAAQQQQAABBBBAAIGMCRDAyphTRObSTCkFZLRf1JgxY9ym50OHDk12/umnn5LZaEngNddc4+5pv6dWrVq5a/+gwNIrr7xiDz/8sEVFRdmoUaNMXwXs1auXaTaVZj/5eXX2PM8tzVM55dc9Jc1iGj16tN17771uhpTqUVDsgw8+sHfffdfNcgpcJqiZYPoiYvPmzV2gbMSIEa7eCRMmmIJVqjMwKaCmfbM6d+5sa9asMeXXTKzx48fbm2++aepnYP0q26xZM1u0aJEpKKagn8qMGzfOGjRoYGpn8ODBlrKMyoVTOr/XC3bz0CXW5f/mW8lqDU44ND1XPuVXuRNm5iECCCCAAALpC/AEAQQQQAABBCJAgABWBLzkUx1iqVKlTHs3aelceimt5Xovv/yym9WkgJKCNynbL1SokL300ktuCaHqVYBMgTHNntq7d68LbvlllPfLL7+0VatWJW0E7z/TskAt8VN51aMN4xVw0kwp1TNs2DA/qztfeOGFps3jlVdJ+Tt27GjDhw+3devWmZYluox/HjRzSksMtRwwML/yqT8p61cxldFY9u/f7wxUTrPU1E5Gv2ioekgIIIBA7grQGgIIIIAAAggggAACwS1AACu43w+9QwCBUBGgnwgggAACCCCAAAIIIIAAAjkmQAArx2ipOLMC5EcAAQQQQAABBBBAAAEEEEAAgfAXOJUREsA6FTXKIIAAAggggAACCCCAAAIIIJB3ArSMQMQJEMCKuFfOgBFAAAEEEEAAAQQQQMAMAwQQQACBUBIggBVKb4u+IoAAAggggAACwSRAXxBAAAEEEEAAgVwSIICVS9A0gwACCCCAQFoC3EMAAQQQQAABBBBAAIGTCxDAOrkRORBAIIgE8sek+p+tIOodXUEAAQQQQAABBBBAAAEEEMgJAf5LMCdUQ65OOoxA6Ag0rlI4dDpLTxFAAAEEEEAAAQQQQACBoBII3c4QwArdd0fPEYg4gdhoz9o3Kh1x42bACCCAAAIIIIAAAkEkQFcQQCBPBAhg5Qk7jSKAQGYEtGywec2i9tQ1NaxaqfyZKUpeBBBAAAEEEAhCAbqEAAIIIIBAZgUIYGVWjPwI5IHAsiHdTenffepbJKZhPeraXa0rE7zKg397NIkAAkErQMcQQAABBBBAAIGIEiCAFVGvm8EigAACCPwlwBUCCCCAAAIIIIAAAgiEigABrFB5U/QTgWAUoE8IIIAAAggggAACCCCAAAII5IIAAaxcQD5REzxDAAEEEEAAAQQQQAABBBBAAIHwF2CEWRMggJU1P0ojgAACCCCAAAIIIIAAAgjkjgCtIIBABAsQwIrgl8/QEUAAAQQQQAABBCJNgPEigAACCCAQmgIEsELzvdFrBBBAAAEEEMgrAdpFAAEEEEAAAQQQyHUBAli5Tk6DCCCAAAIIIIAAAggggAACCCCAAAKZESCAlRkt8iIQPAL0BAEEEEAAAQQQQAABBBBAAIGIEYjgAFbEvGMGigACCCCAAAIIIIAAAggggEAECzD0cBAggBUOb5ExIIAAAggggAACCCCAAAI5KUDdCCCAQB4LEMDK4xdA8wgggAACCCCAAAKRIcAoEUAAAQQQQODUBQhgnbodJRFAAAEEEEAgdwVoDQEEEEAAAQQQQCBCBQhgReiLZ9gIIBCpAowbAQQQQAABBBBAAAEEEAg9AQJYoffO6HFeC9A+AggggAACCCCAAAIIIIAAAgjkqkCeBLBydYQ0hgACCCCAAAIIIIAAAggggAACeSJAowhklwABrOySpB4EEEAAAQQQQAABBBBAIPsFqBEBBBBAIFGAAFYiAn8RQAABBBBAAAEEwlmAsSGAAAIIIIBAqAsQwAr1N0j/EUAAAQQQyA0B2kAAAQQQQAABBBBAIA8FCGDlIT5NI4BAZAkwWgQQQAABBBBAAAEEEEAAgVMTIIB1am6UyhuBiG21br9RptRt2FIj5b5B31HLbfCMDbZux+GI/TfIwBFAAAEEEEAAAQQQQACBXBRI1RQBrFQk3EAAAQSSCxyIi7fvV++1ZyatIYiVnIZfCCCAAAIIIIAAAkErQMcQCC8BAljh9T4ZDQII5KBAXHyCfbZgew62QNUIIIAAAgggEFQCdAYBBBBAIGgECGAFzaugIwggEAoCmokVCv2kjwgggECwCNAPBBBAAAEEEEAgOwQIYGWHInUggAACCCCQcwLUjAACCCCAAAIIIIBAxAsQwIr4fwIAIBAJAowRAQQQQAABBBBAAAEEEEAglAUIYIXy28vNvtMWAggggAACCCCAAAIIIIAAAgiEv0CQjpAAVpC+GLoVfAI7duywiy66yCpUqGArVqwIvg7SIwQQQAABBBBAAAEEEAgKATqBAALZL0AAK/tNqTELAgsWLLCiRYtanz59slBL5oru3r3bFJxKSEg4YcHx48fbnDlz7L777rPatWufMC8PEUAAAQQQQAABBLIkQGEEEEAAAQSSCRDASsYR2j/uv/9+8zwvVapUqZL169fPli9fHvQDPHr0qMXHx9uRI0dypa9r1qyxM88808qUKWNfffVVum2uXbvWBg4caO3atbO7777bGaebmQcIIIAAAggEhQCdQAABBBBAAAEEwkeAAFb4vEvbvn27G81ll11mt956q0udO3c2BYX+9a9/Wd26de3BBx+0Q4cOuXwczPLnz+9SgQIFrHDhwumSDBkyxKKjo23w4MGmvOlm5EHeCCQk2IEdG23BJ2/ZZ09cbTvXLTlhP/ZuWWPfvfuYjb/3fBt9awPW1XonAAAQAElEQVRbOm34CfPzMIIFGDoCCCCAAAIIIIAAAggEhQABrKB4DdnbCc0Qeuedd0zpww8/tC1btrjZRVWqVLFXXnnF+vfv74Ja2dtqaNam/axWrlxpBw4csObNm6c7iJdeesl+/fVXq1atWrp5eJC2QE7ePbhziy3+/B37+KHW9skjl9viKf+ygzs3p9vksfij9vNHr7kg1+o5n1jcwb3p5uUBAggggAACCCCAAAIIIIBA8AgQwAqed5FeT7J83/M8a926tU2YMMGKFy9uI0aMsHnz5mW5XipAIC8FDu353b54uZstmPimHdq97aRdSTgWbz+OfSFptlVUdD6r3aKTXXTbQKvUqNVJy5MBAQQQQAABBBBAAAEEEMhhAao/gQABrBPghNujc889126++WaLi4uzsWPHJhueNjD/5ptv7Pzzz3f7O3meZ9o7a9CgQUlLDrU3VZcuXdzzDz74IFl5/dBSxa5du7qldrNmzdItl/bu3WsPP/ywlStXzpX1PM+qV69ugXW7jOkcNDuqTZs2bnN3bfKeMps2fPc8z6ZOnZrykS1dutTtW6Xlf57nuWWCWl65YcMGl9evu1atWrZ161Z3zz9ovOPGjXN7ZHne8b3FtMwwsLyfV2f1Q/Vs2rTJ+crP8zyLjY11G7+rLeUjZa9AgeJlrf6Vva3s6eecsOIty+baym/GuzxFylazq5/9zM7r/oxVO/cqK1ahprvPAQEEEEAAAQQQQCDUBeg/AgiEq0BUuA6McaUW8DzPOnTo4IJIP//8s+3bt89lUvBKG5RffPHFpgCR9s3q3r2720j9nnvusY4dO9r+/ftdYOqaa65xZT799NNUyxBXrFhhX3zxhdtrSxujK+O6deusadOmNmDAACtSpIj16tXLVP+2bdtMdbdv39727NmjrOkm9U/BMQWUdE6Z0d/wPeWzjz76yBo2bGiff/65tWjRwhR4Ov30023YsGH22GOPuWr8ulX22LFj7p4OqvP22283BexWr17t+qy+ly9f3pVXvT/88IOyJiWV2blzpymId9NNN5nakqP2zHrjjTdcEEt5kgpwkSWB/EVKWbtnPrXrB860Jh37W+HSldOtL+FYvK2aPdESEo5ZVL4Ya37LP6xI2arp5ucBAggggAACES3A4BFAAAEEEAhCAQJYQfhScrJLJUqUcJuQr1+/3gWl1Nbs2bPtiSeesFatWplmJmnfrJEjR5qCTz169HAzmyZPnqysdsEFF5hmFn377bf222+/uXv+QTO4FMC54YYbrHTp0m7m1l133WUKbL3wwgvuK4jDhw831a921J6+/Pf666/7VWTbWbOpHn/8ccuXL5+p75oRpj3BFLhbsmSJC+SdqDH1c+jQoclMdG/58uWmsezevdsF4FIG33R/4cKFNn36dFObcpw/f75pry3NWtOMsBO1y7OMC3hRURaTv5Bl5M8f+3fbjrULXdaSVevbjtUL7eMHW5k2cB9/b3O3L9bRP/i4gQPigAAC2SJAJQgggAACCCCAAALZK0AAK3s9Q7K28ePHu9lWDz30kJUsWTJpDJo5pGVxCgJ9+eWX7r6W/ukrhxs3brQ5c+a4ezroy4YTJ050y+WuuOIK3XLL92bMmGFNmjSx2267zc3gcg8SD2rn2WefdQGmKVOm2K5duxLvZt/fuXPn2rJly0wzvPz++LXXr1/frrvuOv9nqrNmmynYpHErsKe++pm0FLFfv35uVpkCU4sWLfIfubPneaYvFmrJo7uReNCyQgXrNONNgcPEW/zNZYFDe7bbH/uO/xvbvmah/TThlaR9s+IO7nP7Ys3/8CXTJu+53DWaS1+AJwgggAACCCCAAAIIIIBAkkBU0hUXESWg4ExUVJSbhaUZQxr8v/71LxdoUrDJT6+++qpp6Z6+1KfAjud5blmd53k2ZswYO3z4sIraqlWrTEEjBWoaN27s7mkvqIMHD7plfKVKlXL3Ag8K7FSsWNE2b97svgIY+Cyr17/88ourQvt+aazuRwYPCjStWbPG1Le6deumKqVZbAqCadmhlkIGZlDQr3bt2oG33JLNs846K9m93PlBK75AwrGjlnAs/vjPhATT5u1XPfmx2wMrX2x+d3/l7I9s26983MBhcEAAAQQQQAABBBBAAAEEgkyAANaJXkgYPtOyQAWVatSo4TY094eYkPgf9Z988olp2Vxg0j09U9DGDwRpT6t69eq5GVgKbKkOLZfT8rmrr77aLVHUPX+5XM2aJ94gW7OvtORPZbIr+W1rnJmtU4G37du3uwBWwYIFT1hcyyNPmIGHQSdQ/bx2dt7/e9pKVKnjAlnn3vzE8T4m/t/A9jXJZ9Qdf8ARAQQQQAABBBBAAAEEwl6AAQa9AAGsoH9F2ddBBaK0pE81nnfeeVao0F/7BylQ8+OPP5rypJW0PDB//uMzVUqXLm3a52r37t1unyfNzJowYYJbfnjppZeqepe0ibkutAm6zukl1afZTuk9P5X7derUccU0k8pdZOKgryUqYKdAloJ9JyqqmVgnes6z4BCIji1gUTGnuc5EReUz8zzz/xSvdLr5s7D2bVnr3+aMAAIIIIAAAgggkEkBsiOAAAI5KUAAKyd1g6zumTNnuhlWClZdf/31rncKYmmWkgI12tfK3czAQftKxcbGug3S//e//9m8efPs8ssvd1/e84uXLVvWNGtLs6E0y8q/75/1xUNtBK/ZXMWLF/dvpzqrj9o4XvtspaxHyxv/+OOPVGWqVavm7qlvWurnfmTwoPa06boCWFoambKYZovpC4Tqs+xSPud38AkUKFbaipQ5/pXCXRt/NW3q7vdy98YVdjTu+FLY4lXq+Lc5I4AAAgggkBcCtIkAAggggAAC6QgQwEoHJpxuHzhwwAWutKF5XFycPfXUU3b22We7IXqe5zY69zzPfV1vy5Yt7r5/UIDo008/NX9PKf9+w4YN7fzzzzd9jfDpp582BcCuvfZaF7AKzHPOOeeYZnZpY3PV5T/T1woHDBhgmu3VrVu3pGWH/vPAs+d5LjCmvKNHj3Ybzuu5AlraCF5fNdTvwKRljgqgTZo0ye3NFfhMs7K++OKLwFvJrjX7ql27dqbA15NPPmnqq59BYxgxYoTbIF6b2fszvfznnINTILZgUat6zvGPC+xa/4vNGfF327p8ni2fMcbmjf6H67RmYZU7o6m75oAAAqEsQN8RQAABBBBAAAEEwlGAAFYYvtUePXpY1apVXVIQp3Dhwm5zdgWZ/vGPf9h9991nnucljVyBLX1tUJuwa6ZT69atXf4OHTq4wJLOa9euTcqvC9XZqVMnF7j66quvTJudawN3PfNTsWLF7K233jLNVHr00UdNwZ7evXu7TeArV65smhGmL/p16dLFL5LuWUsWtdTwvffec181VD1q88UXX7S0Nkg/44wz7P7773f9u+iii+ySSy5xY9Km7tqTS4GwdBtLfCAjLYdUH9VX9VFtagwaS4MGDWzgwIEWExOTmJu/oSBw+sWdreKZF7mublr0jX35yi3249jnk2ZfNWx/h5WsWt89j/gDAAgggAACCCCAAAIIIIBAkAkQwAqyF5KV7ijAo/JaZqeleUq///676Wt/jz32mK1fv94ef/zxVEEXBWH++c9/mmYyaTmfgjbayP3LL790ywK///57u/LKK1V1sqQlg/7eVVpSqGBZsgyJP5o1a2aLFi0yBcg0u0uzl8aNG2cKAGnfrMGDByfrj5YcRkdHJ7uXWI3L//XXX1uLFi1syZIlpkDWmWeeaf/73/9MATvlUVmdlTzPswcffNAtcWzcuLGprMYkg759+5pmVvn5VE5JX2XUPSUF3z777DMXgNO41Gf1XbO+VHbOnDnmL1NUfiU5qu+qS78Dk57pd1rPdJ+U8wIxBYpYyzvetKZdH7UCxcsmNVi6ZiO77MGRVv+KXpYY2TX+IIAAAggggAACCCCAAAIIBJ9AVPB1yfWIwykIvPrqq25JnpbaBSZ9KfC5556zKlWqpFurAi+dO3e2xYsXJ9WhzdknT55s2vDd87xUZTXLSftmqa033ngj8b/9U+dRIc1gUvBI9SmvkvbM6tixo6ld5fFTo0aNbO/evTZs2DD/VtJZG6Z/8803rn9ayjdlyhTTvf79+7t7bdu2TcqrC8/zTEsBf/75Z/dc7Wr/Ki1nVFBPebTflQJ12utKm7frnp8KFChgd999t61duzapvMb7zDPPWNGiRf1sSWf1WX3XGJJu/nmRXh//fMwpGwTO7/WC3Tx0iXX5v/lWslqDNGuMjslvdVrfbNcPnOnyKv8Vfx9jZbV0MPHfS5qFuIkAAggggAACCCCAAAI5KUDdCGRIgABWhpjIhAACCCCAAAIIIIAAAggEqwD9QgABBMJfgABW+L9jRogAAggggAACCCBwMgGeI4AAAggggEBQCxDACurXQ+cQQAABBBAIHQF6igACCCCAAAIIIIBATgkQwMopWepFAAEEMi9ACQQQQAABBBBAAAEEEEAAgTQECGClgcKtUBag7wgggAACCCCAAAIIIIAAAgggEG4CqQNY4TZCxoMAAggggAACCCCAAAIIIIAAAqkFuINACAkQwAqhl0VXEUAAAQQQQAABBBBAILgE6A0CCCCAQO4IEMDKHWdaQQCBMBHIH8P/bIbJq2QYCCAQPAL0BAEEEEAAAQQQOKkA/yV2UiIyIIAAAn8JNK5S+K8fXCEQNAJ0BAEEEEAAAQQQQACB8BYggBXe75fRIYBARgUykC822rP2jUpnICdZEEAAAQQQQAABBBBAAAEEslOAAFZ2akZ4XQwfgXAV0LLB5jWL2lPX1LBqpfKH6zAZFwIIIIAAAggggAACCCCQIYG8yEQAKy/UaROBTAosG9LdlP7dp76Rct9gWI+6dlfrygSvMvnvluwIIIAAAggggAAC6QrwAAEEMilAACuTYGRHAAEEEEAAAQQQQACBYBCgDwgggAACkSRAACuS3jZjRQABBBBAAAEEAgW4RgABBBBAAAEEQkSAAFaIvCi6iQACCCAQnAL0CgEEEEAAAQQQQAABBHJegABWzhvTAgIInFiApwgggAACCCCAAAIIIIAAAgicUIAA1gl5QuUh/UQAAQQQQAABBBBAAAEEEEAAgfAXiNwREsCK3HfPyBFAAAEEEEAAAQQQQACByBNgxAggEJICBLBC8rXRaQQQQAABBBBAAAEE8k6AlhFAAAEEEMhtAQJYuS1OewgggAACCCCAgBkGCCCAAAIIIIAAApkQIICVCSyyIoAAAggEkwB9QQABBBBAAAEEEEAAgUgRIIAVKW+acSKQlgD3EEAAAQQQQAABBBBAAAEEEAgBAQJYWXxJFEcAAQQQQAABBBBAAAEEEEAAgfAXYIR5K0AAK2/9aR0BBBBAAAEEEEAAAQQQiBQBxokAAgicsgABrFOmoyACCCCAAAIIIIAAArktQHsIIIAAAghEpgABrMh874waAQQQQACByBVgxoVwxQAAEABJREFU5AgggAACCCCAAAIhJ0AAK+ReGR1GAAEE8l6AHiCAAAIIIIAAAggggAACuSlAACs3tWkLgb8EuEIAAQQQQAABBBBAAAEEEEAAgQwKhHAAK4MjJBsCCCCAAAIIIIAAAggggAACCISwAF1HwIwAFv8KEAgBgbr9RplSt2FLjYRBsP4b6DtquQ2escHW7TgcAv9XRRcRQAABBBCIMAGGiwACCIS4AAGsEH+BdB8BBBAIFoEDcfH2/eq99sykNQSxguWl0A8EEMhWASpDAAEEEEAAgbwTIICVd/a0jAACCISlQFx8gn22YHtYjo1BZVmAChBAAAEEEEAAAQQQOCUBAlinxEYhBBBAIK8EQqNdzcQKjZ7SSwQQQAABBBBAAAEEEAgFAQJYofCW6GP2ClAbAggggAACCCCAAAIIIIAAAgiElMApBbBCaoR0FgEEEEAAAQQQQAABBBBAAAEETkmAQggEiwABrGB5E/QDAQQQQAABBBBAAAEEwlGAMSGAAAIIZIMAAaxsQKQKBBBAAAEEEEAAgZwUoG4EEEAAAQQQiHQBAliR/i+A8SOAAAIIRIYAo0QAAQQQQAABBBBAIIQFCGCF8Muj6wggkLsCtIYAAggggAACCCCAAAIIIJA3AgSw8sY9UlvNkXEfOXLEtm7daocPH86R+qkUgVAXSDh2zDYu/Nr+8+JNNvrWBi6Nv7e5/TRugP2xf1eq4R05tN9+/ug1Ux4/v8pu+/VHs4SEVPm5gQACCCCAAAIIIIAAAgikEMj2nwSwsp00/Ctcvny5lStXzjzPS5ZiY2OtefPmNmbMGDt06FCuQTz//PNWvnx569ixI0GsXFOnoVAROBZ/1OaNec5mDbrDtq9ekNTtuIP77JfpIxODWjfbgR2bku4f3LXVvhjw/2zptOGmPP4DlZ0+sIct++p9/xZnBBBAAAEEEEAAgRwVoHIEEAgUIIAVqMF1hgT2799vSqVLl7ZbbrnFbr31VpeaNGli8+bNs5tvvtkaNmzorjNUYRYzFSlSxNVQqlQpy5cvn7vOicOOHTusUaNGVqtWLTfjKyfaoE4Esltg44JZtuKbca7awmWq2EW3DbQ2D7xnJarUdff2bVtnq/470V3rsHbuZNu94VddWsWGLV3eJp3uTwxWH/9/LpZ9+b4d3L3VPeeAAAIIIIBA0AvQQQQQQACBsBE4/l8kYTMcBpKbAg0aNLBBgwbZO++849LcuXNt165ddvvtt9uqVavs8ssvt59//jnHu3T//fdbQkKCjRo1KkcDWHFxcbZ79247evSoHTt2LMfHRQMIZFkg8f8uNiyY6Zb9eVHR1rz7s1bt3KusXJ1zrXmPZy1fbH7XxJ6NKyzhWPzx602r3Dk6Jr+ddc2dLm/9y3tatWZt3f0/9u20w3u2u2sOCCAQGQKMEgEEEEAAAQQQCAYBAljB8BbCqA9Fixa1N998083IUrBnwIABLuATRkNkKAiEjED80TgrVrGW1W7RyepdfouVqFovqe+xBYtZTIHC7ndUTOzxGVaJAa9jx44evxcdbVHRMe468aEpoKUfiVlMAWNdkzIsQEYEEEAAAQQQQAABBBDIokBUFstTHIFUAjExMXbPPfdY8eLF7YsvvrAVK1Yky7N37157+OGHrUSJEon/XexZdOJ/KLdr186WLl1qKf8o79/+9jeLjdV/YB/fc6t27dqm2V5+3qlTp7p6XnvtNf9W0nnDhg0umOaX11lLHnU/KVPixYEDB6xNmzYu/fbbb9a1a1dXZ8GCBe2rr74y9a9ixYq2fv16l3TteZ6VKlXKfvnll8Qajv9VfzW2wD3Cqlev7maq5ea+YMd7E05HxnIqAtExp1n9K3rZed2fsSYd+1tswSJJ1Wxe+l879OdMqtI1G1viP3iXytc9z/TnyOEDptlb2kNrz+bVtnX5XN22EpXPsKLlqrlrDggggAACCCCAAAIIIIBAbgkQwMot6bxuJ5fbV5DpggsusJ07dyYL8Kxbt86aNm1qmplVPTGwo2BSixYt7PPPP7fGjRvbZ599ltRT7bPVqVMnN6NLyxWVt3PnzrZv3z7btm1bUj4t6dMPfY1QZz/98MMPbi+uYcOGmfqi8qpHv5s0aWILFizws7oZJapny5Ytdt1119kHH3xgFSpUsPj4ePvjjz/s2muvtZtuuskF0mITg2m6Vn19+vSxsmXLunoCx6Z9uXr16mXqr/qqgF779u1tz549Li8HBPJSYMeaRfa/j193XShWsbZVO/dKd61DjfOvtdMv7qJLW/jpIBvbr5FNfrK97f99g51WuIQ1velxiynwVyDMZeSAAAIIIIAAAggggAACwSMQpj0hgBWmLzavh5U/f34rXbq064Y/A+vIkSP24IMPuv2xFCD66aef3N5Zs2bNstmzZ5tmbumLgn6Q5/vvv7cvv/zS7rzzTvPzfvjhh24DdQWDXOXpHLTh+l133eWe/ve//zW1ob26VI++kqjnL730UqrljUuWLHH9U5lNmza54NVVV11lt912m73yyiumrx0q6Vr1vfzyy24WlmZXqT2N9YUXXjB9qXH48OGm/mq2V6tWrdxMrtdfPx40cB3jgEAeCGg21eyhD7gvDGpG1vm3PGf5i5RM1pPCZSpbVHTqDyIULl0pMXhVKFlefiCAAAIIIIAAAuEowJgQQCD4BKKCr0v0KFwFVq5c6YI4l112mV1zzTXmeV7SUM877zxr27atW0a4du3apPu60Kyow4cP6zLDSZvH//jjj+6LiOeff35SOc/z7Morr7RzzjnHNENLgaykh4kXUVFRphlamrGV+DPDf7X8ccaMGaaZXQp2aVmkX7hkyZL27LPPug3mp0yZ4ja6959xRiA3BfZtW29fD77LzaZSgKp5j+esVI2Gf3UhIcGWTR9pP0941bR0sNaF11nbx8fZ+T1fsIIly9uOtYtt1lt32IEdm/4qwxUCCCCAAAJpC3AXAQQQQACBbBUggJWtnFSWloBmVum+AlhaUqjZSffee6+b1aRgj9Idd9xh8+fPd8sDtc+U8jdv3tztSfXRRx+ZAkqffvqpZTSQpbq00bRmcfXt2zdZW/379zcFyRQY0+woteWnypUru7b83xk9a7bWwYMH3ZJF7YuVslytWrVM+2Zt3rzZtN9Wyuf8RiCnBRR0mvlmP9u3bZ2bXXXRba9albPbJGv28L6dtuKbce5emdpn2zk3/t1KVmtgNS+41pp2+bu7r/Lrf5rurjkggEBOC1A/AggggAACCCCAgC8Q5V9wRiA7BbRP1erVq12V9er99eUz3VDwaOjQoZYy6b5mQGn/KOUrXLiwTZgwwR544AHT0r4OHTqYvnKo/bO0ZE95TpYUyErZznvvvWfbt2831a90sjoy8lwzsJSvZs2aOqWbdu3a5ZZAppuBBwjkgICCV1+91scFrzwvyi687ZVUwSs1m5BwzBLi43V5wpQQf/xLhSfMFCwP6QcCCCCAAAIIIIAAAgiEhQABrLB4jcE3CG1ovnjxYrdnVJ06dZJ1sHv37m7T9ISEhFRnbZp+ySWXJOVXwGrgwIFu1tLEiROtatWq7guGf//7313ZpIzpXGifq7Ta0b2tW7dayr6lU81Jb59++ukujx+0cz/SOGhfMM3ESuNR0N6iY6EtoODVzLdud8Er8zxr2vVRK1OrsR3a83tSOrx3h1symC82vxUoVsYN+PeVP9n8D160Xb8tt3XzPrcfP3zR3dehaIUTB2qVh4QAAggggAACCCCAAAIIZKcAAazs1Ey7roi7q9lRTz/9tO3evdvatWvngk5CUOCmYMGCpuDW/v37dSvDScsQO3ToYFOnTrUyZcqYNllX/elV4M/6WrZsWYYCXenVE3hffUhvxpa+RJgvXz63h5dmWQWW07W+ePjbb7+Z+lW8eHHdIiGQKwLr5k21PZtWHm8rMWg8b8xz9vEDlyRLn/79ctu9Ybnp64Jntutr2h9LBVb9d6J9/uz1NvudB+3gzi26ZVWbXmHl657nrjkggAACCCCAAAIIIIBAMgF+5KAAAawcxI20qjWrSUvpOnXqZNq3SrOSnnjiCbd5uSzq1Klj5557rn3zzTfu63zKr/t+0n5U+kLg0aPHlye9+uqrbvNzBcT8PH/88Yfpa4bFihWz2NhY/3aqszZTr127to0bN86mT0+9X4/6qRldqQqe4Eb+/Pld8Ex7Z61duzZZzoYNG7qN4bVx/JAhQ0wzyfwM2vdLyx413m7dulmBAgX8R5wRCDqBSo0usXZPf2I1L+hg+U77699qsYq17fxeL9gFiSnfaQWDrt90CAEEEEAAAQTCRYBxIIAAAmkLRKV9m7sInFzg22+/tbp167oZVlrad9ppp1mDBg3s888/d/e16Xq1atWSKtLsJQVyFHzq06ePacP0Hj16WO/evV3+KlWq2IgRI0xBKhXSTKWnnnrKVIfydenSxZo1a2aaedWrVy8rVKiQsqWZVJeWD2rT9yuuuMLVr3ZUT6VKlVw/9UXANAunc1P919cL4+Li7MYbbzTVddFFF9kvv/xiGtNbb71l6vOjjz7qliaqPfVZ45w5c6b169fP9Dud6rmNQI4I1L+yt908dMkJU5f/m+82a/c7ULR8DTu/5/PWZfCPSeWufuZTq3n+tRYdk9/PxhkBBBBAIFgF6BcCCCCAAAJhKEAAKwxfak4PSYEcpWPHjtnGjRtNS+OUNCNKwaJJkybZwoUL3XK5lH1RAGrRokWmANaePXts1KhRLmilWVcvv/yyffzxx0mBqVtuucXN1CpZsqTLp9lUjRo1sq+//tq6du2aVLWW7ulHTEyMTkmpY8eOpra0jFF7Uyk49u9//9v0lcCRI0faoEGDkvJ6nudmiqkubSSf9CDFxZNPPmmaRaXZYuq7Hqs+nQPHpllaak99VlBPm9EPHjzYUvZR5UgIIIAAAsEnQI8QQAABBBBAAAEEgkuAAFZwvY+Q6I2WAmoDdC2JC0z79++3adOmWfv27U8YqNGMJH0ZUPn98itXrrSHHnrIfWXQR4iOjrbOnTubv4+V8n733XfWsmVL8zzPz2Zt27Y1Pevfv3/SPf+ifv36NnnyZNOsKeXR0j4F17SRfOBSPs3m+vLLL23VqlVWrlw5v3iqs2Zavf/++26JoOqbPXu2af8rP2NaY5s3b54pmKbx+Pk4IxABAgwRAQQQQAABBBBAAAEEEMg2AQJY2UZJRQhktwD1IYAAAggggAACCCCAAAIIIICABMI7gKURkhBAAAEEEEAAAQQQQAABBBBAILwFGF3YCxDACvtXzAARQAABBBBAAAEEEEAAgZMLkAMBBBAIZgECWMH8dugbAggggAACCCCAQCgJ0FcEEEAAAQQQyCEBAlg5BEu1CCCAAAIIIHAqApRBAAEEEEAAAQQQQCC1AAGs1CbcQQABBEJbIAh6nz+G/+clCF4DXUAAAQQQQAABBBBAIGwE+C+MsHmVDCQ7BagLAZBcoSsAABAASURBVASyJtC4SuGsVUBpBBBAAAEEEEAAAQQQQCBAIKcCWAFNcIkAAgggEEkCsdGetW9UOpKGzFgRQAABBBBAAIFIFmDsCOSKAAGsXGGmEQQQQCD8BbRssHnNovbUNTWsWqn84T9gRogAAggggEC2CVARAggggMDJBAhgnUyI5wgEgcCyId1N6d996hsJg2D9NzCsR127q3VlgldB8L8ZdAGBiBRg0AgggAACCCAQ1gIEsML69TI4BBBAAAEEMi5ATgQQQAABBBBAAAEEglWAAFawvhn6hQACoShAnxFAAAEEEEAAAQQQQAABBHJAgABWDqBSZVYEKIsAAggggAACCCCAAAIIIIAAAuEvkLkREsDKnBe5EUAAAQQQQAABBBBAAAEEEAgOAXqBQAQJEMCKoJfNUBFAAAEEEEAAAQQQQCC5AL8QQAABBEJDgABWaLwneokAAggggAACCASrAP1CAAEEEEAAAQRyXIAAVo4T0wACCCCAAAInE+A5AggggAACCCCAAAIInEiAANaJdHiGAAKhI0BPEUAAAQQQQAABBBBAAAEEwlaAAFbYvtrMD4wSCCCAAAIIIIAAAggggAACCCAQ/gKhOEICWKH41ugzAggggAACCCCAAAIIIIBAXgrQNgII5LIAAaxcBqc5BBBAAAEEEEAAAQQQkAAJAQQQQACBjAsQwMq4FTkRQAABBBBAAIHgEqA3CCCAAAIIIIBAhAgQwIqQF80wEUAAAQTSFuAuAggggAACCCCAAAIIBL8AAazgf0f0EIFgF6B/CCCAAAIIIIAAAggggAACCOSoAAGsHOXNaOXkQwABBBBAAAEEEEAAAQQQQACB8BdghKcqQADrVOUohwACCCCAAAIIIIAAAgggkPsCtIgAAhEpQAArIl87g0YAAQQQQAABBBCIZAHGjgACCCCAQKgJEMAKtTdGfxFAAAEEEEAgGAToAwIIIIAAAggggEAuChDAykVsmkIAAQQQCBTgGgEEEEAAAQQQQAABBBDImAABrIw5kQuBPBWo22+UKXUbttSSJX7jwb+BdP8N9B213AbP2GDrdhzO0//7pXEEEEAAAQQQQAABBBDIukDEB7CyTkgNCCCAAALBKHAgLt6+X73Xnpm0hiBWML4g+oQAAggggAACCOSyAM2FtgABrNB+f/QeAQQQQOAkAnHxCfbZgu0nycVjBBBAAAEEEMiAAFkQQACBPBMggJVn9DSMAAIIIJBbApqJlVtt0Q4CCCBwYgGeIoAAAggggMCpCBDAOhU1yiCAAAIIIIBA3gnQMgIIIIAAAggggEDECRDAirhXzoARQAABMwwQQAABBBBAAAEEEEAAgVASIIAVSm+LvgaTAH1BAAEEEEAAAQQQQAABBBBAAIFcEsjDAFYujZBmEEAAAQQQQAABBBBAAAEEEEAgDwVoGoGsCxDAyrohNSCAAAIIIIAAAggggAACOStA7QgggECECxDAivB/AAwfAQQQQAABBBCIFAHGiQACCCCAAAKhK0AAK3TfHT3PI4Fp06aZ53nWp0+fPOoBzSIQBgIJCbbt1x/ti5e72ZjbGtroWxvY2H6NbNagO2zPplUnHmBi2SWfD3VlVO67EY+eOD9Ps1OAuhBAAAEEEEAAAQQQyBMBAlh5wp59jSYk/ofc3Llz7eqrr7bY2FgXWPE8z2rXrm2PP/64bd68OfsaoyYncOTIkWRn94MDAhkWIKMl/u/W0v+MsOkDe9jvK39O/HnMoRyLP2obF35tnz97vW1cMMvdS+uw67dltvQ/w9N6xD0EEEAAAQQQQAABBBAIUwECWCH8YhVIefDBB6158+Y2ZcoUN5IqVapYhQoVbNWqVfb8889b165dbf/+/e5Z2BzSGcisWbMsOjqamVHp+HAbgWAR2L1ppS2ZOtR1J19sfmva9TFr+/g4q9umu7unQNbiKf+yI4f2ud+Bh/gjh23Bp4Ms7mDqZ4H5uEYAAQQQQAABBBBAAIEwEAgYAgGsAIxQutTMq9dff91effVVK168uH3++ed26NAhW79+vW3atMni4uJs4sSJdvbZZ1u+fPlCaWin3Nd9+/bZsWPHTIG9U66EggggkOMCh/dut3z5C1nBkuWtccf+Vqf1TVayWgNrfP29VqHBhaY/e7ets4O7f9dlsrR+/nQ3SyvZTX4ggAACCCCAAAIIpCvAAwTCRYAAVoi+ySVLltiLL77olg1OmjTJ2rZt62Yf+cOJiYmxDh062GuvvWb58+f3b3NGAAEE8lygfL3z7bqXv3KpTuubk/oTFR1jMacVTPqd8uLAjo22cNJgd/uMS7qaZm+5HxwQQAABBBDIWQFqRwABBBAIAgECWEHwEk6lC2PHjrXdu3fb9ddfb+eff36Gq9i7d689/PDDVq5cuaT9sqpXr26DBg1yM7gCK1qwYIEVLVrUBcE2bNhgXbp0cUEyz/OsZcuW9uuvv7rsS5cudb89z3PPlW/Lli2W1h/Vc+utt7rAm+d57qzfuh+Y/8CBA9amTRuXduzYYQMHDrQSJUq4PuusmWf+TKtffvnFSpUqZddcc42rYtSoUS6f53nWrl07O3z4sLuvGWp6Vrdu3aTnGvvgwYPTnLXlW6k9z/OsUqVKNnToUIuPj3f1pXXwy2TEN63y3EMgUgUSjh2zTYtnJ6ZvHUH5es2tSNmq7lqHhGPxtmTqcNv/+warUP8Cq9r0Ct0mIYBAyAjQUQQQQAABBBBAIGsCUVkrTum8EFBwRxu3q21t3p7RJYLr1q2zpk2b2oABA6xIkSLWq1cv69y5s23bts3uuecea9++ve3Zs0fVunT06FEXrNEMr4YNG9rMmTOtW7du1qBBA/v222/dxvHPPPOM6ZmWLXbv3t0qV65s48aNM12n3Hvrhx9+cHmHDRtmF1xwgSlwpbr0u0mTJqaAmWs48aAlkmp/7dq11rp1a3vkkUdckKxTp06m8T/wwAOmJZTKV7ZsWbfv1WWXXZZY0kxBKdWtdO2119ppp51mCoIp6NajRw+XJ3Dsd999tz377LOmutzDxIMcFByUlYJ4yq92brvtNuvdu3dijtR/M+ubugbuIBB5AtqsXV8SHNO3oekLhEfjDpuCV01vfNSiov9a/rxl2Vxb+c1406yrszrcbTH5C0YeFiNGAAEEEEAAAQQQQCCCBQhgheDL1yyfFStWWIECBeyMM87I0Ag0++iuu+4ylXvhhRds+fLlNnz4cPvwww9Ns59atWplX331lQsKpazw66+/dsGqNWvW2MiRI+2///2vtWjRwtX19NNP2xNPPGGaBaVn8+bNcwEuBbv+97//JVWlAJLa1w2V14br77zzjv300082ZswYF2B66aWXTEEr5fGTNqNXIGzx4sX26aef2vjx410/9cXFf/3rXy74ptlXL7/8sikQpXIKVKluJQWcPM9z9Sqfxqi++mOfM2eOFS9e3D7++GPXB5VXev/99107l156qS1cuNBZqa/Tpk1z+2wpT2DKim9gPVznrAC1h4bAsaNH7NjRP5I6+8f+3bZg4puJQeZjVrvFDVa6esOkZ1wggAACCCCAAAIIIIBAZAhERcYww3OUnudZVFTGXqGW+c2YMcM000lBHX2tz/78U7JkSTcDSTO59DXDXbt2/fnk+EnBKi2zK1SokLtRrFgxu/nmm931LbfcYo899phpzy3d0CwlzXo6evSoaUaS7in9/PPP9uOPP7pygUsePc+zK6+80s455xzTDC0FupTfTwULFnQBrnr16vm3rHHjxtasWTPTMkUF35IenOBCS/oUfNJsLs/zknLWrl3bGjVqZAqSHTlyxN3XksOpU6e6ZYaa+aXx6oHneXbFFVekGeTLiq/xB4EIFihf/3y7/pVZdt2AGXZe92fcDKttK+bbzLfusMP7dlpi1MrNvNqxdrEVLV/D6l3R0xL/j9P4gwACCCCAAAIIIIAAAjkqEHSVZyz6EXTdpkOZFdASv4MHD7olfJqJlLJ8rVq1rGLFirZ582a3RC/weY0aNcwP4vj3lVfXdevWTQpe6beSltzpHBhcmj9/fuJ/hybY999/b3379jUF0fzUv39/01LBtAJSpUuXtqpV/9oHR/Vq+WPNmjV1memkpYEKTj300EOuD5q1pQ3xAytSAE8zvjRGjS/wma7T8suKr+okIRCpAtExp1mBYmWsYIlyVrtFJ6vbpruj2LNppe1ct8T2bl1ry74c5e7t3bLGJj7U2rTkcOpznU3LDfVg9XefuntajqjfJAQQQAABBBBAIDgE6AUCCGSnQFR2VkZduSOgrwpqppMCUoGznE7UumYI6fnJAj8K3mzdulVZcyQpkKWN0APTe++9Z9u3b7fChQu7lBMNa+P1t956y8qUKWNXXXWV2xReffDbTqtNzVJTSutZynvB4puyX/xGIBgFlk4b7gJOCkStnTs53S4mxMdbvtMKWlR0TLp5eIAAAgggEOYCDA8BBBBAAIE/BQhg/QkRSqfixYvbmWee6bqsZYGBm4+7m2kcTj/9dHd39erV7pzeoXTp0m4mVnrPs3pf+1ypv2klBc7q1KmT1SbSLC+n++67z8qXL29aShgXF+dmhO3bt88uvvjiNMso6KWU5sMUN4PFN0W3+IlAUAqUqnGWed7x/+fnh9H/sF9njrXdG1fYwkmDbel/Rrg+5y9S0oqUq+ZmZ7V9coJbZqilhn5q/bd3LDomv8tb9ZzL3XMtR3Q3OCCAQDIBfiCAAAIIIIAAAuEgcPy/IMJhJBE0Bs/zrEuXLuZ5no0ePdq0cfrJhq8ZW9rjSjOFNMsqZX59AfC3334z7TWlAFnK51n9rXpVx7Jly1zgSNfZnbSpvef9tb9VYP2zZs1ym69rvy7tYxUTk/6MDs0E07JFBdS0tDGwHl2n3KdL9/LaV30gIRAqAmVqN7HaLW9w3T1yaL/NG/OcTXm6gy367J92LP5o4v+2RdmZV99uRctVNy8qyhTM0jLDwHRa4eKJ+VwVli+2gAt0aTni8TvZfqRCBBBAAAEEEEAAAQQQyGMBAlh5/AJOtXnNGmrXrp3t3r3bOnXqZJphpFlNfn3akFxf3NMm6wq4NGzY0G2Uro3UhwwZYoEzi3bu3GkDBgxwgaVu3bq5rxv69WTXWZvHa8P0cePG2fTp01NVq8DaxIkTU93PzI0SJUq4vusLi9rrKrCsvy+XZqD5TjLQVxi//fbbwKxWpEgR09cHtRH9G2+8YfrCoDKo3KRJk+zOO+/Uz2Qpr32TdSYof9ApBP4SiIrOZ+fe9LhdcvfbVrpmo6QHul/prIut3dOfWJ3WN1lShMr4gwACCCCAAAIIIIAAApEuQAArVP4FpOinZhtpDycFWjRzSufTTjvNbXiuzcdjY2OtTZs2puCMAjHahF17QGl21aOPPmpaqte7d283k6ty5co2c+ZM69evn/udoqls+VmlShXT8kF94U8zoLQ5utrv0aOHVapUyRo0aGBTpkzJUlvVq1csnISlAAAQAElEQVQ3Bcnmzp1rV199tRtL165dTW1efvnlprErUNeyZUtT2zLo06ePC9ylbLhnz56mZYEfffSR2/he+c8++2zr0KGDKXCovbQCy+S1b2BfuEYgFAQ0s0rBqiv+PsZuHrrEpa5DFrigVrGKtU46hJLVGliX/5vvyp3f6wXjDwIIIIAAAggggAACYSPAQNIUIICVJkto3NR+Tvqi3tixY12QRTOKFMzSlwT1VUEtl9PSuXLlyrkBNWvWzBYtWmQK2uiLfyNGjDDNiFLwaMKECTZ48OBkXxTUksPo6Ohk91xFiQc9Szyl+cxfnueflU+pY8eOrn0FgDQTSu3/+9//tlKlStnIkSNt0KBByuaS53mmNpSiolL/M1Xd6pueuwKJB78ejWf27NmmMVWrVs0U2NMMsMmTJ1vz5s1Nz9S2yiqPglWJxZP9VTnNauvcubOtWbPGlF8zscaPH29vvvmmm6WlPgQWyqxvYFmuEUAAAQQQQAABBBBAIPsEqAkBBMJPIHVkIPzGGNYjUhDlxhtvtIULF7plgVrmprRy5Up77rnnTDOfAgE020ozt/bv3+9mHimv9tBScEkBocC8jRo1sr1799qwYcMCb7vrtm3buvL9+/d3vwMPuqd6dQ68r+v69eubAkn+JuoKuqnv3bt3d8v/lEepUKFC9uWXX9qqVavMD8Dpvp/UJ/VNffTv6dy4cWNbvHix65vq1qwvz/P0yC688EL77rvv3DP1T/txadzDhw+3devWWYUKFVw+/yArLTFUPYH5lU/9Uh/8vP5ZZTLq65fhjAACCCCAAAIIBKEAXUIAAQQQQCCoBAhgBdXroDMIIIAAAgggED4CjAQBBBBAAAEEEEAguwQIYGWXJPUggAACCGS/ADUigAACCCCAAAIIIIAAAokCBLASEfiLQDgLMDYEEEAAAQQQQAABBBBAAAEEQl2AANbJ3yA5EEAAAQQQQAABBBBAAAEEEEAg/AUYYRALEMAK4pdD1xBAAAEEEEAAAQQQQACB0BKgtwgggEDOCBDAyhlXakUAAQQQCCKB/DH8P3dB9DroCgIInEyA5wgggAACCCCQSoD/H30qEm4ggAACCISbQOMqhcNtSIznJAI8RgABBBBAAAEEEAgvAQJY4fU+GQ0CCCCQXQJhU09stGftG5UOm/EwEAQQQAABBBBAAAEEIlGAAFYkvnXGnEsCNIMAAnkpoGWDzWsWtaeuqWHVSuXPy67QNgIIIIAAAggggAACCGRRILgDWFkcHMURCBeBZUO6m9K/+9Q3Egb8G8jYv4FhPeraXa0rE7wKl/8hZBwIIIAAAgggEN4CjA6BkwgQwDoJEI8RQAABBBBAAAEEEEAAgVAQoI8IIIBAOAsQwArnt8vYEEAAAQQQQAABBDIjQF4EEEAAAQQQCFIBAlhB+mLoFgIIIIAAAqEpQK8RQAABBBBAAAEEEMh+AQJY2W9KjQgggEDWBCiNAAIIIIAAAggggAACCCCQTIAAVjIOfoSLAONAAAEEEEAAAQQQQAABBBBAAIHwEUgvgBU+I2QkCCCAAAIIIIAAAggggAACCCCQngD3EQgJAQJYIfGa6CQCCCCAAAIIIIAAAggErwA9QwABBBDIaQECWDktTP0IIIAAAggggAACJxcgBwIIIIAAAgggcAIBAlgnwOERAggggAACoSRAXxFAAAEEEEAAAQQQCFcBAljh+mYZFwIInIoAZRBAAAEEEEAAAQQQQAABBIJQgABWEL6U0O4SvUcAAQQQQAABBBBAAAEEEEAAgfAXyN0REsDKXW9aQwABBBBAAAEEEEAAAQQQQOC4AEcEEMiwAAGsDFOREQEEEEAAAQQQQAABBIJNgP4ggAACCESGAAGsyHjPjBIBBBBAAAEEEEhPgPsIIIAAAggggEDQCxDACvpXRAcRQAABBIJfgB4igAACCCCAAAIIIIBATgoQwMpJXepGAIGMC5ATAQQQQAABBBBAAAEEEEAAgXQECGClAxOKt+kzAggggAACCCCAAAIIIIAAAgiEv0AkjpAAViS+dcaMAAIIIIAAAggggAACCES2AKNHAIEQEyCAFWIvjO4igAACCCCAAAIIIBAcAvQCAQQQQACB3BMggJV71rSEwCkL1O03ypS6DVtqJAz4N5C1fwN9Ry23wTM22Lodh0/5/yYpiEC2CVARAggggAACCCCAQIYECGBliIlMCCCAAALBKpDZfh2Ii7fvV++1ZyatIYiVWTzyI4AAAggggAACCCCQRwIEsPIInmYRCCIBuoJARArExSfYZwu2R+TYGTQCCCCAAAIIIIAAAqEmQAArW94YlSCAAAIIhKKAZmKFYr/pMwIIIIAAAggggEBeCdBuXgkQwMoredpFAAEEEEAAAQQQQAABBCJRgDEjgAACpyBAAOsU0CiCAAIIIIAAAggggEBeCtA2AggggAACkSZAACvS3jjjRQABBBBAAAEJkBBAAAEEEEAAAQRCSIAAVgi9LLqKAAIIBJcAvUEAAQQQQAABBBBAAAEEckeAAFbuONMKAmkLcBcBBBBAAAEEEEAAAQQQQAABBE4qEPIBrJOOkAwIZLPAtGnTzPM869OnTzbXTHUIIIAAAggggAACCCCAAALpCXA/sgUIYIXR+x8+fLgLrERHR9v06dPDaGTBNZQjR464Dvln94MDAghkj0BCgm379Uf74uVuNua2hjb61gY2tl8jmzXoDtuzaVWqNpZOG+7yKF9aSc9TFeIGAggggAACkSvAyBFAAIGQFSCAFbKvLnnHDx06ZOPHj3c3jx07ZiNGjLCjR4+638F42LFjhzVq1Mhq1aplW7duDcYu0icEEMhtgcTg1dL/jLDpA3vY7yt/toSEY64Hx+KP2saFX9vnz15vGxfMcvf8w96t6/xLzggggEAuCdAMAggggAACCOSFAAGsvFDPgTaXLl1q3377rV177bVWp04dd/3bb7/lQEvZU2VcXJzt3r3bBdkUcMueWqkFAQRCWWD3ppW2ZOpQN4R8sfmtadfHrO3j46xum+7ungJZi6f8y44c2ud+J0a4LP7IYXddtHwNu6D3S9ai3+vJUqVGrdxzDkEmQHcQQAABBBBAAAEEEMikAAGsTIIFa/bPPvvMNAurX79+1qZNG9u4caPNmTMnWLtLvxBAIIsC4Vj88N7tli9/IStYsrw17tjf6rS+yUpWa2CNr7/XKjS40PRn77Z1dnD377q0o3GH7OCube66eMXaVr3ZVVb1nMuTpWIVarrnHBBAAAEEEEAAAQQQQCC0BQhghfb7c73ftWuXTZkyxc28atKkiXXo0MHthfX++++7oJbLFHBYsGCBFS1a1F577TXbsmWL3XrrrRYbG+vKVKpUyT788ENLSEgIKHH8cu/evfbwww9biRIlXF7ttdWuXTvT7K/jOf46aoNzLQ9cu3atK6O8SsOGDTOVqVixoq1fv94lXXueZ6VKlbJffvnFVaK+eZ7n+uhuBBymTp3q2lcbAbfdpupptTly5EiXTQG+UaNGWd26dVXeperVq9vgwYMtrf2sUo5XNkOHDrX4+HhXX1oHv0y5cuVc/Z7nmdoYNGhQmu8irTq4h0CkCpSvd75d9/JXLtVpfXMSQ1R0jMWcVjDpt39x9A8FsDa7n/kSn3tR0e6aAwIIIIAAAggggAACCISfQBYCWOGHEaojmj9/vilddtllpsDJOeecY0pz5861VatSb3qsvbEUhJk9e7Y1a9bMRo8ebdddd50LLG3atMluvPHGVIGjdevWWdOmTW3AgAEuIKOgV4sWLezzzz+3xo0bm2aABfopILRv3z7TjDCVUXCqQIECtmfPHrfM8aabbnJBMwXOdK36FJAqW7asq0bldeGfde0n9V/XKZ/pd1ptar8tpZYtW1qPHj1U1Hr16mWdO3e2bdu22d13323PPvtssqCd+nn99de78SrYp/zq22233Wa9e/d2daQ8BBoVKVIkWRv33HOPtW/f3o0/ZTl+I4BA+gIJx47ZpsWzE9O3LlP5es2tSNmq7loBrPi440sId6xbbB8/2Mq0kbs2f5/51u22d+tal48DAggggAACCCCAQFYFKI9A3gsQwMr7d5ClHmim1CeffGLR0dEuIKPKNENKs5y0x9SECRN0K800ceJEUxBKs7A062ry5Mmm/FFRUfb666/bmjVrXDkFhh588EEXDPvggw/sp59+snfeecdmzZplCoLFxMTY888/nyo48/vvv7uvIaqMNmrfv3+/3X///aYg0CuvvGLly5d3Sdeq7+WXX3azsFyjp3hIq83+/fu7vbYURPvqq6/cLC99sVFj1jLL4sWL28cff2wKcvnNavaa8l566aW2cOFCU36Ne9q0aZbWnl2a3XXXXXfZihUr7IUXXrDly5e7Mmpjw4YN1qpVK1N9cvXb4IwAAukLaLN2F4zq29D0BcKjiYEqBa+a3vioRUXncwXjDu6xI4f2u2t9ofDQ7m3uOiEhMei16Bv7zws32q71x2d1ugccEEAAAQQQyEsB2kYAAQQQyJIAAaws8eV94U2bNpkCT5px1bBhw6QOXXHFFW6GkwIumk2U9CDgQsGrt99+2y0n9G9fddVVpplc2kNr2bJl7vbKlStd8EX3r7nmGrc0zj1IPJx33nnWtm1bt4xQywUTbyX7++KLL7rAmud5ye7n5I+02tTMNFm0bt06Wf9r167tvoao4JoCderX4cOHzV+m+Mgjj1ixYsV025WTa1pBKC2jnDFjhmkJpwJ0Cii6QomHkiVLuhle+fLlc0s9teQz8TZ/EUAgkwLHjh6xY0f/SCpVoHg5O/uGB93+WOfe/LhdN2CGdXhputU8/1qXJ+7gPls5+yOzNJZEuwwcEEAg5AToMAIIIIAAAghErkBU5A49PEauLw9q6dqVV16ZFGjRyBTMOv/88+2HH36wefPm6VaqVKNGjWRllEHL/CpXrqxLN/NIFwpg7dy5080quvfee90MKgVplO644w63fFFL97SnlfL7qWDBgqYZTJ6Xe8Grk7WpYJ6CUw899JAbh5YPLlmyxO+yOyvAtHjxYtPeXNovy90MOGgmV8BPd6lA4sGDB03uaT3X3lyqb/PmzXbgwAFXhgMCCKQvUL7++Xb9K7NcUOq87s+Yvkq4bcV8m/nWHXZ4305XsECx0nb6JTda67+9Y2dc0tUKlihnhUpVtCad7jd9lVCZdqxZaHH+Vwt1g4QAAggggAACCCCAAAIhKRAVkr2m007g6NGjbsmffmgpnAJKftKyOQViEhIS7JNPPjGdlS8j6fTTT08zm2ZYaRPzlEn3teywSJEiaZYLhpva8+utt96yMmXKmGaZDRw40DSO9957z7Zv355mFzWLSinNhyluagaWbtWsWVOndJPeiZZTppuBByEgQBdzQyA65jQrUKyMC0rVbtHJ6rbp7prds2ml7VyXPOjsHgQc8p1WwPIXLe3uHN670+KP/DVry93kgAACCCCAAAIII8dYpgAAEABJREFUIIAAAiEnQAAr5F7ZXx3WEj/tq6Q706dPdwEZBWX8pL2b9ExLDDVDSNcZSdrHSfm0N5TOfurevbsLhCkYljIpQHTJJZf4WU98zoOnWt533333uT23tJQwLi7OjUUzxy6++OI0e6QxKaX5MMVNP+i3evXqFE+S/yxdurSb2ZX8Lr8QQEACS6cNd5uwa++rtXMn61aaKeHPL4EumPjm8fy3nWna6N3PrBla+7etdz/zFy1pCoa5HxwQQAABBBBAAAEEEEAgdwWysTUCWNmImdtVzZo1y7RR+1NPPWUpA0r6rSVt2rNJSwy11NBS/Nm7d6/5+z75j7TETsvnPM8zLXvTfS1909I81aO9onQvq0kbvxcuXDjdavyAkPbiSplJG6anvHey37LS5uuPPfaYyUTtp1dG/apatappptTatWtTZQvc7N1/qC8Uao8rzcTSLCv/vn9esGCB/fbbb1avXj1LGRj083BGINIFStU4yzzv+P+z9MPof9ivM8fa7o0rbOGkwbb0PyMcT/4iJa1IuWruumydc81T/oQEm/v+U7Zu3uf2+8qfbN6Y5+3g7q0uT8WGF1tswaLumgMCCCCAAAIIIBCKAvQZAQSOCxz/L4Xj1xxDSECBpn//+99uo3YFZNLquvazuvrqq90jfV1QSw7djz8PWlrYq1evpD2ZFPT6/PPP3b5ZzZo1s3PPPdflrFOnjrv+5ptvTF/VUz734M+DvrI3ZswY96W/P2+d9JQ/f363nE9fQEwrSFShQgU3tilTppj/XO3+5z//sb59+560/pQZihY9/h+wmiGlevRcs6s0npTBvSJFiri9u+T1xhtvmB8wU7lJkybZnXfeqeLJkva+0kb6P/74ow0ZMsRUt59B+4cNGDDABRm7detmei/+M84IIPCXQJnaTax2yxvcDX1dcN6Y52zK0x1s0Wf/tGPxR81LDFadefXtVrRcdZenXJ1mSfkP7txis9950L54+f/ZpkXfuOfFK59hWn7ofnBAAAEEEIhkAcaOAAIIIBAGAlFhMIaIHIJm+vz888/uq3f169dP10D7PZUvX959RVBLDgMzVqtWzX3BUJu59+jRw1q1amU33XSTeZ5nDz74YNIG75qRpACMvsbXp08f0ybvyt+7d2/TJudVqlSxESNG2B9/ZHyfGdWpgI+W8t14442m+i666CL75ZdfXBcbN25sl19+uSng1KhRI9Pzli1bui8eanaUZjtZJv6oruLFi5vGoXrUdwXmNB4FplJW1bNnT9MssI8++shtzK78Z599tnXo0MHatWvngm+BZWSjPbbUxqOPPmqqW2W6dOnivGbOnGn9+vUz/Q4sxzUCCPwlEBWdz8696XG75O63rXTNRkkPdL/SWRdbu6c/sTqtb7LE/5Ey/dH9tPJrllb9K3vb5Q+97/bQUl4SAghkVYDyCCCAAAIIIIBA3goQwMpb/1NuXbOhFPy54YYbkgJNaVWmYI/2ptJSQ32RMDCP9n6aO3euKZA0atQo+/rrr61Fixamex07dgzMapqRtWjRIlPAR7O/lF9BK81Sevnll+3jjz+2QoUKJZXREr3o6Gg7UaDpySefNM1I0gwu1afC/hf8NEtp9OjRpq8eagaUnv/+++/2wQcf2LvvvutmMakNlfGTfqfXZpMmTVywrnnz5jZ79mwXcFPfNDNNwSq/Dv+s4J72zercubOtWbPG5Vc/xo8fb2+++aYVKVLE1J6fX+dAI80sk8+4ceOsQYMGbrP9wYMHpyqjciQEEPhLwIuKMgWrrvj7GLt56BKXug5Z4IJaxSrW+ivjn1dp5e/42rfWpGN/iymQ/jLlP4vn7onWEEAAAQQQQAABBBBA4JQFCGCdMl3eFnz44YfdkrT777//hB1RkGbs2LEub69evVLlPeOMM2zq1KnuuWYiKTDWtGnTVPl0QzOvtEG89sFSXqWVK1faQw89ZP4SPeVTGjZsmGmPLc2e0u+0kmYtvf/++265nepSYEl7Sfl5Vecbb7xhCtTpuWaQKaCkmVCqW234eXXWb91Pr80LL7zQvvvuu6Sxqj4F6oYPH27r1q0zLVtUPX7SeLXEUMsB/faVX/lWrVplas/P659VJqXRvHnzTOUUXPPzcT41AUohgAACCCCAAAIIIIAAAghEpgABrMh674wWAQQQQAABBBBAAAEEEEAAAQTCXyDsRkgAK+xeKQNCAAEEEEAAAQQQQAABBBDIugA1IIBAMAkQwAqmt5FLfdGyQi1nS7mHUy41TzMIIIAAAggggAACkSLAOBFAAAEEEMgmAQJY2QQZStVojyjtFZXWHk6hNA76igACCCCAQCQIMEYEEEAAAQQQQAABMwJY/CtAAAEEEAh3AcaHAAIIIIAAAggg8P/Zuw84Kcr7j+O/4eAEpQpIkaooCCKiCAKClKgoFgQFW8RQNSoJJmJijMYU/yrGbkIUTYLBAhYQQRFFUIIgWKiCqIABRKRL8yj3v+8Dc+7t7XG3d3u7s7sfX8zulGee8p7NZPd3z/MMAggkuQABrCS/gFQfAQQQQAABBBBAAAEE4iNAKQgggAACiRMggJU4e0pGAAEEEEiwQPly/N9ggi8BxaefAC1GAAEEEEAAAQSKJcA392KxcRICCCCAQCoInFq/YhI2gyojgAACCCCAAAIIIJB+AgSw0u+a02IEEEAAgRyBzAzPLmpVI2eNfwgggAACCCCAAAIIIBB0AQJYQb9CAa0f1UIAAQSSVUDDBs88rrLddXFja1i9fLI2g3ojgAACCCCAAAIIIBAXgaAUQgArKFeCeiBwGIFlo641Lf8Z1NxYMOAzULLPwOj+zeymbvUIXh3mnsMhBBBAAAEEEIipAJkhgEAMBAhgxQCRLBBAAAEEEEAAAQQQQKA0BcgbAQQQQCDdBQhgpfsngPYjgAACCCCAQHoI0EoEEEAAAQQQQCCJBQhgJfHFo+oIIIAAAvEVoDQEEEAAAQQQQAABBBBIjAABrMS4UyoC6SpAuxFAAAEEEEAAAQQQQAABBBCIWoAAVtRkiT6B8hFAAAEEEEAAAQQQQAABBBBAIPUFaGGoAAGsUA3WEUAAAQQQQAABBBBAAAEEUkeAliCAQMoIEMBKmUtJQxBAAAEEEEAAAQQQiL0AOSKAAAIIIBAEAQJYQbgK1AEBBBBAAAEEUlmAtiGAAAIIIIAAAgiUUIAAVgkBOR0BBBBAIB4ClIEAAggggAACCCCAAALpLEAAK52vPm1PLwFaiwACCCCAAAIIIIAAAggggECSChDAiuLCkRQBBBBAAAEEEEAAAQQQQAABBFJfgBYGT4AAVvCuCTVCAAEEEEAAAQQQQAABBJJdgPojgAACMRUggBVTTjJDAAEEEEAAAQQQQCBWAuSDAAIIIIAAAr4AASxfgncEEEAAAQQQSD0BWoQAAggggAACCCCQEgIEsFLiMtIIBBBAoPQEyBkBBBBAAAEEEEAAAQQQSLQAAaxEXwHKTwcB2ogAAggggAACCCCAAAIIIIAAAiUQSJIAVglayKkIIIAAAggggAACCCCAAAIIIJAkAlQTgcgCBLAiu7AXAQQQQAABBBBAAAEEEEhOAWqNAAIIpKAAAawUvKg0CQEEEEAAAQQQQKBkApyNAAIIIIAAAsESIIAVrOtBbRCIKNDs+jGm5ZrRS40FAz4DfAaS5DMQ8X710CcVTEu82jB0zHJ7fPoaW71pT8T7KzsRQAABBBBAAAEEkkOAAFZyXCdqiQACaSlAoxFAoKQCO7P225yvttvdr60kiFVSTM5HAAEEEEAAAQQSKEAAK4H4FB0HAYpAAAEEEEAgRyBrf7ZNWrAxZ41/CCCAAAIIIIAAAskoUGgAKxkbRZ0RQAABBBBAAIFwAfXECt/HNgIIIIAAAgj8KMAaAkEWIIAV5KtD3RBAAAEEEEAAAQQQQCCZBKgrAggggEApCRDAKiVYskUAAQQQQAABBBAojgDnIIAAAggggAAC+QUIYOU3YQ8CCCCAAALJLUDtEUAAAQQQQAABBBBIMQECWCl2QWkOAgjERoBcEEAAAQQQQAABBBBAAAEEgiNAACs41yLVapJy7dm0aZOdddZZVqdOHVuxYkXKtY8GIYAAAggggAACCCCAAAIIIFAMgbicQgArRszXX3+9eZ5nb7zxRp4ct27dagp8ZGdn59nPRmwFduzYYRs2bLD9+/dHnXFRr9H48eNt9uzZNnz4cGvSpEnU5XACAggggAACCCCAAAIIIBBZgL0IIFCYQGADWAr6tGrVygWFPM/Lfa9YsaJdccUVtnTp0sLaFtfju3fvduXt27fPvetl5cqVdvLJJ1vNmjXtnXfe0a6UWn71q1/lXhfP+/Eaqc3jxo0rVjCpOEDbtm2zn/zkJ1arVi0bPXp0VFkU9RqtWrXKRo4caT179rSbb77ZtTuqgkiMAAIIIJBPYPe272zCbT+xsYNbRFx0TGn8E5e++XTEdP75Ou6n5R0BBNJQgCYjgAACCKS0QGADWFlZWaaeMZmZmXbVVVfZ4MGDbcCAAVa7dm178cUXrWXLlvbyyy8H+uKUL1/etFSoUMEUeItXZffs2WOXXnqpVa5c2RYsWFBqxW7cuNHlfc4557jro2vUtWtX++yzz6xfv352ww032N69e12a0nzJyMhwbVUZ1apV01uRF10fLYVdo1GjRpnKefzxx01pi1wACRFAAAEEChTYs32zZe3aXuDx8APbv10dvovtGAuQHQIIIIAAAgggEFSBwAawfDAFrB544AF78skn7emnn3ZzD91333124MABu+OOO+zbb7/1kwbuXXMlffHFF7Zz504788wz41Y/9QLbsmWL6wGl9dIuWD2SdH20TJ8+3T744AOrWrWq6w0Vj55nCg6+9dZbpmGaffv2jaq5Rb1G9957r33++efWsGHDqPInMQIIpJ0ADY5C4MD+vXbg0NDv5j0GWqfrH8qztP3pXZZ5ZKWDOWZn2/69e9x65dqNrcPAe/Ok1bnHturqjvOCAAIIIIAAAgggkHoCgQ9ghZN7nud6+7Rp08aWL19uixYtCk/CdoIFzjjjDLvgggtcQKk0e4AluJkUX2oCZIwAAukisGfbRheU8spkWL1WXazB6efmWeqe3MkyypV3HPuydtuuLRvcetW6TaxR2wvypNW5Veoc547zggACCCCAAAIIIJB6AkkXwNIlKFeunB111FEuQOLPPWU5/6kHznvvvWft27d3cxR5nmfHHnusPfbYYxaaLiepG1qnIXYPPvigrVmzxg15y8jIcOdpDqeZM2cqWb5Fc29pHiQ/rcr65JNP8qXTDvW80txMxx9/fL6eYvtz/uKseaKaNWvmyvQ8z7SufTqm8/1FE8OXKVPGTRCv8jt37px7jtbVM8hPO2zYMKtUqZKp/rt27TIF+jzPM53/9ttvm/+fylBZKtPzDs5fpXXt0zE/XXHePc+zRo0aRTxVeasMleV5kctdvXq11a1b1+rVq0FI0iwAABAASURBVGeaoyo8I+3TMc2RprnSdHzQoEFuGGFowEyfB/UI0/X0vINlqbfWjTfeaBpmqfOKco3Cz9dQSX1mdH7oojroWq9bt86ef/5599nzPM8yMzPdxO8qKzQ96wgggEC6C2zfcHBIYEbZcpZR7ojDcuz7QQGsb1yaskccaQp6uQ1eEEAAAQQQQACBdBZIo7aXSca2KhCgoYNHHnmkC3SoDQpWaJLts88+2wWnNJTs2muvdXMwKajTp08f05PqlFaLhtYpmPLaa6+5+bTeffddu+aaa+yss86yJUuWWK9evezDDz9U0txF2x07drQpU6ZYhw4dTPl/+eWXLkj00ksv5abzV1QnlaNFQx79/ZoXSvNDaZ6ozZs3u3xU36+//toF0n7xi1+YzvHTa115PfHEE66uCpBoPrAWLVrY+++/bxdeeKEp6KP0Cphdd911VqNGDRfkUjsUcLnpppuscePGSuJMoinfnRTFi4KFH330kTsjdMhdUdutoKN8165da3PnznX5hL5ouKCO6VpXr17dHVLeup6ycjtyXiZNmmSan+urr74y+cpBZhrW6aeTq9a1FHSN/PNlXrt2bTc0UnOw6fOQU0zuP9VB1/PKK69087adcMIJ7tpqzqyHH37YBbGUJvcEVhBAAIE0F8jasdUJHDiw3z4c+yd7bkhL04Tsr9za1ZZPf84O7N/njutFAaz9WQeHEG5avdiURml1zruP3mDbv12lZCwIIIAAAghELcAJCCCQHAJJF8BSAODvf/+7LVu2zDRUrWnTpk561qxZ9vvf/940ibh6x2ii93//+98usNO/f3/Xe+n11193aUNfZs6c6QJA6tWj9OrBpbm1NIG85nTy0yooc+edd5r2aw4upVN6BY6UXr2d/LSFvatuTz31lA0cONDVT/lon+qtAJqOzZs3L182kydPdm3UJOmaD0w9vy6//HI3L5g/of3FF1/sepwpUKPAieqmdjz66KOm3kHKVGWpjGjL17mFLQos6umEU6dOte7du9v555+fe0pRyy1btqxddtll7ryJEyfmCeap55SCjurVpECRSxThRen+8Y9/uF5ZCjSpbDkoIKa6qSdWhNNyd8lXRqGfJ+3TsNV77rnHfQ4UGNUTEHNPylnR52PhwoU2bdo0mzFjhunaKpinubZeeOGFwD09M6fK/EMAAQQSJrBry7eu7AP79tqmlYssO/uA2969dYPNf/4vOcs9lp0T3NLOrF3bbO/uHVq1beu+NKXRhs5Zt+g9m3rPFbbl68+0iwUBBOIvQIkIIIAAAgiUukDgA1jr16+3X//61zZkyBBTIEq9c+6++26rX7++qVeLH4gYP36861k0YsQIO/roo3PhFMTR0C4FRUKH0PkJOnXqZHqynIYkap/neaYgkM5TTx2/19aqVatMQaXmzZu7pyF6nqfk7ol0ChL16tXLbRf2osCKhpdpkvNf/vKX7nz/HNX7+uuvt6ysLDcRur/ff7/uuuvsd7/7nWkIpfbp/YorrtCq63XmVgp5KUn5BWUtL8/zXI8v9VBSgFE9vl555RWrUqWKOy3acnVd1HtLQSD1THOZ5LzomsyePdtat25tuhY5uw77T4HFDRsOzply2IQhB3XNFWzSZ0ZBUV0X/3BGRobpGmlopgJT4XOweZ5nemKhesL55yhwqEDY999/b6Ft8Y/zjgACCKSjQPaBA3Zch17WtPs1Vr/1T+yCO1+x3g/MsC43/82OqFjNkayeN8W2ffOVW69QtZaddvmtVqdFRzvj6jvs0vunW697p9lx7S9xx7N2fW9fzHrZLDvbbSffCzVGAAEEEEAAAQQQOJxAmcMdDMIxBXOee+45U2+YMWPGmIYNqifU4sWL7dRTT3VVVMBBvV60oV43CnaFLn/961/dE/kU/FBapfOXxo0b5wZZ/H2aX6lmzZr+pnvXuRoepjL9YWvuQM6LAkmaTytntdB/ejqg6q7Ayv/93/+5wFxoXdVjR5mEzuWkbS2aN0plad1fFOSRib9d2HtJyi8obw3T0/A8BbI015bqeNJJJ1mlSpVyT4m2XM2BpaGRCmCqN5OfkQJa6uWk4Z5+cMw/Fvpevnx5Gzp0qOu91aNHD7vllltMQcjsIvywUaBJPfJUB5mH5qv1atWqueCZhh2GB8cU+GzSpImS5S6e59kpp5ySu80KAgiUkgDZJpWAV6aM1WrW1tpc8Vvr/PNHrFr9plahSk079pSzreVFP3dtUVBq65rlbr1ClRp2QpcrrNsvn7QTu1xpR1arZUdVr2utL/uV6amESrRp5ULL2v29VlkQQAABBBBAAAEEUkygTNDb06BBA1u3bl3OH1Sz3aIghHpgRQoYKTgxYcIEF+xSwMtftE/HFHhQr5qStFnne55XkizcuaGBOb+eeveDNZrDyiUspZdYln/zzTebhudpuJ8CiXXq1DHti9Tjrajlep5n6tXmeZ69+uqrbhJ+DePUMNCqVataly5dCpW56KKLTHObaTjlQw895OYAa9euXaHD+PR527hxo5tfrbDg4IoVKwqtRzIloK4IIIBAEAQq5gSm/Hr4wwz97fD3skdUsPKVa7jde7Zvtv17f3DrvCCAAAIIIIAAAgiklkDgA1jRcCvYMH/+fBfoUsAqfFEgpHz5g4/jjibf0LTqdaN8Q/eFrBd5NTwwpzxDF/UaK3JmxUhYWuUrWPTb3/7WDhw4YJp3S0Gn0OpFU67mOGvbtq2byF2T5S9dutRNWq8J3sN7OYWW4a97nmedO3c2zRWmoXsa+qdhoJr8XRP1++nC32vVqmUKdiqQpZ5y4cdDt5s3bx66yToCCCCAQBEFdny3xl759dlu0vbpDw/JCTwdnKBdp29avURvbjmyWi33vuDVR1zasUNOtnWLZ7l9etnz/WbbseFrreYEso62wp5m6BLyggACCCCAAAIIlFyAHOIskBIBLM1fpaGACjbo6XSlYai5nTQ87PPPPzcNYQstY+/evbZ9+/bQXQWua1id6qoePgqQFJiwBAfUS0wmkbKIR/mXXnqpaeidnhb46aefumoUp1wNEdTwP3lr6KB6dOka//SnP7VoA5GaM+1vf/ubaY402fv1cpULe5GdepHp+ihwFnbYNFG9JoavWrWq69Vl/IcAAgggELVAhao17OiGLdx53yz5r80b+2fbnBO4Wj79Ofts6jNu/5FVa1mN409168c0PcM8L+drS3a2zX32LtP8WN998bHNe+4vtmvrwcng67Y82zKPrOzS84IAAgggkAwC1BEBBBAoukDON8GiJw5qSs/zTMPFPM8zPSFO8yaF1nX//v2m4W16el/o/mjWTzzxRDePkXp4KS/1ltL56mF02223mYYparuwRZPO68l8CsSMHDnSdu7cmecU5adJ3r/55ps8+6PZUHBHQxBVRvgQt3iUrx5M/fr1c5PRjx071vWIK265uq7qWaeJ4f/5z3+aJvHXMMDCPOQnZw1pDE3re4dOzB56XOvqfdWzZ083f5bmW9PcZ9qvRZ+lZ555xvQUTM395T8FU8dYEEAAAQSKLpBRrry1vOjG3Anbv/zvq/bGn/uanj64L+tgb6yTzrvOKtao5zKt1bStNel8uVvftXm9zXryVnvrvp+ankConVXrnWhNOl2mVRYE0kuA1iKAAAIIIJAmAikRwNK1UqBDTxucO3euC3J069bNTZDeq1cv96Q/va9atUpJi7WoN9Ctt95qmqT8Zz/7mXXt2tU9FVGTqGvi+Ouuu67I+WooW/fu3e3FF190Q9VUN03krjpXrFjRTT4ePjl4kTM/lFBD57Sqicz19EYFfaZPn65d7il6pV3+ZZddZuqhpMCe716cdmuInp5IqOGDy5cvN1k1atTIteNwL5mZmW7utFatWlmXLl3cZ+G0006zJ554wjp27Ggamni484cPH24y0hxamtRfAbmBAweaAla33367aaikApDlypU7XDYcQwABBBA4jED1Ri2s5x9etZPO6W+ZR1ZyKdXLqmaT1nbOrf+2Zt1/6vbppUxGWTvjqjvcUwprHNdKu9xSvtLR1rzHQDt3xLNuYne3M8oXkiOAAAIIIIAAAggEXyCwAawyZcqYhsJp0boV8p8CCeqlo6CQnoCnwIMmRdews3PPPdfmzJljPXr0yM1F+WZkZJjOy915aEXl6bgWz/MO7TXr3bu3aZJ1BS9mzpxp//nPf0zzNGmOpb59+5rnea7O/gmed3Bb+ShPf7+CYZMmTXJzROlJd+rRpbpqWNu1115rmqdJgRc/vc7XeqS66likdigfBVrUo0tPb1QvIg2LUz7Rlq9zIi1+fVSH8OMaQihvDenUtdDx4pSrYZsKHul8GV5yySXOWduhi+oiB78uelLk5MmTTUHN2bNnm3wVSNMQwilTppiO63zPK/waHXPMMTZu3DhTzyt5qleW8lTwUnn4S3gd/P161zG9+/XTOgsCKSRAUxAotkCFKjXttL4j7PJH5tjVTy2xq55cZOfe9h875sQ2lnPDt9D/9ORCPaXwvN8+59IqfZ8H37fWfW6xchUqhiZlHQEEEEAAAQQQQCDFBAIbwNIwNM0/pEXrRXFXAEOBpMWLF7tha9nZ2bZjxw7Tk+vUA8nzfgxGKUCkeatGjx6dL2uVp3IV/NJ8SH4Cz/NMvaT8/DWcTEESDS/UcDVNXK53P73OVR7KS3n6+/WuwIye1KegiuqpRUEmDZNTLx+l8RflqeO33HKLvyv3vaB2KGDyl7/8xQ3j07kaSqjAnn9iNOX754S/y055q37hxxSo0VBIHR8wYEDu4eKUqx5vykfeGraXm1nIiuqi6ykPf7d6TilwpScf6vwtW7bYfffdZ6FPsIz2Gikgd/fdd+fJwy8vUh38Y7p2qkMkq4NpeEUAAQQQQAABBBBAAAEEEEAAgYIEAhvAKqjCBe7nAAIIIIAAAggggAACCCCAAAIIpL4ALUxLAQJYaXnZaTQCCCCAAAIIIIAAAgikswBtRwABBJJNgABWsl0x6osAAggggAACCCAQBAHqgAACCCCAAAJxFCCAFUdsikIAAQQQQACBUAHWEUAAAQQQQAABBBAomgABrKI5kQoBBBAIpgC1QgABBBBAAAEEEEAAAQTSQIAAVhpcZJp4eAGOIoAAAggggAACCCCAAAIIIIBAsAViEcAKdgupHQIIIIAAAgggkCNQvhxfe3IY+IcAAggggEBJBDgXgYQJ8E0uYfQUjAACCCCAAALxFDi1fsV4FkdZCCCAQAEC7EYAAQQQKI4AAaziqHEOAggggAACCCSVQGaGZxe1qpFUdaayhxHgEAIIIIAAAgiknQABrLS75DQYAQQQQAABs3Qx0LDBM4+rbHdd3NgaVi+fLs2mnQgggAACCCCAQMoJEMBKuUtKg1JRYNmoa03LfwY1N5bAGHAt+DzyGSjGZ2B4692mJV73stH9m9lN3eoRvErF/3OkTQgggAACCCCQVgIEsNLqcgetsdTiBn/jAAAQAElEQVQHAQQQQAABBBBAAAEEEEAAAQRSX6DkLSSAVXJDckAAAQQQQAABBBBAAAEEEECgdAXIHYE0FyCAleYfAJqPAAIIIIAAAggggEC6CNBOBBBAAIHkFSCAlbzXjpojgAACCCCAAALxFqA8BBBAAAEEEEAgIQIEsBLCTqEIIIAAAukrQMsRQAABBBBAAAEEEEAgWgECWNGKkR4BBBIvQA0QQAABBBBAAAEEEEAAAQTSSoAAVlpd7h8byxoCCCCAAAIIIIAAAggggAACCKS+QKq0kABWqlxJ2oEAAggggAACCCCAAAIIIFAaAuSJAAIBECCAFYCLQBUQQAABBBBAAAEEEEhtAVqHAAIIIIBAyQQIYJXMj7MRQAABBBBAAIH4CFAKAggggAACCCCQxgIEsNL44tN0BBBAIN0EaC8CCCCAAAIIIIAAAggkpwABrOS8btQagUQJUC4CCCCAAAIIIIAAAggggAACcRcggBV3cgpEAAEEEEAAAQQQQAABBBBAAIHUF6CFsRQggBVLTfJCAAEEEEAAAQQQQAABBBCInQA5IYAAAocECGAdguANAQQQQAABBBBAAIFUFKBNCCCAAAIIpIIAAaxUuIq0AQEEEEAAAQRKU4C8EUAAAQQQQAABBBIsQAArwReA4hFAAIH0EKCVCCCAAAIIIIAAAggggEDxBQhgFd+OMxGIrwClIYAAAggggAACCCCAAAIIIJCmAmkVwErTa0yzEUAAAQQQQAABBBBAAAEEEEgrARqbegIEsFLvmtKiFBRodv0Y03LN6KXGggGfAT4DyfwZeOiTCqYlmdtA3fnfIJ8BPgOhnwHd07SE7kuRdb538t2bz0ApfQaGjlluj09fY6s37UnBX6+l1yQCWKVnS84IIIAAAggggAACaS1A4xFAAAEEEMgvsDNrv835arvd/dpKglj5eQrcQwCrQBoOIIAAAggggEDCBagAAggggAACCCCQogJZ+7Nt0oKNKdq62DeLAFbsTckRAQQQCJQAlUEAAQQQQAABBBBAAIFgCqgnVjBrFrxaEcAK3jWhRsEToEYIIIAAAggggAACCCCAAAIIIJBAgTgFsBLYQopGAAEEEEAAAQQQQAABBBBAAIE4CVAMAqUjQACrdFzJFQEEEEAAAQQQQAABBBAongBnIYAAAgjkEyCAlY+EHQgggAACCCCAAALJLkD9EUAAAQQQQCC1BAhgpdb1pDUIIIAAAgjESoB8EEAAAQQQQAABBBAIjAABrMBcimBVZOfOnXb++edb5cqVbcGCBXkqt3XrVtuas+TZGcONgsrev3+/bdiwwXbs2BHD0qLP6s033zTP82zQoEHRn8wZaSZAcxFAAAEEEEAAAQQQQAABBGIhQAArFooBy2PTpk3WqlUrF2S56KKLbPfu3VHXMDs7252noNG+fftyz1cwq0GDBqZF67kHYriSp+yQssePH2+1atWydu3a2caNG2NYYnRZ7d27153gv7sNXhBAAAEEEEAAAQQQQAABBIIrkPMbd+emtbZgwqM26fcX2ubVSwqtq9JPvP08Gzu4hb144+mHPycn/yVTnnJplf6DZ24vNH8ShAkUskkAqxCgZDw8b948W7Rokav6W2+9ZZ9++qlbj8VLhQoVrFKlSm7ReizyLGoeKldpq1evbuXKldMqCwIIIIAAAggggAACCCCAwCEB3vIL7Nq83hZPedJeGdHNJvzmXFs8+R+2a/M3+ROG7ck+sN+WvPG07fhuTdiRyJtb/rfMlk59OvJB9sZEgABWTBiDk4l6L7344otWpUoVGzBggGVlZdnUqVNjVsETTzzR1q5d6xatxyzjImTUs2dPU/vee+89174inEISBBBAAAEEEEAAAQSiESAtAgikkMDubd/ZW/ddYwtefcR2b90QVcvWL5trX7w3vkjn7N+7xxZMfMyydn1fpPQkKp4AAaziuQX2rFWrVtm0adPcMLuhQ4da1apVbfLkybZly5bA1pmKIYAAAggggEAqCdAWBBBAAAEEgiVQoeox1rzHQDvmhNOLVLEfdmx1Qa/s7ANFSv/1R9Ns7cKZRUpLouILlCn+qZwZRIHZs2e73lEXXnihnXLKKdahQwf76KOPbO7cuRGrm52dberR1L59ezdnVkZGhl1yySW2cuXKiOm//fZbO/74492idT/Rgw8+6M7Xu7/Pf3/jjTfcsfBJz6MtW3NuaVL58HxUzpo1a2zw4MGWmZnpytK7DJYuXarDbtFcYGPGjLFmzZq5NJ7nWaNGjezxxx+3vYfmtXIJD71s377dbrvtNqtWrZpLf+yxx9pTTz1lmhfsUJJ8b/45mqvL8zx3nsp47LHH3Jxi+U5gBwIIIBBJgH0IIIAAAggggAACJRYoX6m69bx7ovUe+a617nOLVaxRr/A8c34jq+fVplWLrXqjk61Oi46HPUfzZC187XGX5sQuV1rZzPJunZfYCxDAir1pwnLcs2ePPffcc3b00Udb9+7drXz58nbVVVe5YXevv/66ew+v3CuvvGJdu3a1OXPmmIboXXbZZa4H12mnneb2hac/cOCAaVJ3LVr3j/sBIP/d3693pdV7+LFoy1Y+Ch6F5/Phhx9ay5YtbfTo0daiRQsXyFLgTj3Pfv7zn7unFmpi+86dO1v//v1VFTe8sm/fvu6phjfffLP98Y9/zOOzbds26927t91///3uSYwDBgywY445xoYMGWIDBw50eYS/rF692tq0aePO0XxdOscvY9iwYaYJ9ZVv+Hlsl44AuSKAAAIIIIAAAggggEB6C3hlyli58kdZNP/5c1l5Xhk7+cLrrULlGgWenh0yT1ad5h2sQZvzCkzLgZILEMAquWFgcvjiiy9MPbAUkDrhhBNcvRTIUc+hCRMmmIYXup2HXtSD6o477nBbL730kinIpfmz1q9fb3379rUffvjBHSuNl1iVrV5Vd955p23dutWeeOIJ+/jjj+3JJ5+0GTNm2P/+9z8XcFIgT8EvTf7+zjvv2GeffWZPP/20qa3y0jBLBdMU5PLb+uyzz5rSKhC4cOFCl155v/nmm3YgJ4jnp/PfVY+bbrrJVqxYYffcc48tX77cnaMy1DtM10T5PfTQQ/4pvCOAAAIIIIAAAggggAACCARIIHQuq8btL7a6J3c6bO38ebLU6+qUXjfnBMuOPGz6AB9MiqoRwEqKy1S0SqrHkQI56kVVtmxZd1L9+vWtU6dOblhh+DBCPalQgZYePXq43lfuhJwXDdN79NFHrXXr1jlbpfMvVmVriOD777/vej5deeWV5nleboXr1avneqDJQkP6FHzq1q1bnjRNmjSxVq1auV5afs8u9WTzhz3+5je/yZ0w3vM8O++88yxSEEr1mD59ujNTLy0NxbRD/6lHnHp4qR66RsxHdgiGNwQQQAABBBBAAAEEUkaAhqSCgD+X1REVq1nz835mZTLKFtis0HmymnS63Go0allgWg7ERqBMbLIhl0QLaGjaq6++aupt1a5du9zqKGiiwI52qFeRgjNa16K5sTQPVceOHd1wQ+3zlyOOOMINnbNS+i9WZa9bt8527dplzZs3d3NVFVZdOSk4NWLECNc7S8MHlyxZkuc0BZgWL15sdevWdfNl5TmYs6GeXDlvef759dBQxkjHNW+Y8vvmm29s586dec5lAwEEEEAAAQQQQMDMQEAAAQQSKBA6l1WL8wdZlbpNCq5NyDxZlWs3tpNygl3m/diZouATOVISAQJYJdEL0Lnq0aSgkIb9qbePegH5i+bFUiBLw+U0zDC82qG9hcKPlfZ2SctWzyfV8bjjjtNbgYvmzlKvspo1a9oFF1xgI0eOdBOy/+tf/7KNGzdGPE910xLxYNjOotZDwTENnww7nU0EEEAAAQRiIkAmCCCAAAIIIFA8geXvjLUd361xJ388fqSNHdzCLV99MNHt25e1x974c1+bNvI60zxZy94e4/ZvX7/SXh3RzaXVcaXTAZ2nPNYumKFNlhgIEMCKAWKis1AvqhdeeMFNrq5gjIIyelqev2geJs0BtXXrVtMQtvD6KrgTvi9e2yUt25/r66uvvjpslTW8b/jw4Va7dm3TUMKsrCw3afv3339vZ599dsRzVTctEQ+G7SxqPWrUqOF6doWdziYCCARHgJoggAACCCCAAAIIpKFAZsWqRW51xhEVrExGuSKnJ2FsBAhgxcYxobls2LDBTTiu4YMK5CigFb5o2JzneaZhhhpGpwr7QRdNTq4Al/b5i3pybd++3d8s9N3Pa+3atfnSaoLz8J1++pKWrScDqneZ5vLy2xVelrZnzJjhJl//3e9+5+axKleu4JtNxYoVrUGDBqaeUuET3yuv0Mneta3Fr4d6YqmXlfaFLgsWLHCTyp900klWtWrV0EMpuE6TEEAAAQQQQAABBBBAAIHkEmjW/Rrr/cCMfEuD0891DckoV966/fJJ63zDw1apRn07/86X8qXVcaXTCTpP+dVu3l6bLDEQIIAVA8SYZxFlhu+++64tW7bMTdauSdsjna4J2Zs2bWoaZqjhhkqjfQp6TZo0yd577z3tcsvmzZtNww8/+eQTt12Ulzp16lhmZqbr4eUHfRREmzp1qg0dOjRfFrEqWwEhzX/14Ycf2pQpU1yvKr8wBZomTJhgCs5pYnrt9wN8WlfvKvVO0yTw2vaXSpUqmZ4+qPMefvhh8wNwas9rr71mN954o580911zX51++uk2f/58GzVqlClv/6A877//fle3a665xipUqOAf4h0BBBBAAAEEEEAAAQQQQCAAAmWPONIqVKmZbymbefD3m+eZHVGxqlu8jAwrX+nofGl1XOnUHJ2n/DLKHaHNgheOFFmAAFaRqYKZUEGWiRMPjsm95JJLTL2RItVUT+Hr3bu3C+ZouKGCMY0aNbJhw4aZhtOdc845pvP79etnenrfvHnz7NJLL42UVcR9p556qp177rmmAJGe6te/f3/r3LmznX/++a43U3i9GsWobE2Yfuedd5rnee6Jg6eddpoLvulpg+oVpQCUJq5X3dTzSYEk1WvgwIGmgN6gQYNcYCm8UT/72c9MvcRefvllU3BK6ZV3r1693BMbNZdW6DlVqlQxzbGlMm6//XaXt87xPRVkvP76603boeexjgACCCCAAAIIIIAAAiUT4GwEEEgPAQJYSX6dv/vuO9Pk7HrKXUFzOflNvPDCC10vKfU4Uq8gz/PsV7/6lWmSd80Npd5FGmJ49dVXm3o0nXXWWaZJzMODT35+oe/qVTR27Fj7xS9+4XosjRkzxlQ3Bcv++c9/ul5H5UKG7Xle9GWrHqpPaD6qQ58+fWzu3LkuYLZw4UI3Obvqf/nll9sDDzxgGhKoHl+vv/66nXnmmTZr1ix75plnXLDvpZdeMgWrlE/o0rBhQ9O8WX379rWVK1e69OqJNX78eHvkkUdMvbTC69G2bVtT7zYFxdavX+/OGTdunLVo0cJUzuOPP27h54SWyToCCCCA42ATuAAAEABJREFUAAIIIJAgAYpFAAEE0kKg/YB77Oqnlli/Jz6yoxu2KFKbozlHeSpvlaHzilQAiYosQACryFTBTKihe6tXrzY9XVDrh6tl+/btTXNbaT4m9VxSWgWErrzyStPcVeqVpd5YmvxdAa1bbrnFNA+WelQpbWGLhumpx5PyUF4a1qgAkHouKZ/Ro0fnySLaslWPSPko0zZt2tjMmTPd0D2VvWPHDlPwTPt1XEvHjh3tgw8+cD2ulEb1U/Dr6aefNhmG+6knmoYYajhgaHql+/LLLy28PSpD58hP5escLerNpnLUXqVhQQABBBBIRQHahAACCCCAAAIIIFCaAgSwSlM3BfPWvFIKIjVu3Nj1QkrBJtIkBBBIlADlIoAAAggggAACCCCAAAIFCBDAKgCG3XkF9BRDzenUs2dP27p1q3Xp0sUNzcubiq1EC1A+AggggAACCCCAAAIIIIAAAqkoQAAr71VlqwABf06nNWvWuKcKDh8+vICU7EYAAQQQQAABBBBAAAEEEEAg8AJUMMkECGAl2QVLVHU10bnmc9J8UKNGjTI9dS9RdaFcBBBAAAEEEEAAAQQQCIIAdUAAAQTiJ0AAK37WlIQAAggggAACCCCAQF4BthBAAAEEEECgSAIEsIrERCIEEEAAAQQQCKoA9UIAAQQQQAABBBBIfQECWKl/jWkhAgggUJgAxxFAAAEEEEAAAQQQQCABAuXLEZYpKjtSRZUiHQKHFeAgAggggAACCCCAAAIIIIAAAtEJnFq/YnQnpHHq4ASw0vgi0HQEEEAAAQQQQAABBBBAAAEE0kaAhjqBzAzPLmpVw63zUrgAAazCjUiBAAIIIIAAAggggAACCARKgMoggEDyCmjY4JnHVba7Lm5sDauXT96GxLnmBLDiDE5xCBRHYNmoa03LfwY1NxYM+AzwGUjmz8Dw1rtNSzK3gbqnzP8G+f9UvlfE5DOge5oW7g3cG/gM8Bko6mdgdP9mdlO3egSvovxxTAArSjCSI4AAAggggIAvwDsCCCCAAAIIIIAAAvERIIAVH2dKQQABBCILsBcBBBBAAAEEEEAAAQQQQKBQAQJYhRKRIOgC1A8BBBBAAAEEEEAAAQQQQAABBFJbQAGs1G4hrUMAAQQQQAABBBBAAAEEEEAAAQmwIJC0AgSwkvbSUXEEEEAAAQQQQAABBBCIvwAlIoAAAggkQoAAViLUKRMBBBBAAAEEEEhnAdqOAAIIIIAAAghEKUAAK0owkiOAAAIIIBAEAeqAAAIIIIAAAggggEA6CRDASqerTVsRQCBUgHUEEEAAAQQQQAABBBBAAIEkESCAlSQXKpjVpFYIIIAAAggggAACCCCAAAIIIJD6AolvIQGsxF8DaoAAAggggAACCCCAAAIIIJDqArQPAQRKJEAAq0R8nIwAAggggAACCCCAAALxEqAcBBBAAIH0FSCAlb7XnpYjgAACCCCAQPoJ0GIEEEAAAQQQQCApBQhgJeVlo9IIIIAAAokToGQEEEAAAQQQQAABBBCItwABrHiLUx4CCJhhgAACCCCAAAIIIIAAAggggEAUAgSwosAKUlLqggACCCCAAAIIIIAAAggggAACqS9ACw8KEMA66MArAggggAACCCCAAAIIIIBAagrQKgQQSAEBAlgpcBFpAgIIIIAAAggggAACpStA7ggggAACCCRWgABWYv0pHQEEEEAAAQTSRYB2IoAAAggggAACCBRbgABWsek4EYH4CcyfP9+0xK9ESkIgmALUKvkFTj/9dNOS/C2hBQgggMBBAd3TtBzc4hUBBBBIfgHd07QErSUEsIJ2RagPAqUrQO4IIIAAAggggAACCCCAAAIIJJ0AAayoLxknIIAAAggggAACCCCAAAIIIIBA6gvQwiAJEMAK0tWgLggggAACCCCAAAIIIIBAKgnQFgQQQCBGAgSwYgRJNggggAACCCCAAAIIlIYAeSKAAAIIIICAGQEsPgUIIIAAAgggkOoCtA8BBBBAAAEEEEAgyQUIYCX5BaT6CCCAQHwEKAUBBBBAAAEEEEAAAQQQSJwAAazE2VNyugnQXgQQQAABBBBAAAEEEEAAAQQQKJZAUgWwitVCTkIAAQQQQAABBBBAAAEEEEAAgaQSoLIIhAsQwAoXYRsBBBBAAAEEEEAAAQQQSH4BWoAAAgiklAABrJS6nDQGAQQQQAABBBBAIHYC5IQAAggggAACQREggBWUK0E9EEAAAQQQSEUB2oQAAggggAACCCCAQAwECGDFAJEsEEAAgdIUIG8EEEAAAQQQQAABBBBAIN0FCGCl+ycgPdpPKxFAAAEEEEAAAQQQQAABBBBAIIkFihjASuIWUnUEEEAAAQQQQAABBBBAAAEEECiiAMkQCKYAAaxgXhdqhQACCCCAAAIIIIAAAskqQL0RQAABBGIuQAAr5qRkiEDJBbKzs+29996z9u3bm+d5bqlWrZrddttttn379pIXQA4IIIBAKQg8+OCD7n7leQfvW57343uZMmXs7bffzlfq/v37bdy4cdasWbPcc4899lh77LHHbPfu3fnSsyN9BGgpAokQ0H3n1ltvdfejQYMGHbYKa9asscGDB1tmZqZLn5GRYT179rSlS5dGPE/f4fRdTt/pPO/g/VHf9fSdT9/9Ip7ETgQQQKCEAps3b7a+ffu6+5S+q0XKbsGCBVa5cmWXxvMO3p8878f3YcOG5TtN9y3dv3Qf87yDaXV/031O97t8J8RgBwGsGCCSBQKxFNCNYOTIkXb22WebbiS62Vx77bVWrlw5u//++61Hjx62adOmWBZJXgggkJoCcW/V3r17XZk1a9a0+vXr51lOPPFE98XIJTj0ovQ33HCD9evXz/TlSvc63fO2bNli+qI0dOhQgliHrHhDAIHSF1i4cKGddtpp9sADD7jCdI9yKxFePvzwQ2vZsqWNHj3aOnTo4AJZp5xyik2ZMsXOOOMMmzVrVp6zVq9ebW3atHHf5Ro1auTS67venDlzrGvXrvbss8/mSc8GAgggUFIB/a6cNm2aNW3a1MaPH++yK+i+tm/fPtMfFY866qg839/873P646LL4NCL8k7Eb1YCWIcuAG8IBEVAX2R+//vf2wknnGD6IvXiiy/av//9b1uxYoV1797dPvjgA9czISj1Te160DoEEIhW4Mgjj7Q33njDvv766zzLsmXLrG3btnmye/nll+2pp55yP950XPc63fM+++wzdw/UD7qJEyfmOYcNBBBAINYC+uH217/+1Vq3bm3r1q2zAQMGHLaIbdu2uSC7ehi88MIL9u6779qTTz5pH3/8sd133322a9cu+/Wvf21Kp4yU/29+8xv3Xe6ee+6x+fPnu/QzZsywl156SUns9ttvt5UrV7p1XhBAAIGSCqg3qf4YeO6551qVKlXs0ksvLVKW+h0a/h1O2+pVFZpBon6zEsAKvQqsx16AHKMWeP755y0rK8t9MWrSpEnu+brx/OEPf7CyZcva5MmTTT0Ucg+yggACCCSZwJ49e1yPA8/zbMSIEXb00UfntqBhw4Z21113uW39uNOPP7fBCwIIIFAKAt99953742CfPn1cEKlXr16HLWXevHmmHljnnHOOXXzxxW7IjU7wPM/1rFJPq48++sgWLVqk3S5w9dZbb7mh0gqOaaihO5Dzcskll7gflmvXrrXZs2fn7OEfAgggUHIBDWUeM2aMC6brXtSuXbuSZxqSQ4G/WXOCZaX5m5UAVshFYBWBRAsoKKUeVpUqVbJOnTrlq456ZTVo0MC++uorW79+fb7j7EAAAQSSRUC9HNRboXHjxq7XQ3i9Tz75ZNO9UL2xtm7dGn6YbQQQQCBmAjVq1DD1hlIP0NBgekEFqMeVhs+oZ0OFChXyJNP8L61atTIF3pcsWeKO6V6nYdIdO3a0WrVquX3+i/4wqSGI2p47d67eWNJcgOYjEAsBzS2qe5CG+YXfp0qafyJ/sxLAKunV43wEYiigHgkbNmwwffk55phj8uXsj0lWl3XmwcrHww4EEAiAgLqs//nPf7YhQ4a45W9/+5t9/vnnph97odXTlx/dyzS3gu5toce0rnug7oX60ad02seCAAIIFEEg6iSaZ7RRo0a5PakKy0CTtyuN/rCo9/DF369hNzpW1PQK7CvwpXNYEEAAgZII6LtVvXr1os5Cc2X53+HUG16TtIfPm5XI36wEsKK+pJyAQOkJ6IvLxo0b3TBBPbErvCT9lU43I3250Y+/8ONsI4AAAokWUKBqwoQJbm4rzW914403uslDr7zyytz5YFRH3e80T4zua57naVeeRT8oK1as6J68yv0uD00cNigCAQQKEtixY4dpQnYd1/1L7+FL1apV3S4/cKWhPNqh+5rewxf1jvA8z/QdUD8Mw4+zjQACCMRLQMOf9f1Nyx//+EfTwyZOOukk+/TTT3OroO9wul/pHhjv36wEsHIvAysIBEegoB4J5cuXN3VzD05NqQkCCEQUSNOdt9xyi6l36IEDB1yPq++//940UbvuaRqao0mMFYAP5dFTbRSYD92ndd3v9DRDrbMggAACQRPQAyvUUzRSverWrRtpt3s4RaQD6m2qIFakY+xDAAEE4iGgJ7D+73//c3Mx64+RmpNZQasLLrjAvvzyS9MfIv2gvF8ffb8r6Dtcaf1mLeMXzjsCCARHQDePnTt35quQfvhF2p8vYQrsoAkIIJB8AupdoPljPO9gjyr1oOrdu7eNHTvWMjMzbdy4cW4yYwv5TxMXR7qvqbt6pP0hp7KKAAIIJExAPUg17UOkChQ07HnFihWRkpuGXuvHYsSD7EQAAQTiIOB5nnugjr7LqTi9az4/TQR/xhlnmJ4WrQeJ6Zi/JOI3KwEsXz/13mlREgroL3CVK1d2E3+qB0N4E9StXN019Ve62rVrhx9mGwEEEAikgCZkP+WUU9zTUxWwUiV1v1PXcwXm9Zc+7QtddL/Tj0OlC5/0ODQd6wgggEA8BdQ71O9ZoPtXpLL9XgpNmzZ1h/15aBSYdzvCXjRMWnkV1CM1LDmbCCCAQCSBUtlXvXp1O+ecc1zemhReK/pulqjfrASwdAVYEAiIgG4E6r2gLzL64RZeLfVGUKS7SpUqpptJ+HG2EUAAgSAKKFClH31adP9SHXUP0z1P9zTd27QvdNE9UPfCOnXqWKTu6aFpWUcAAQTiJaD7mT9EsKAeVf7+hg0bumrpCdJa8fdrPXTx90czkXzo+azHSoB8EEAgkoD/PczvQKHvb4n6zUoAK9IVYh8CCRKoWrWqaZI8zRuzePHifLX45JNPbOXKlabunPpRly8BOxBAAIEACmjCY93T9GXH77mgL0HHHXec6Sld/o+30Kq///77pnthu3btTPfG0GOsI4BAQAXSpFq6L6mps2fPdr3mte4v3377rf33v/919y19X9P+Fi1auAf0LFiwwPVE1T5/0fDBt956yz0BsVOnTv5u3hFAAIFACOgepScRqoru8rMAAAixSURBVDL63qZ3fS9L1G9WAli6AiwIBERAf9W77LLLXG3uvvvu3KfcaMfmzZvt/vvvdxMjX3fddaZhhNrPggACCARB4M0337QrrrjC1HMqtD66dw0bNsy2bt1qur+ph4GOq/t5z5493Y+/P/zhD3meUPjFF1/Yo48+6ubNuvrqq90PO52TDgttRACB4At06NDBNNzv1VdftYkTJ+ZWeP/+/fbMM8+4uWJ69OhhzZo1c8datmxpp59+us2fP9/0ZC9/2LTeX3vtNZs2bZq1bdvW2rdv79LzggACCMRTQIF33bPmzJnjfmv6Zeue9vDDD9vUqVNNgfhu3bq5Q4n8zUoAy10CXhAIjkCfPn1s8ODBbqJjRbb79etnWo4//nh799133TGlCU6NqQkCgRKgMgkS0JcZTdKu3qH6gjNkyBDr1auX1a5d29279MVIgXnPOzjBu6o5fPhw6969u73zzjvu6Vz9+/d35zRv3tzdA//0pz/ZmWeeqaQsCCCAQKkJaP4pBc1139Ly2GOPubLU60DbWnRc6XSgcePG9sgjj2jVBea7dOliAwcOdD/wbr/9dnc/u/fee12vKyXS0Gmdr14Lt912m+lpX8pTQSsF/jUcR8eVTulZEEAAgZIK7Nixw/S9S/caLePHj3dZ6l3bWl544QW3LyMjwzSlg4Lo+v2p+5m+k2n4s+5p6j3/r3/9y0KfvKrfo4n4zUoAy10yXhAIjoCe+KAvRfoiox4K+kGoRZMY6zH0f//7301pSq/G5IwAAghEL9C1a1ebNGmSm+hz1qxZrpeBttUD4fnnnzf1Mgj/cabtV155xUaMGGGa3FhPulFvBvVUmDlzpt166630vor+UnAGAghEKfDDDz+4e5R6R2lRjyhlsWrVKncv0z7dw5RO+7XoCav6w6KC7LpfqeeVejHofqaeVv78V0qrRcEqDS284IILbOHChS5fDSkcNGiQLVq0yPXAUjoWBBBAIBYCml9U36t0/9Ly0UcfuWz1rm0tb7/9ttunAJW+jw0dOtQNc9b9TOfqoO5pegJhmzZttJm76PdoIn6zEsDKvQQxXCErBEoooOGBN998s+lpXeperkU3jr59+5oi5CXMntMRQACBmAvo3qQhgRpKmJWV5bqgq+u5fqiph4G+6EQqVD0P7rvvPveFSfc6LR988IF17tyZ4FUkMPYhgEDMBTRBsX7I6f5T0KLjSucX7nmeu0/pfuWfowdP6H6m+5qfLvRdvUsnT55sujfqHN0r9SPSf0phaFrWEUAgiQQCWFV1fvjyyy/d9zHdbyIto0ePzq1506ZNbdSoUaZAvJ9Wv0V1T9ODd3IThqwk4jcrAayQC8AqAggggAACCCCAAAIIIIBAfAUoDQEEECiKAAGsoiiRBgEEEEAAAQQQQACB4ApQMwQQQAABBFJegABWyl9iGogAAggggAAChQuQAgEEEEAAAQQQQCDIAgSwgnx1qBsCCCCQTALUFQEEEEAAAQQQQAABBBAoJQECWKUES7YIFEeAcxBAAAEEEEAAAQQQQAABBBBAIL9AqgWw8reQPQgggAACCCCAAAIIIIAAAgggkGoCtCfNBAhgpdkFp7kIIIAAAggggAACCCCAwEEBXhFAAIHkESCAlTzXipoigAACCCCAAAIIBE2A+iCAAAIIIIBAXAQIYMWFmUIQQAABBBBAoCAB9iOAAAIIIIAAAgggUJgAAazChDiOAAIIBF+AGiKAAAIIIIAAAggggAACKS1AACulLy+NK7oAKRFAAAEEEEAAAQQQQAABBBBAIKgCsQtgBbWF1AsBBBBAAAEEEEAAAQQQQAABBGInQE4IJECAAFYC0CkSAQQQQAABBBBAAAEE0luA1iOAAAIIRCdAACs6L1IjgAACCCCAAAIIBEOAWiCAAAIIIIBAGgkQwEqji01TEUAAAQQQyCvAFgIIIIAAAggggAACySFAACs5rhO1RACBoApQLwQQQAABBBBAAAEEEEAAgVIXIIBV6sQUUJgAxxFAAAEEEEAAAQQQQAABBBBAIPUFStJCAlgl0eNcBBBAAAEEEEAAAQQQQAABBOInQEkIpK0AAay0vfQ0HAEEEEAAAQQQQACBdBSgzQgggAACyShAACsZrxp1RgABBBBAAAEEEilA2QgggAACCCCAQJwFCGDFGZziEEAAAQQQkAALAggggAACCCCAAAIIFF2AAFbRrUiJAALBEqA2CCCAAAIIIIAAAggggAACaSJAACtNLnTkZrIXAQQQQAABBBBAAAEEEEAAAQRSXyD5W0gAK/mvIS1AAAEEEEAAAQQQQAABBBAobQHyRwCBhAoQwEooP4UjgAACCCCAAAIIIJA+ArQUAQQQQACB4goQwCquHOchgAACCCCAAALxF6BEBBBAAAEEEEAgLQUIYKXlZafRCCCAQDoL0HYEEEAAAQQQQAABBBBINgECWMl2xagvAkEQoA4IIIAAAggggAACCCCAAAIIxFGAAFYcsUOLYh0BBBBAAAEEEEAAAQQQQAABBFJfgBbGRoAAVmwcyQUBBBBAAAEEEEAAAQQQQKB0BMgVAQQQMAJYfAgQQAABBBBAAAEEEEh5ARqIAAIIIIBAcgsQwEru60ftEUAAAQQQQCBeApSDAAIIIIAAAgggkDABAlgJo6dgBBBAIP0EaDECCCCAAAIIIIAAAgggUBwBAljFUeMcBBInQMkIIIAAAggggAACCCCAAAIIpJ1AGgaw0u4a02AEEEAAAQQQQAABBBBAAAEE0lCAJqeSAAGsVLqatAUBBBBAAAEEEEAAAQQQiKUAeSGAAAIBESCAFZALQTUQQAABBBBAAAEEUlOAViGAAAIIIIBAyQUIYJXckBwQQAABBBBAoHQFyB0BBBBAAAEEEEAgzQUIYKX5B4DmI4BAugjQTgQQQAABBBBAAAEEEEAgeQUIYCXvtaPm8RagPAQQQAABBBBAAAEEEEAAAQQQSIjA/wMAAP//67Dq6AAAAAZJREFUAwCYACduvllcHwAAAABJRU5ErkJggg==" id="189" name="Google Shape;189;p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descr="data:image/png;base64,iVBORw0KGgoAAAANSUhEUgAABLAAAALmCAYAAABSJm0fAAAQAElEQVR4AezdB4BV1bX/8d8UYOgd6WBBFMXeYg12Y+8KUaMpf9OrviSa8owmajRGEzUaX8SuiIpgQxCw0Hsd+lAGGJjK9D7/u47eyQzMDFNuOeXL4cy995x99l7rc+b54nKffRNr+IMAAggggAACCCCAAAIIIIAAAn4XID8EPC2QKP4ggAACCCCAAAIIIIAAAgg0Q4AmCCCAAALxEqCAFS95xkUAAQQQQAABBIIoQM4IIIAAAggggEArBChgtQKNSxBAAAEEEIinAGMjgAACCCCAAAIIIBA0AQpYQbvj5IsAAibAjgACCCCAAAIIIIAAAggg4CEBClgeulnuCpVoEEAAAQQQQAABBBBAAAEEEEDA/wLuyJACljvuA1EggAACCCCAAAIIIIAAAgj4VYC8EECgzQIUsNpMSAcIIIAAAggggAACCCAQbQH6RwABBBAItgAFrGDff7JHAAEEEEAAgeAIkCkCCCCAAAIIIOBZAQpYnr11BI4AAgggEHsBRkQAAQQQQAABBBBAAIF4CFDAioc6YyIQZAFyRwABBBBAAAEEEEAAAQQQQKCFAhSwWgjmhubEgAACCCCAAAIIIIAAAggggAAC/hcgw/8KUMD6rwXvEEAAAQQQQAABBBBAAAEE/CVANggg4BMBClg+uZGkgQACCCCAAAIIIIBAdAToFQEEEEAAgfgLUMCK/z0gAgQQQAABBBDwuwD5IYAAAggggAACCLRJgAJWm/i4GAEEEEAgVgKMgwACCCCAAAIIIIAAAsEVoIAV3HtP5sETIGMEEEAAAQQQQAABBBBAAAEEPClAAatFt43GCCCAAAIIIIAAAggggAACCCDgfwEydJsABSy33RHiQQABBBBAAAEEEEAAAQT8IEAOCCCAQAQFKGBFEJOuEEAAAQQQQAABBBCIpAB9IYAAAggggMCXAhSwvnTgJwIIIIAAAgj4U4CsEEAAAQQQQAABBHwgQAHLBzeRFBBAAIHoCtA7AggggAACCCCAAAIIIBBfAQpY8fVn9KAIkCcCCCCAAAIIIIAAAggggAACCLRawDMFrFZnyIUIIIAAAggggAACCCCAAAIIIOAZAQJFoCEBClgNqXAMAQQQQAABBBBAAAEEEPCuAJEjgAACvhOggOW7W0pCCCCAAAIIIIAAAm0XoAcEEEAAAQQQcJMABSw33Q1iQQABBBBAwE8C5IIAAggggAACCCCAQIQEKGBFCJJuEEAAgWgI0CcCCCCAAAIIIIAAAggggIBEAYvfAr8LkB8CCCCAAAIIIIAAAggggAACCHhcoBkFLI9nSPgIIIAAAggggAACCCCAAAIIINAMAZog4F4BCljuvTdEhgACCCCAAAIIIIAAAl4TIF4EEEAAgagIUMCKCiudIoAAAggggAACCLRWgOsQQAABBBBAAIF9BShg7SvCZwQQQAABBLwvQAYIIIAAAggggAACCPhKgAKWr24nySCAQOQE6AkBBBBAAAEEEEAAAQQQQMAtAhSw3HIn/BgHOSGAAAIIIIAAAggggAACCCCAgP8FYpAhBawYIDMEAggggAACCCCAAAIIIIAAAk0JcA4BBJoWoIDVtA9nEUAAAQQQQAABBBBAwBsCRIkAAggg4GMBClg+vrmkhgACCCCAAAIItEyA1ggggAACCCCAgDsFKGC5874QFQIIIICAVwWIGwEEEEAAAQQQQAABBCIuQAEr4qR0iAACbRXgegQQQAABBBBAAAEEEEAAAQTqClDAqqvhn/dkggACCCCAAAIIIIAAAggggAAC/hcITIYUsAJzq0kUAQQQQAABBBBAAAEEEEBgfwGOIICAFwQoYHnhLhEjAggggAACCCCAAAJuFiA2BBBAAAEEoixAASvKwHSPAAIIIIAAAgg0R4A2CCCAAAIIIIAAAo0LUMBq3IYzCCCAAALeEiBaBBBAAAEEEEAAAQQQ8KkABSyf3ljSQqB1AlyFAAIIIIAAAggggAACCCCAgPsEKGBF+p7QHwIIIIAAAggggAACCCCAAAII+F+ADGMqQAErptwMhgACCCCAAAIIIIAAAgggEBbgFQEEEGiuAAWs5krRDgEEEEAAAQQQQAAB9wkQEQIIIIAAAoEQoIAViNtMkggggAACCCDQuABnEEAAAQQQQAABBNwuQAHL7XeI+BBAAAEvCBAjAggggAACCCCAAAIIIBBFAQpYUcSlawRaIkBbBBBAAAEEEEAAAQQQQAABBBBoWMBPBayGM+QoAggggAACCCCAAAIIIIAAAgj4SYBcAihAASuAN52UEUAAAQQQQAABBBBAIOgC5I8AAgh4S4AClrfuF9EigAACCCCAAAIIuEWAOBBAAAEEEEAgZgIUsGJGzUAIIIAAAgggsK8AnxFAAAEEEEAAAQQQaI4ABazmKNEGAQQQcK8AkSGAAAIIIIAAAggggAACvheggOX7W0yCBxagBQIIIIAAAggggAACCCCAAAIIuFkgMgUsN2dIbAgggAACCCCAAAIIIIAAAgggEBkBekEgTgIUsOIEz7AIIIAAAggggAACCCAQTAGyRgABBBBouQAFrJabcQUCCCCAAAIIIIBAfAUYHQEEEEAAAQQCJkABK2A3nHQRQAABBBD4UoCfCCCAAAIIIIAAAgh4R4AClnfuFZEigIDbBIgHAQQQQAABBBBAAAEEEEAgJgIUsGLCzCCNCXAcAQQQQAABBBBAAAEEEEAAAQT8L9DWDClgtVWQ6xFAAAEEEEAAAQQQQAABBBCIvgAjIBBoAQpYgb79JI8AAggggAACCCCAQJAEyBUBBBBAwKsCFLC8eueIGwEEEEAAAQQQiIcAYyKAAAIIIIAAAnEQoIAVB3SGRAABBBAItgDZI4AAAggggAACCCCAQMsEKGC1zIvWCCDgDgGiQAABBBBAAAEEEEAAAQQQCJAABawA3ez6qfIJAQQQQAABBBBAAAEEEEAAAQT8L+CPDClg+eM+kgUCCCCAAAIIIIAAAggggEC0BOgXAQTiLkABK+63gAAQQAABBBBAAAEEEPC/ABkigAACCCDQFgEKWG3R41oEEEAAAQQQQCB2AoyEAAIIIIAAAggEVoACVmBvPYkjgAACQRQgZwQQQAABBBBAAAEEEPCiAAUsL941YkYgngKMjQACCCCAAAIIIIAAAggggECMBShgxRjchmNHAAEEEEAAAQQQQAABBBBAAAH/C5Bh5AQoYEXOkp4QQAABBBBAAAEEEEAAAQQiK0BvCCCAgCNAActh4AcCCCCAAAIIIIAAAn4VIC8EEEAAAQS8L0ABy/v3kAwQQAABBBBAINoC9I8AAggggAACCCAQVwEKWHHlZ3AEEEAgOAJkigACCCCAAAIIIIAAAgi0VoACVmvluA6B2AswIgIIIIAAAggggAACCCCAAAKBFAhYASuQ95ikEUAAAQQQQAABBBBAAAEEEAiYAOn6TYAClt/uKPkggAACCCCAAAIIIIAAApEQoA8EEEDARQIUsFx0MwgFAQQQQAABBBBAwF8CZIMAAggggAACkRGggBUZR3pBAAEEEEAAgegI0CsCCCCAAAIIIIAAAqKAxS8BAggg4HsBEkQAAQQQQAABBBBAAAEEvC1AAcvb94/oYyXAOAgggAACCCCAAAIIIIAAAgggEDeBmBWw4pYhAyOAAAIIIIAAAggggAACCCCAQMwEGAiBaAhQwIqGKn0igAACCCCAAAIIIIAAAq0X4EoEEEAAgX0EKGDtA8JHBBBAAAEEEEAAAT8IkAMCCCCAAAII+EmAApaf7ia5IIAAAgggEEkB+kIAAQQQQAABBBBAwCUCFLBcciMIAwEE/ClAVggggAACCCCAAAIIIIAAAm0XoIDVdkN6iK4AvSOAAAIIIIAAAggggAACCCCAgP8FmsyQAlaTPJxEAAEEEEAAAQQQQAABBBBAwCsCxImAfwUoYPn33pIZAggggAACCCCAAAIItFSA9ggggAACrhSggOXK20JQCCCAAAIIIICAdwWIHAEEEEAAAQQQiLQABaxIi9IfAggggAACbRegBwQQQAABBBBAAAEEEKgjQAGrDgZvEUDATwLkggACCCCAAAIIIIAAAggg4BcBClh+uZPRyIM+EUAAAQQQQAABBBBAAAEEEEDA/wIeyJAClgduEiEigAACCCCAAAIIIIAAAgi4W4DoEEAgugIUsKLrS+8IIIAAAggggAACCCDQPAFaIYAAAggg0KgABaxGaTiBAAIIIIAAAgh4TYB4EUAAAQQQQAABfwpQwPLnfSUrBBBAAIHWCnAdAggggAACCCCAAAIIuE6AApbrbgkBIeB9ATJAAAEEEEAAAQQQQAABBBBAIJICFLAiqRm5vugJAQQQQAABBBBAAAEEEEAAAQT8L0CGzRSggNVMKJohgAACCCCAAAIIIIAAAgi4UYCYEEAgCAIUsIJwl8kRAQQQQAABBBBAAIGmBDiHAAIIIICAywUoYLn8BhEeAggggAACCHhDgCgRQAABBBBAAAEEoidAASt6tvSMAAIIINAyAVojgAACCCCAAAIIIIAAAg0KUMBqkIWDCHhVgLgRQAABBBBAAAEEEEAAAQQQ8J8ABax97ymfEUAAAQQQQAABBBBAAAEEEEDA/wJk6CkBClieul0EiwACCCCAAAIIIIAAAgi4R4BIEEAAgVgJUMCKlTTjIIAAAggggIBrBEpUoszQtkVbtCq0zdd8zQxt7+t9vRnaXtAL+ldoe0yP6S+h7Q/6g/4ntP1MP9Odoe0O3aFxoe0qXaXLQtvFulgXhLYxGqOzQtv/Ttmiuvv972/RXz7Yqgc/3Kq/Tt2mv328XX+fvl3/nLFDT8/aoec+36XxczL0yrzdmrBoj95Zkqn3V2Rr2ppcfbY+T/M252vptgKl7ipWWlapduaVKbe4UiUV1eKP5wVIAAEEEEAAAQSaIUABqxlINEEAAQQQQAAB9whUqUpWfFqndZob2j7QB3o1tD2pJ/VAaLtbd+t7oe1G3ahLQtsZOkMJ+2yd1En9QtvBOlijQ9tpOk3nhrbLQsWoG3SDvhXavq/v6xeh7bf6re4LbQ/rYT0e2p7RM3o+tNmY7+pdWdFrqqZqemibpVn6IrRt2F2suvvaUOFp9c4irdpRpOXbC7UkVIxatKUgVJjaq9kb92rWulxNX5OjD1dla/KyLL0VKmC9tmC3XpizS89+tjNU6ErXo6Gi1wPvb9HvJm3W3RM36cevrtd3X1irW/5vjf7fS+v089c36J53NuvPoULZ36dtDxXFdsr6eC9UCJu1Lk+LtuRrfSguK34VlVWJPwgggAACCCCAgJcEKGB56W4RKwIIIBAtAfpFwCUC27Vdc0LbG3pDj4a2n+vnuj60na7TdVho66meSg5tVnw6QkeEjp6uS0PbOI3Tj0LbvbpXfw1t/9a/NSG0faSPQr3NcUl20QmjpkayglRmYYW2ZpdqTahQtmhrQagolufM4no9VAh77vOd+vv0dN03ZYtTf8j58AAAEABJREFU/LKC162hwtePX9ugeyelObPCrFD25qI9mhYqpC1My3cKcNmhPqttgOiETq8IIIAAAggggECzBShgNZuKhgg0LcBZBBBAAIGmBSpVqY2hzWYqPafn9LvQdqtu1bGhrY/6KCG0DdVQ2Yypm3STfhXa/q6/a2Jos5lWm7RJeaFN/ImIQHWo8JVbVKEtWSXOrDB7VPHdZVl6YU6GHv8k3XkE8qevb9Ct/5cqK3T94d00PRE6/sr83Zq6OkeLthSEri11imcRCYhOEEAAAQQQQACBJgTcVMBqIkxOIYAAAggggIAXBLKUpfmh7TW9pgdC27f1bdm6UFacaqd2GhHabK2o7+q7uj+0vaSXtCK0ZSvbC+kFNkYrdG3KLNGCtHx9uDJbL83NkK3hde+kzc7ji3eMX6tfv7VJj0/f7jy2OD01RyvTC7WnoCKwZiSOAAIIINCkACcRaLEABawWk3EBAggggAACwRbIVW6oRDVfL4c2W9x8nMbp1NBmRaq+6itbT2qsxsoe5/uP/qNZoU388bVAeWW10nPLtHBLgfPY4vjZGXroo236xRsbdOv/rdFdEzfpb9O+LG7NXJentRnF2ltS6WsTkkMg+gKMgAACCARLgAJWsO432SKAAAIIINBsgQ3aoPdC2yN6RDZj6kgdKStS9VIvp0h1i26RLW5ui5kv0IJm90vDYAnYo4q78sq0ZOuXxa3/+3yn7n9vi374ynp9/+V1zrpcduyjVTlauaPQ+XbFmAkxEAIIIIAAAgh4RoAClmduFYEigAACCCAQHYE1WiNbZ8qKUfYNfEfraCWGtsN1uC4PbXfpLtmaVWu1Vvv+4TMCbREoKK1yvhnRZmW9PC9DD324TT9+1Qpb650il63HNWNtrrOgfFlFdVuG4loEEEAAAQQQ8LgABSyP30DCRwABzwuQAAIxEyhWsWaHtif1pGxG1ck6WR1C21E6SvZNf3/QH/RmaFut1aoJbTELjIEQ2EegoLTSeczQvhHxP1/schaU//YLa3X3xI16cuYOTVmepRXpRcoPFcD2uZSPCCCAAAIIIOBTAQpYPr2xwUqLbBFAAAEE9hUoV7nmhLZ/6B/6Vmg7Rseoc2g7U2fqR6HNZlQt0qJQq3LxBwGvCOzMK9fcTXv1xsI9evijrfrBy+v08zc2OIvHT15mRa1CFZZVeSUd4kQAAQQQQACBFgh8WcBqwQU0RQABBBBAAAH3Cdisqef1vH4Q2sIzq87QGfpJaHtBL2hlaHNf1ESEQNsFMgsqnMXjJyyyotY23fnSOmfR+Kdn7dTU1TnauKdENW0fhh4QQAAB/wiQCQIeFaCA5dEbR9gIIIAAAsEVKFCBpoU2W7PqG/qGeoc2W7fqDt2hp0PbIi0KLg6ZIxAS2JVXptkb8/TS3Az9cXKavvWfVP1pyha9Nn+3FqTlK7e4ItSKvwi0XoArEUAAAQRiL0ABK/bmjIgAAggggECLBHZoh94IbT/VT2Wzq7qpmy4MbbZm1Yf6UDmhrUUd0hiB+AvENIKq6hqt212s91dm64lP0vXjVzc4s7Se/WynZq3L085QwSumATEYAggggAACCLRYgAJWi8m4AAEEEEAAgegKbNEWvRjabKH1I3WkBoe2m3STnght/51dJf4ggEAbBHaFilafrc/Tc5/v1N0TN+nHr613Foifnpqr7TmlbeiZSxFAAAEEEEAgGgIUsKKhSp8IIOANAaJEwCUCNsPqFb2i74W2kRqpg0PbbbpNz4W2tVrrkigJAwF/C+QWVToLxI+fvUu/eXuzfvTqev1zRrpmrM3Vrr182YG/7z7ZIYAAAgh4QYAClhfukotjJDQEEEAAgZYLFKpQk0Pbz/QzHRvabIbVN/VN/Tu0rdd68QcBBOIvkFdcqXmb8/WfL3bprjc36hdvbHRma83ZtFd2Lv4REgECCCCAAAKxFYj3aBSw4n0HGB8BBBBAIBAC8zVf94e2MRqjrqHtSl2px0PbCq0IRP4kiYDXBfYUlDvrZT01c4czO+t3kzbrjYV7tHpnkddTI34EEIidACMhgEAbBChgtQGPSxFAAAEEEGhMYI/26KXQdotuUf/QdppO0+9C2yzNEn8QQMD7AmlZpZqyPEt/+WCrvj1+rR6btl2fpOYqs4BvOIzu3aV3BBBAAIGgCri2gJWbm6vzzz9fgwYNanSfMWNGUO8beSOAAAIIuFDAFli3WVZn6kwdFNpu1a16ObTt1m4XRktIgRUg8YgLlFVWa/HWAj0/e5d+/sYG/fbtL2dnpe5idlbEsekQAQQQQCCwAq4tYFVUVCg/P1/t2rXT1VdfrXHjxtXbb731Vg0ZMiSwN47EEUAAAQTiJxAeuUY1ej+0/VA/lC28frJOls2ymq3Z4Sa8IoBAAAW25Xw5O+uB97fquy+u1TOf7dT8zfkqq6wJoAYpI4AAAgggEBkB1xawwun169dPv//97/Xwww/X2//yl79oxIgR4Wa8IoCAtwSIFgHPCuQpT/Zo4I26UV1D22W6TE+Fti3aIv4ggAAC+wqUlFfr8/V5+seMdH17fKoembrNedTQvvVw37Z8RgABBBBAAIHGBVxfwGo89KCfIX8EEEAAgVgJ7NIu/Su0fUPfUM/QZo8GTtAEFYW2WMXAOAgg4A+BZdsLnUcNf/zaet3/3hZ9sDJbu/PL/ZEcWSCAAAIIREmAbk3ANwWsGTNmaPDgwbLX9evX65prrqldO8veb9682fI94G7Xh/uxa2655RbnUUVbi+vcc8/V3Llz9+vjV7/6lU4//XRt375dDzzwgNPeHm988803a9sWFBQ454499tjauE499VT95z//UWlpaW278JuqqipNmTJFZ5999gHb79q1S3fddZeGDRvmtLVX+2zHw/2FX+3YnXfe6cRoOVmcl112mbZu3Rpu4ry2NF7nIn4ggAACPhLYru36R2g7T+dpYGj7vr6vD0Obj1IkFQQQiLPA2oxivTp/t345YaP+8G6asyj8zryyOEfF8Aj4VIC0EEDA8wK+KWBZwaempkbjx4/Xeeedp4yMDN10000aOXKk5s+fL1szKz09/YA3LNyPFY8uvPBCLV++3CmGnXLKKVq3bp1uuOEGffzxx/X6sfW6CgsL9etf/1pPPfWUevbsqZSUFNlC9NbQxr3kkkucc507d3biuvzyy5WVlaXf/e53uu2222QFI2tre2VlpX7zm9/ICk07duyQtb3uuutUUlLitP/888+tmbMvW7ZMVlh79dVXdfLJJzvrhFnO9tniX7NmjdPOfljxykwsNyue2bpiF1xwgfbs2aO9e/daE2dvabzORfxAAAEEfCCwUzv1z9BmRauhGqqfhLYZ4gtDfHBrSQEB1wtsyizRGwv36O6Jm/THyV8WszL2umtmlusRCRABBBBAwNcCiW7Pzoor9913n+6+++56+7x58xoM/ZNPPtHPfvYzffbZZ3r00UedYpPNMEpLS9MHH3zQ4DUNHZwwYYJTQFqwYIEef/xxvf3227rnnntUXV2tJ554ol7Bya7Pzs52xnz66aedoteGDRv0ve99z5ldZdfZ+FbgsuKTxfWvf/1Lixcvls3c+uKLL/Tss89aN85ubawANWrUKNk5a2sxLF261JmxNXz4cKedFcisb/vw7rvvauLEic46YVOnTtWTTz7pFND++c9/ygpi1sZsNm7cqPvvv7+2rc0AsxyPOeYYa9KqeJ0L+YEAAgh4VMDWtHpOz+ni0DZIg/Tj0EbRyqM30/1hEyECzRLYuOfLYtav3tyoP723RVNX5yi3uLJZ19IIAQQQQAABvwq4voBls5veeecdvfLKK/X2FStWNHhPbIbUT3/6UyUnJzvn7fXKK6903q9evdp5bc4P6+dnoUKYzaSy9gkJCbr++ut12GGHyYpT9rigHa+726wpmy2VkJBQe9geZ5w9e7aOPvpoffOb31RSUlLtuR49ejiP/lmMVlyyWVA2i2zy5Mmy1+9///saMGBAbXu79qKLLqpdvH7VqlVOscwekTzxxBNr2yUkJGjMmDGyotSyZcucQlbtydAbm51mM81Cb/f729J49+uAAwgggEBUBSLTeY1q9EZou07XqWdo+66+q6mhLTK90wsCCCAQOYF1GcV6aW6Gfvzqej380TZ9ui5PpRXVkRuAnhBAAAEEEPCIQKLb47R1mmzmkT1KV3e32U0NxW4FJisI1T1na1p17Nix7qEDvm+oH3v8r3///rLHBS2Wup1Y/2eeeaYSEv5bvLLzu3fvdh79O+KII5xHC+1Y3d1mUx100EGydsXFxbLdimPWn8VQt+2+762IZ4WuJUuW6H/+53/qzVD74x//6KzJZTPY7NFBu9YerbQ+bVaWFdMWLlxYOzvLzttucdijis2N165h95gA4SIQYIFP9Im+F9p6qIduCm1v6S3xBwEEEPCKwIr0Qv3785363otr9dTMHVqytcAroRMnAggggAACbRZwfQGrzRlGsINOnTrJClgt6dJmNFl7W1jdXhvbbfZVZmamioqKtG3bNnXr1k29e/durHm941bI2neGmj0CmZOTIyu62W4X2Gyu119/3VnHyx6xvOqqq5yZYZMmTVJ4RlZL47V+2RFAAAE3C6QqVb8PbYfrcJ0f2v6tfys/tLk5ZmJDAAEEmhKorpHmbNqrv03b7szMsoXg07JKm7qEcwgggAACrRTgMvcIUMBqwb2w2VH2+F1CQoKzSHtzLj344IOdZlv3+ZY/52CdH7169XKKY1Yks1ln+fn5snW16jRp9O1vf/tb2YywhnZbhP7QQw+tvdaKWI899pjzGOQjjzziHP/hD38oW3PLPrQ0XruGHQEEEHCbQKlK9X+h7Vydq1Gh7U/6kzaENrfFSTwIIIBAWwVsbawPVmbrd5M26w+T0/TxmhwVlVW1tVuuRyCSAvSFAAIIRESAAlYjjHl5ec46VHVP27cG2iLo3bt3d4pNdc819r5Pnz7Oely2bpbNstq33erVq7Vz505nXSubdZWSkqK+ffs6jx3awu/7tq/7ecSIEc5Hi8keJXQ+NPOHFcpuvvlmZ1F4e+TSFo63xd5bGm8zh6MZAgggEBOBz/SZvhvauqu7vhPaZmpmTMZlEAQQQCC6As3rfdOeEr04J0P/76V1enrWDtkjh827klYIIIAAAgi4XyDR/SHGJ8KnnnpKf/vb32rXiLJH7GwxeZuBdc455yg8U+lA0R155JEaPXq0s9j6iy++WPuonl1nRTIbx4pPthC7Fa+smGQLsNv58ePHy9rYe9stBvv2xXBhyxaGtzW0pkyZ4nwDorWpu9vjgB9++GHtIfsWRHuE0PoJHywrK3NisuKZjd3SeMP98IoAAgjESyBb2XostB2v43VOaHtOz6k8tMUrHsZ1qQBhIRAwgdkb9zqLvt/15iZNXpalnKKKgAmQLgIIIICA3wRcX8CyRcjvu+++eguU33333c5n+4a9aN0QW8T873//u84++1N6/ZMAABAASURBVGz98pe/1CWXXKKHH37YWZvKFpC3Yk9zxu7atavuv/9+57oHH3xQZ511ltPfnXfeKfvmwDlz5uiWW25R+JsSrc/LLrtMtiD8ggULnDbW1r5Z8eSTT9a1114rm3Fl7QYOHCh7fNCKUGPHjq2N1dqecMIJzjcR2rcbWlvbbWF4yyUcw+23365bb73VeRzSvnXR2rQmXruOHQEE/C/gtgxtdtVtuk19Qtsv9AstC23iDwIIIIBAPYFde8s0YdEe/eS1DfrHJ+latr2w3nk+IIAAAggg4BUB1xaw2rVr5xR9KioqZDOf9l2k3D6vWrWq1jkpKcl5b9c5b+r8sGKTnW/oXJ1m9d7ajKi3337b+eZAm7WUmpqqSy+9VB999JGOO+64em2tX+vfxql34qsP1n7GjBmyIpMt1G792aypkSNH6tlnn9UDDzzgPGb4VXNZEen55593vlmwS5cusrYTJ05Ujx49ZN8ueMYZZ4SbOjFZkcq+YdDW2bK+w3E//vjjTvEs3Ni+qfBPf/qTSktLZe2mT5+ur3/96/rggw90yimnhJuppfHWXsibAwlwHgEE2ihQpCL9M7SdqBNl61u9qBfb2COXI4AAAsERmJ+Wr0embtP/vLVJtm5WYSlrZQXn7pMpAggg4H2BRLem0LNnT1mBpf7C5DvqLVb+zW9+szb8c8891zlns6NqD371ZtSoUVq3bp3Ci5Z/dfiALzbj6f3333f63b59u1NsaujbBK1f69/GaaxTWzz9r3/9q7N4ejgnKxxZUcyKX/teZ2tU/eQnP3EePQy3tyLYd7/7Xdm5uu0PP/xw2eOJW7durY3VilrXXXedM7sq3NYeUbzjjju0ZMmS2nYvvfSS7Ppwm/BrS+MNX8crAgggEA2BpVqqH4W2vuqrH4e2JVoSjWHoEwEEEAiEwI7cMtk3F37/5XV67vOd2rinJBB5kyQCCHhNgHgRqC/g2gJW/TD5hAACCCAQRIGJmqiLQ9sJOkFPhrYS8S9ZQfw9IGcEEIiOQE2o21nr8vTHyWl64P2tsnWzQof46ycBckEAAQR8JEABy0c3k1QQQAABPwjkK1+PhLaRGqnrQ9tUTfVDWuSAAAIeFQhK2Km7ipxvLvzZ6xucRd8LeLwwKLeePBFAAAHPCFDA2udWhR/ns3Wt9jnFRwQQQACBKAqkKlU/C20H6SDdFdrWa70i8adDRQddsOYCfe/T7+nm+Tdr1M5RkeiWPpovQEsEEPCQQFZhhbPouz1eOH72Lm3PKfNQ9ISKAAIIIOBnAQpY+9zdptbS2qcpHxFAAIEYCfh7mFmapRtD2yiN0uOhrVSlitSfoTlD9cCkB5zC1WmbT3MKWb+a+ivdvODmSA1BPwgggIBvBaan5uo3b2/S3z7eplU7inybJ4khgAACCHhDgAKWN+4TUbZVgOsRQMB1Am/qTY35apugCVGJ76b5N6lXYa/9+r5g9QU6bttx+x3nAAIIIIDA/gJLthXqwQ+36r4paZq7KX//BhxBAAEEEEAgBgLNLmDFIJbaIe6//37dfffdrtntm/rYXxIGGPA7wO9AS38Hmvpn+cK7F+rku0/WXXffFZX9t/f8VkdkHFH7/1v2fXPC1hP2PcRnBBBAAIEmBNbvLtGTM9N198SNmr4mp4mWnEIAAa8LED8CbhRwZQHLbVArV64UOwb8DvA7wO9Ay38H4vnP8wOtZdiraP+ZWfGMl7ERQAABrwjszCvX+DkZsnWypizPUnlljVdCj2WcjIUAAgggEGEBVxawrrzySt1yyy3sGPA7wO8AvwMe/x247pbr1PGWjppxywy9e8u7Md3fuuqtJv9f5pY+W5o8z0kEEIi3AOO7XcC+qfCNhXv0o1fX6+0lmSoqq3J7yMSHAAIIIOBhAVcWsEaPHi12DPgd4HeA3wHv/g4MGj1IE0ZP0Hmjz9N9o+/T4tGLtX70+pjuq45bpU9GfdLg/4uuSajRF4d/0eA5Xx0kGQQQQCAGAsXlVU4B68evbXC+wTC/pDIGozIEAggggEDQBBKDljD5IoAAAi0RoG3LBLKUpd+GtkEapPtDW6EKW9ZBhFu/cuormjVyVr1ed3fbrSfOfUIZ3TLqHecDAggggEDbBMorqzV5WZaskPX6gt3aSyGrbaBcjQACCCBQT4ACVj0OPkRBgC4RQCAAAjnK0T2hbbAG6y+hrVSlrsn6xdNf1C9u/IUeP/9xPXDpA/rNtb/R8qHLXRMfgSCAAAJ+E6iqrtF7K7L141fX6/WFu2WPGvotR/JBAAEEEGhQIKoHKWBFlZfOEUAAAX8LFKpQfwhtQzREfw5tZSpzZcJ5nfK0fMhybeq3yZXxERQCCCDgR4FQHUvvLQ8Vsl5br4mLM1VSUe3HNMkJgQgL0B0CCDQmQAGrMRmOI4AAAgg0KlCtatlMq6EaqvtCW7GKG23LCQQQQACBYAtUVtVo0tJM/eTV9Xp3WZZshlZURegcAQQQQMCXAhSwInBb09LSNGHCBD3//PN6+eWXNX/+fFVV7f8tLHbsk08+0auvvqo9e/ZEYGS6QAABBGIv8A/9I1S2Gipb6ypXubEPgBERQCDqAgyAQDQEbAbWm4v26CevbdDU1TnRGII+EUAAAQR8LOCJAlZFRYVmzZql8ePH6+OPPz7g7cjLy9O0adP00ksvOUUlKyy99tprWrp06QGvtQZWaFq9erUmTpzojGnXW19WfCosrL8gcUZGhubMmaNu3brpiiuu0NChQ5Wamqo1a9ZYV/X2devWKT09XYcccoj69etX7xwfEEAAAbcLvKgXNSq0/UQ/0Y7Q5vZ44xwfwyOAAAIINCJgi7u/NDdDv3pzoz5bn9dIKw4jgAACCCBQX8D1Baxdu3bpnXfekc1yqqmpUXV108/OW+Fo8uTJTqGoffv2GjRokAYMGCC7duvWrSora3p9FiuWffTRR1qwYIHTtn///jrooIOc67dt26YPPvhABQUFtYrWp8V09NFHq3fv3jrhhBPUqVMnWVsrhIUb5ubmauXKlU6bE088MXyYVwQQaFSAE24ReF/v64zQdptuU2poc0tcxIEAAggg4G2BjL3levaznfrj5DQt2fbf/33t7ayIHgEEEEAgWgKuLWBZ8ccexbMZV+Xl5U4h6kAINhvKZlklJibqzDPP1I033qgLL7xQF198scaOHavLL79cHTp0aLIbK0ZZg5NOOkk333yzc+03vvENXXbZZerYsaOKioqcYpq1sd0KU8nJyc4MLPvcrl07WeHMCmGVlZV2yHmc0ApiltNpp50ma+OciPYP+kcAAQTaILBIi3RVaLtMl2lOaBN/EEAAAQQQiILAxj0l+tvH2/Xox9u0KbMkCiPQJQIIIBAAgQCk6NoClhWKNm/erL59++qaa65xHs070P2wx/6s2HXkkUdqxIgR+zVPSkra79i+B6zAdemll2r06NGyQlj4fK9evdSjRw/no8XmvGnmj2XLlsmKa8ccc4z69OnTzKtohgACCMRHYKd26vuh7WSdrHdDW3yiYFQEEEAAgaAJLN1WqD+8m6b/+2KncooqgpY++bpAgBAQQMDdAq4tYHXu3FkXXXSRbPaTPZJ3IMa9e/c6C6OnpKTosMMOO1DzFp+32VO224UWm73abmtf2Uyr/Px8++jMtrLPFocVw3bs2OGsiTVw4EBZYc1pxA8EEEDApQJ/1p91SGj7l/7l0ggJCwEEEEDAxQIRCW3m2jz9/I2NmrQ0MyL90QkCCCCAgD8EXFvAstlSNuupucxWQLLH9rp06eKsQdXc65rbzhZmz8rKkhWvbKH28HXh96tWrVJ2drazUHxxcbGGDx+ukpISLVy40Hmk8OSTT5blFL6OVwQQQMBNAq/qVY0MbffoHpWFNjfFRiwIBEuAbBFAwASqqms0cXGmfjlho+Zs2muH2BFAAAEEAi7g2gJWS++LPdZnM6QSEhJkjxJOmDCh9hsEX375ZX366acqLS1tdrcrV650vsnQ1uB64403tGjRInXt2lVjxoypfZTQOhs8eLCsOJWTkyNbPH7Lli3OQu6HH364li9fLpsZZgu7hx8/tGvYEUAAAbcILNACXRLaxmmc1oc2t8TVpji4GAEEEEDANwK788v11Mwdevgj1sfyzU0lEQQQQKCVAr4pYIXzz8zMlK05ZetX2TcQ2jcI2sLstp7W1KlTnW8WDLdt6tW+/TA9PV32CKDNqLJvMbQZXrt3797vmxCPOOIIZ5H422+/XePGjZN9I6Fdu2HDBh188MHOI4323gphzz//vKygtnjx4qaG5xwCcRVgcP8L5CtfPwttp+pUfRTaxB8EEEAAAQRcLLAivdBZH+uluRkqLq92caSEhgACCCAQLQHfFbDsscObbrpJ1113nS644AJnDS379kFbR8tmSaWlpTXL0r690ApStt9www2yIlVZWZnzSKB9o2BTnRQUFGjevHmyxxltdpYVwebPn6/u3bvriiuucBakt0cO165d21Q3nEMAAQSiIvCsntWI0Pa4Ho9K/3SKAAIIIIBAtASmrs7RryZs1Iy1udEagn4RQACBlgrQPkYCvitg2cLptoB6Xb+ePXtqwIABzqHc3Jb/Pztb9+prX/uajjvuOKcPK4LZelfOh31+2GOMVqyyb0M86aST1LFjR23atEkJCQk6/vjj1bt3bx177LHOuljbtm3b52o+IoAAAtETmKd5Oi+0/T/9P+0JbdEbiZ4RQAABBBCInkB+aaX+88Uu/eWDrdqwpzh6A9FzDAUYCgEEEDiwgG8KWMnJybLHBu0xP9v3Tb1du3b7HmrxZ1uw3Ypj9i2DtkB7Qx2sW7fOeexwxIgRGjJkiNPEHkG02KyYZQesD3tvx21Wlx1jRwABBKIlUK5y/Sq0fU1f04zQFq1x6BcBBBBAII4CARx69c4i/e/kLXpl/m5VVNUEUICUEUAAgWAJ+KaAZbOsrEhVWFgoKwztexvtWwrtmM2mstfW7LYIvM2wSkhIcIpl2uePze6yxd9tlpUt3L7PaT4igAACMRd4Xa/Lvl3wUT0a87EZEAGvCRAvAgh4U+DDldm6e+Imzduc780EiBoBBBBAoFkCvilg9ejRQ1bEsiJTampqveRtAfU9e/bIZj7Zwu7hk3Z8/Pjxeu+99xSetbV+/Xrn876PCNr5FStWOO16hMbq27dvuBvn1QpbtjaWvZ522mmyYppzIvTD1t+yheTDs7YsRntvx+2Rx1AT/iKAAAIRFdiiLboxtN2sm0PvtihGfxgGAQQQQACBuAhkFpTrnzPS9Y9P0pVZWBGXGBgUAQQQQCC6Aq4tYFkhaOHChZo2bZqz26N5RpGXl+d8tuN23trZ8aSkJOfb/6xwZAWsiRMnOu0mTZqk2bNny75F0NaestlR1t52u9aO2yOBVmCyY1bkssXeJ0+eLPvWwI8//lgffPCB894WY7fztpaVjWPtw7t982FGRoaOOeYY9enTJ3zYeR0+fLi1/517AAAQAElEQVRsLCuAWWFs+fLlsjWyDjnkEOc8PxD4rwDvEGi7wBN6QkeEtgma0PbO6AEBBBBAAAEPCcxPy9fdb26SLfbuobAJFQEEEECgGQKuLmBZwSg9PV22W1HJ8rGZS/bZdjtvhSE7brutOXXRRRc5BaSioiLnOnt00GZLXXzxxRo1apQ1q93tcUP7YAWn8EwoW+fK2lpfVtiyMXbv3u08MmgFp6uvvlp1Z3HZ9ZmZmbIC28CBA3XkkUfaoXq79WmPFNosMCuMWewnnniiDjvssHrt+IAAAgi0RWCZlumC0PZT/VRloU38QQABBBBAIIACFVXVemluhh78cKu25ZQGUICUEQiQAKkGSsC1Baz27dvrqquu0u23397obuetXd07ZsWqyy+/XLfddptz3a233qpLL71U/fr1q9tMBQUF2rx5s+wxvqOOOqreOWt7/vnna9y4cU4fFsPYsWN1zjnnOI8h1msc+mBj2vkLLrhANhMsdGi/v0cffXRtf9bWPu/XiAMIIIBAKwX+rD/r+NA2XdNb2QOXIYAAAggg4C+BVTuK9Nu3N2vy8ix/JRbhbOgOAQQQ8IqAawtY0QZMS0uTzeYaPXq0s3ZWtMejfwQQQCAaAgu0QGeGtnt0TzS6p08EEEAAgQML0MLlAhMW7tF9U7YoLavE5ZESHgIIIIBAUwKBLGBZ4coWcLdH/kaOHNmUD+cQQAAB1wrcr/t1amibrdmujZHAEGieAK0QQACB6Aqs312s301K07vLmI0VXWl6RwABBKInEMgCVseOHXXttdeqqUf+okdOzwgggEDbBGytq3N0jn4X2mp74g0CCCCAAAIIHFDgzUV79MD7W7Qtm7WxDohFAwQQQMBlAoEsYLnsHhCOSwQIAwEvCPxNf5OtdfWZPvNCuMSIAAIIIICA6wRSdxXrt+9s1kerclwXGwEhgAACCDQuEMkCVuOjcAYBBBBAoE0CW7RFV4S2X+qX4g8CCCCAAAIItF3g5XkZ+tvH25VVWNH2zugBgeAJkDECMReggBVzcgZEAAEEWibwol7UsaFtiqa07EJaI4AAAggggECTAku2FTizsWZv3Ntku+icpFcEEEAAgZYIUMBqiRZtEUAAgRgKVKhC3wttt+k25Ye2GA7NUAgggIA3BIgSgQgIFJdV6elZO/R/X+xUVXVNBHqkCwQQQACBaAhQwIqGKn0igAACbRT4VJ/K1rr6t/7dxp64HIGmBTiLAAIIIPClwMy1ebrnnc1au6voywP8RAABBBBwlQAFLFfdDoJBAAEPCkQ85If0kL4e2lZrtfiDAAIIIIAAArETSM8t0/3vb9V7y7NiNygjIYAAAgg0S4ACVrOYaBRdAXpHAAETyFSmrg1tv9av7SM7AggggAACCMRJ4PWFe/T49HQVlFbGKQKGRQABBPwq0Pq8KGC13o4rEUAAgYgJfKgPdWJoe1tvR6xPOkIAAQQQQACB1gss3JKv301K04p0HilsvSJXRkWAThEIqAAFrIDeeNJGAAH3CDygB/SN0LZd290TFJEggAACCCDgY4HmppZVWKGHP9qqyTxS2Fwy2iGAAAJRE6CAFTVaOkYAAQSaFtirvbo+tN2re5tuyFkEEEDAfQJEhECgBCYs3KN/zEhXSUV1oPImWQQQQMBNAhSw3HQ3iAUBBAIj8Lk+1ymhbaImBiZnEt1XgM8IIIAAAl4SmL85X7+ftFnrMoq9FDaxIoAAAr4RoIDlm1tJIggEUMCjKT+tp3V2aFuv9R7NgLARQAABBBAIpsCuveX603tbNGNtbjAByBoBBBCIowAFrDjiu2FoYkAAgdgK/Fg/1g9CW2xHZTQEEEAAAQQQiKTAf77YpZfm7o5kl/SFAAIIRF3A6wNQwPL6HSR+BBDwhMAO7dAFoe2f+qcn4iVIBBBAAAEEEGhaYOrqbD344VblFlc23ZCzfhIgFwQQiKMABaw44jM0AggEQ2CmZur00DZd04ORMFkigAACCCDQqIC/TqzaUaT/nZym1F1F/kqMbBBAAAEXClDAcuFNISQEEPCPwHN6TueGtm3a5p+kyAQBBOIrwOgIIOAqgazCCj3w/lbNWpfnqrgIBgEEEPCbAAUsv91R8kEAAdcI/Fa/1XdDm2sCIpBaAd4ggAACCCAQaYHnPt+pNxftiXS39IcAAggg8JUABayvIHhBAIEWCdC4CYFqVWtsaPuL/tJEK04hgAACCCCAgN8E3l2WpSdnpqvGb4mRDwIIIOACAQpYcbsJDIwAAn4U2KqtOju0vabX/JgeOSGAAAIIIIDAAQTmbsrXn6ZskT1aeICmnEYAgcAIkGgkBChgRUKRPhBAAIGQwBzNCZWuztbs0Bb6yF8EEEAAAQQQCKjA+t3Fuv+9LdqwuySgAlFImy4RQCDwAhSwAv8rAAACCERCYKIm6pzQxmLtkdCkDwQQQACBaAjQZ2wFbAbW/e9v0YK0/NgOzGgIIICATwUoYPn0xpIWAgjETuCf+qeuD22VqozdoIyEAALxEGBMBBBAoEUCVdU1euKTdH28JqdF19EYAQQQQGB/AQpY+5twBAEEEGi2wB/0B/04tDX7gsA3BAABBBBAAIHgCbw4J0MTF/MNhcG782SMAAKRFKCAFUlN+kIgFgKM4RqBH+qHui+0uSYgAkEAAQQQQAAB1wpMWpql8bN3uTY+AkMAAQTcLhDIApbbbwrxIYCA+wVu1s16KrS5P1IiRAABBBBAAAG3CExPzdU/Z+xwSzjEgUAgBEjSPwIUsPxzL8kEAQRiIFCsYl0S2l7X6zEYjSEQQAABBBBAwG8C8zbv1UMfblVpRbVXUiNOBBBAwBUCFLBccRsIAgEEvCCwW7t1QWj7SB95IVxiRAABBBBwjQCBIFBfYOWOIj0YKmLlFVfWP8EnBBBAAIFGBShgNUrDCQQQQOC/Apu0SReGtjma89+DvEMAgdgJMBICCCDgM4GNe0qcIlZGfrnPMiMdBBBAIDoCFLCi40qvCCDgI4FVWqWLQtsKrfB0VgSPAAIIIIAAAu4SSM8t00MfbNW27FJ3BUY0CCCAgAsFKGC58KYQkmsFCCyAAou1WBeHtk3aFMDsSRkBBBBAAAEEoi2QWVih+9/fIpuRFe2x6B8BBBDwskCMC1hepiJ2BBAImsA8zZMt2L5DfFtQ0O49+SKAAAIIIBBLgeLyaj300Vat310cy2EZC4EoC9A9ApEVoIAVWU96QwABnwh8oS/0jdCWqUyfZEQaCCCAAAIIIOBmgZJQEevhj7YpdVedIpabAyY2BBBAIMYCFLBiDM5wCCDgfoHP9bkuDW25ynV/sESIAAIIINCkACcR8JJAaUW1/vrRVq3ZWeSlsIkVAQQQiIkABayYMDMIAgh4RcBmXl2my5Qf2rwSM3EiEGUBukcAAQQQiKFAeVWNHp66TaspYsVQnaEQQMALAhSwvHCXiBEBBGIiMFdzdXloi3zxKibhMwgCCCCAAAII+ESg0opYH23TWh4n9MkdJQ0EEIiEAAWsSCjSR/QFGAGBKAss1MJQ6epy5YU28QcBBBBAAAEEEIizQFV1jf78AQu7x/k2MDwCCMRDoJExKWA1AsNhBBAIjsAKrdCVoS1b2cFJmkwRQAABBBBAwPUC1TU1+tu07UrLKnV9rAToLgGiQcCPAhSw/HhXyQkBBJotsEEbdFVo26Vd4g8CCCCAAAIIIPCVgGteCkur9LePtyk9t8w1MREIAgggEA8BCljxUGdMBBBwhcBO7dTVoS1Naa6IhyAQQAABfwmQDQIIREogt7jSKWLtKSiPVJf0gwACCHhOgAKW524ZASOAQCQEClSga0Lbaq2ORHf0gUB0BOgVAQQQQACBrwT2FFTo79PSlV9S+dURXhBAAIFgCVDACtb9JlsEAifQWMLX6lrND22Nnec4AggggAACCCDgNoFtOaX6+/R02bcUui024kEAAQSiLUABK9rC3u+fDBDwncANukHTQpvvEiMhBBBAAAEEEPC9wPrdxXr8k3Tf50mCCCAQFwFXD0oBy9W3h+AQQCDSAnfqTr0Z2iLdL/0hgAACCCCAAAKxEli6rUD/mrUjVsMxTosEaIwAAtESoIAVLVn6RQAB1wn8Tr/TM6HNdYEREAIIIIAAAgj8V4B3zRL4YuNevTJvd7Pa0ggBBBDwgwAFLD/cRXJAAIEDCvxD/9D9oe2ADWmAAAII+ECAFBBAIBgCH67K1pTlWcFIliwRQCDwAhSwAv8rAAAC/hcoXz1NJ30wT1fvPtb/yZJhpAToBwEEEEAAAU8IvLFwjz5bn+eJWAkSAQQQaIsABay26HEtAgg0IeCOU5Xbl6vozd9o5LxUPfdkoja9dJPuS73QHcERBQIIIIAAAgggEAGBZz/bqZU7CiPQE10ggAAC7hWggOXeeyMRGwIItEmgem+GCt/8rWqqq2v76bFhnX74Wqb2PHGp3phzvQaW9ag9xxsEEEAAAQQQQMCrAk/O2KEduWVeDZ+4EUAAgQMKUMA6IBENEEDAqwJFE+9Rdd6uBsNPytqp8z/aqJUPHq55743TdRnHNdiOgwgggAACCCCAgBcECsuq9PSsHSqr/O9/uPNC3JGMkb4QQMDfAhSw/H1/yQ6BwAoUvnWvKrYuPXD+VRUasWCNnnkqQZtfulEPrL74wNfQAgEEEEAAAX8KkJXHBbZkl+qpmTs8ngXhI4AAAg0LUMBq2IWjCCDgYYGSGf9S+fIPWpxB9w3rdecbu7Xn8W9o4hfXa1hJ7xb3wQUIIBB0AfJHAAEE4iuweGuBXpm/O75BMDoCCCAQBQEKWFFApUsEEIifgBWuSmY926YAkrJ3aczHG7XkoYO1YMo43bTzxDb1x8UtFKA5AggggAACCLRJ4MOV2ZqemtumPrgYAQQQcJsABSy33RHiQSACAkHtonLHKhW+/fvIpV9dpUMXrtGT/6pW2os36sHVl0Sub3pCAAEEEEAAAQSiKDB+9i6t3lkUxRHoGgEEEIitAAWshr05igACHhOoKStS0Tt/lGqis3Bpt43r9d03MpT590v09uc36NDifh4TIlwEEEAAAQQQCJrAs5/uVG5xZdDSJl8EWipAe48IUMDyyI0iTAQQaFqgaNL/qmrP5qYbReBsYk6Gzpm2QQseGqKFk8dq3I6TItArXSCAAAIIIIAAApEXyC6q0L8/2xn5jvfrkQMIIIBA9AUoYEXfmBEQQCDKAiUzn1H56ulRHmWf7muqdciiVD3xTJW2vHCDHl71jX0a8BEBBBBAAIEWCNAUgSgJrEgv1Kss6h4lXbpFAIFYClDAiqU2YyGAQMQFylNnygpYEe+4BR123bRB356wS5l/v1jvfnajRhYd1IKraYoAApESoB8EEEAAgYYFPliZrS827G34JEcRQAABjwhQwPLIjSJMBBDYX6Aqd4eK3r1v/xNxOpKYs1tnTl+vOQ8N1OJ3x+nW9FPiFEmrh+VCBBBAAAEEEPCpwHOf79S2rARYXAAAEABJREFUnFKfZkdaCCAQBAEKWEG4y+QYQwGGiqVA8eQHVFPszv+aOHzxGj32bIW2PH+dHl15aSxZGAsBBBBAAAEEENhPoLK6Rv/5Ytd+xzmAAAIIeEXAfQUsr8gRJwIIxFWgZPo/VbFpXlxjaM7gXdM26Vtv7lTm3y7UlE9v0lGFA5pzGW0QQAABBBBAAIGIC2zcU6IX5mREvF86RKDVAlyIQAsEKGC1AIumCCDgDgFn3avP/uOOYJoZRWJepk7/ZJ0+e7i/lr4zVrdvP7WZV9IMAQQQQAABBBBoXKClZ6atyWE9rJai0R4BBFwhQAHLFbeBIBBAoLkCNYXZKn7vL81t7sp2Q5em6pF/l2vrf67T35df7soYCQoBBBAIkACpIhA4gfFzdml3fnng8iZhBBDwtgAFLG/fP6JHIHACRe89qOqCLF/k3WXLJt3yVrqyHr1A78+6SccWDPZFXiQRRAFyRgABBBDwkkBpRbXGz2Y9LC/dM2JFAAGJAha/BQgg4BmB0rmvqnzNJ56Jt7mBJuzN0mkz1mnGX/tq+dvj9L2tX2vupbRDAAEEEEAAAQRaJbByR5EmLc1s1bVchAACCMRDgAJWPNQZMyoCdOpvgcqda1X84SP+TjKU3eBla/SX/yvVtv+7Vk8s4/HCEAl/EUAAAQQQQCBKAhMXZ2ptRnGUeqdbBBBAILICdQtYke2Z3hBAAIEIChR/+HAEe3N/V523bta4t9OV9cj5+nDmzToxf6j7gyZCBBBAAAEEEPCcwEtz+VZCz920yARMLwh4ToACluduGQEjEDyBkhn/UuXWZcFLPJRxQn62Tpm5Vh8/0lsr3hqr7285I3SUvwgggAACCCAQfwF/RLA1u1SvzN/tj2TIAgEEfC1AAcvXt5fkEPC+QOW2ZSqZ9az3E4lABoOWp+r+/xRr+3PX6smlV0SgR7pAAAEE4izA8Agg4AqBD1dma/n2QlfEQhAIIIBAYwIUsBqT4TgCCLhCoPjDR10Rh5uC6LRts256Z7uy/3qeps64WafsHe6m8IglxgIMhwACCCCAQCQEXp63WzU1keiJPhBAAIHoCFDAio4rvSKAQAQESmY8rcodqyPQU5NdePdkQY5OmrVWHz7aU6veGqcfpZ3p3VyIHAEEEEAAAQTiKrBrb5le5VHCuN4DBkcAgaYFKGA17cPZZgnQCIHIC1Smr1LJrH9HvmOf9jhg+Rr97/NFSn/2aj295EqfZklaCCCAAAIIIBBNgQ9XZWvVjqJoDkHfCCDgeYH4JUABK372jIwAAk0IlHz89ybOcqoxgY7pW3TDpG3KemiMpk2/WafnHdJYU44jgAACCCCAAAL7Cby2YPd+xzgQYQG6QwCBVglQwGoVGxchgEA0BUpnv6SKLUuiOYTv+04oytMJn63VlL911+o3x+qnm8/2fc4kiAACCCAQHAEyjZ6AfSvh20syozcAPSOAAAKtFKCA1Uo4LkMAgegIVOfuUPG0J6LTeUB77b8yVb8fX6Cdz1yjfy+6KqAKpI0AAvsI8BEBBBBoVMAKWNtyShs9zwkEEEAgHgIUsOKhzpgIINCoQMn0f0jVVY2e50TrBTrsSNM1k7cq68Fz9Mm0sTo7Z0TrO+NKSSAggAACCCDgX4E3Fuzxb3JkhgACnhSggOXJ20bQCPhEYJ80yldPV9nKj/c5ysdICyQU5+u4z1P1zt+7aM2Em/WLTedEegj6QwABBBBAAAGPCyxPL9Rn6/M8ngXhI4CAnwQoYHn8bhI+An4SKPnkST+l44lcDlq1Vve8kK+dz1yl/1t4tdpXJ3siboJEAAEEEEAAgegLvLloj8oqqqM/ECMggECzBILeiAJW0H8DyB8BlwiUzHxGVVlbXRJN8MLosGOrrpqyRbseOkMzPr5Z52aPDB4CGSOAAAIIIIBAPYHc4kpN9NeC7vXy4wMCCHhLgAKWt+4X0SLgS4Gq7G2yApYvk/NaUiX5OvaLtXrz8U5KfeNm3bVxjNcyIF4EEEAAgagK0HnQBD5cma0t2SzoHrT7Tr4IuFGAApYb7woxIRAwAYpX7rzh/Vav1a9fzNOuf12p8QuvUaeq9u4MlKgQ8JoA8SKAAAIeE3hr8R6PRUy4CCDgRwEKWH68q+SEgIcEKjbOVfmKDz0UcfBCbb9zmy6fkqb0h07VrKljdUHWkXFHIAAEEEAAAQQQiJ3A0m2FWpCWH7sBGQkBBBBoQIACVgMoHEIgAAKuSbHk0+dcEwuBNC1QU1qo0bNT9foTKVr3+s369YZzm76AswgggAACCCDgG4F3WAvLN/eSRBDwqgAFrFbfOS5EAIG2CpQtmazKrUvb2g3Xx0Ggz5q1uuulXO166gq9uOBadatKiUMUDIkAAggggAACsRLYnlumqatzYjUc4yDgMgHCcYMABSw33AViQCCgAiWfPRfQzP2TdvuM7br0vc1Ke/AEff7hWF2cOco/yZEJAggggAACCNQTeHdplsora+oda/YHGiKAAAJtFKCA1UZALkcAgdYJlH7xgqpz0lt3MVe5T6CsRKPmpuqVf3TQ+ldv1j3rzndfjESEAAIIeFyA8BGIt0B+aaXeXZYZ7zAYHwEEAipAASugN560EYinQE15sUo/Hx/PEBg7igK9167VL17JVsaTl+uVedepd2WXKI5G1wi0SIDGCCCAAAJtFJiyPFu5RZVt7IXLEUAAgZYLUMBquRlXIIBAGwWseFVdsreNvXB5fASaP2q73em6+INN2vDgMZr9wThdvvvo5l9MSwQQQAABBBBwpUB1TY2mrMhyZWwEhQAC/haggOXv+0t2bhQIeEzVRTkqnf1iwBWClX5NeYmOmLdG459spw2v3KTfr70gWABkiwACCCCAgM8EPl6do4z8cp9lRToIIOB2AU8WsNyOSnwIINC4QOnsl1RTyf/gaVzI32d6rVunn76apd3/vFyvzb1e/cq7+jthskMAAQQQQMCnAh+syPZpZqTlNgHiQSAsQAErLMErAghEXaC6IEtWwIr6QAzgeoHkPem68MONWvvQUZrzwVhdnXGs62MmQAQQQAABBDwqEJWwZ6zN1c69/EfJqODSKQIINChAAatBFg4igEA0BErnvCzVVEeja/r0qEBNRZlGzkvVc08lauPLN+l/Uy/0aCaEjQAC/hYgOwQQaEjgw5XMwmrIhWMIIBAdAQpY0XGlVwQQ2EfAWftq7iv7HOUjAv8V6Ll+nX70WqZ2/+NSvTHneg0s6/Hfk7zzvgAZIIAAAgj4TmDm2lzWwvLdXSUhBNwrQAHLvfeGyBDwlUDZvNek6ipf5RTrZIIyXnLmTp3/0UatfPBwzXt/nK7LOC4oqZMnAggggAACnhOYuirHczETMAIIeFOAApY37xtRt06Aq+IkUFNerNJ5r8dpdIb1rEBVhUbMX6NnnkrQ5pdu1P1rLvZsKgSOAAIIIICAXwWmrclRbnGlX9MjLwQQcJFACwtYLoqcUBBAwDMCpfPfUE1ZkWfiJVD3CXTfsF7ff323dj/+Db05+3oNLe3lviCJCAEEEEAAgYAKfLw6J6CZ+z1t8kPAXQIUsNx1P4gGAV8KlM2f4Mu8SCr2AsnZu3Tu1I1a+uAhWjBlnG7cdULsg2BEBBBAAAEEmisQkHbTQgWs8sqagGRLmgggEC8BCljxkmdcBAIiULb4HVXn7w5ItqQZM4HqKh26cI2eerpGaS/eoAdXXRKzoRkIAQRiK8BoCCDgfoHSymrZo4Tuj5QIEUDAywIUsLx894gdAQ8IlC2c6IEoCdHLAt02btB3J2Roz98v0Vuf36BDi/t5OZ1oxE6fCCCAAAIIRF1gxtrcqI/BAAggEGwBCljBvv9kj0BUBSrWf6HKnalRHSM2nTOKFwSScjL09WkbtOChIVo4eazG7TjJC2ETIwIIIIAAAr4Q2J1frrmb8n2RC0kggIA7BShgufO++C8qMgqkgD0+GMjESTq+AjXVOmRRqp54pkpbXrhBD6/6RnzjYXQEEEAAAQQCIjBjLYu5B+RWkyYCTQtE6SwFrCjB0i0CQReoykxTeerMoDOQf5wFum7aoG9P2KXMxy7SpM9u1OFFB8U5IoZHAAEEEEDAvwKpu4q1cU+JfxOMYWYMhQAC+wtQwNrfhCMIIBABgfIl70agF7pAIDICibl7dNb09Zr70EAtfnecbk0/JTId0wsCCCCAgFsFiCtOArPW5cZpZIZFAAG/C1DA8vsdJj8E4iFQU6PSxW/HY2TGROCAAsMXr9Fjz1Zo6/jr9ejKSw/YngYIBFeAzBFAAIGWC3y2Pk/F5VUtv5ArEEAAgQMIUMA6ABCnEUCg5QJlS6eoprSw5RdyBQIxFOiyeaO+9eZOZT12kaZ8epNGFQ6I/Oj0iAACCCCAQMAEqmukzzfsDVjWpIsAArEQoIAVC2XGQCBgAuXL34tYxnSEQLQFEnL36PRP1unzh/tryaSxun37qdEekv4RQAABBBDwtYDNwvJ1giSHAAJxEaCAFRf2mA7KYAjEVKAqY70q0hbFdEwGQyBSAsOWpOqRf5dr2/PX6+8rLo9Ut/SDAAIIIIBAoAS2ZpdqXUZxoHImWQRcIuDrMChg+fr2khwCsRcoW/5B7AdlRAQiLNA5baNumZiurEcv0Puf3qRjCwZHeAS6QwABBBBAwN8CX2z06mOE/r4vZIeAlwUoYHn57hE7Ai4UKF/xoQujIiQEWieQsDdLp32yTjP+2lfL3h6n72w7rXUdcRUCCCAQJAFyRSAkMHfTXtl6WKG3/EUAAQQiIkABKyKMdIIAAiZQnjpT1QWZ9pYdAd8JDFm2Rg89V6Zt/3etnljG44W+u8EuS4hwEEAAAa8LlFZUa87GPK+nQfwIIOAiAQpYLroZhIKA1wXKV33s9RSI3z8CUcuk89bNGvd2urIeOV8fzrxZJ+YPjdpYdIwAAggggICXBeZtzvdy+MSOAAIuE6CA5bIbQjgIuEegZZHUlBerfCUFrJap0drLAgn52Tpl5lp9/EhvLX9rrO7ccoaX0yF2BBBAAAEEIi6wbHuh8oorI94vHSKAQDAFKGBF877TNwIBEihfNS2UbU1o5y8CwRMYvDxVD/ynWNufu1ZPLr0ieABkjAACCCCAQCMC89OYhdUIDYf9JkA+UReggBV1YgZAIBgCFWs+CUaiZIlAEwKdtm3WTe9sV/Zfz9PUGTfrlL3Dm2jNKQQQQAABBPwvsLAFBSz/a5AhAgi0RYACVlv0uBYBBByB6qIcla//wnnPDwQQCAkU5OikWWv14aM9tWriOP0w7czQQf4igAACURdgAARcJ7A2o1iZBeWui4uAEEDAewIUsLx3z4gYAdcJVKTOcl1MBISAWwQGrFij+54vUvq/r9HTS650S1jE0agAJxBAAAEEIi2waEtBpLukPwQQCKAABawA3nRSRiDSAhVrKWBF2tTT/RF8gwIdt6fphknblP3wuZr2yc06Pe+QBttxEAEEEEAAAb8JLCyOGb0AABAASURBVNlW6LeUyAcBBOIgQAErDugMicCBBLx0vqa0gMcHvXTDiDX+AoW5OuHTtZryt+5aPXGsfrr57PjHRAQIIIAAAghEUSB1V5FyiyuiOAJdI4BAEAT8WsAKwr0jRwRcIVCx7nNXxEEQCHhRoP+KVP1+fIF2PHONnl18lRL4Ik8v3kZiRgABBBBohsCy7UXNaEUTBFolwEUBEaCAFZAbTZoIREugfD0FrGjZ0m9wBFJ2pOnad7cq86Fz9Mn0sTor97DgJE+mCCCAAAIuEIh+CMu2sQ5W9JUZAQF/C1DA8vf9JTsEoi5QsWF21MdgAASCIpBQnK/jPkvVpMe6as2Em/WLzecEJXXyRMD7AmSAAAJNCizfXqiqGqYaN4nESQQQaFKAAlaTPJxEAIGmBCo3L1BNKYtyNmXEOQRaK3DQqrW6Z3y+dvzrKj238Gq1q05qbVeeuY5AEUAAAQT8K1BZXaOV6TxG6N87TGYIRF8gMfpDMAICCPhVoHzDHL+m5tW8iNuHAik7t+rqKVuU8dCZmvHxzTo3e6QPsyQlBBBAAIEgCKxM5z98BuE+kyMC0RKggBUtWfr1qABht0SgYtP8ljSnLQIItEWgJF/HfrFWbz7eSalv3Ky7No5pS29ciwACCCCAQMwFVu5gBlbM0RkQAR8JRL6A5SMcUkEAgcYFqvN3qypjXeMNOIMAAlET6Ld6rX79Yp52/etKPb/gGnWqai/+IIAAAggg4HaBnXll2p1f7vYwia8lArRFIIYCFLBiiM1QCPhJoGLzQj+lQy4IeFKg/c5tuuK9NG1/6FTNmjpWF2Qd6ck8CBoBBBAIskDQck/dVRy0lMkXAQQiJEABK0KQdINA0AQqtywKWsrki4B7BUoLNXp2ql5/IkXrXr9Zv95wrntjJTIEIi9Ajwgg4CGB1F08Ruih20WoCLhKgAKWq24HwSDgHYHKtMXeCZZIEQiQQJ81a3XXS7nKePpKvbjgWnWrSmlG9jRBAAEEEEAgNgIUsGLjzCgI+FGAApYf7yo5IRBlgeqcdFXl7ojyKB7rnnARcJlAu13bdOl7m5X24In67KOxujhzlMsiJBwEEEAAgSAK5BRVamdeWRBTJ2cEEGijAAWsNgJyeeQE6Mk7AhVbl3onWCJFIOgCZcU6ak6qXvlHB61/7Wbds/68oIuQPwIIIIBAnAXW7y6JcwQMjwAC8RZozfgUsFqjxjUIBFygcvvygAuQPgLeFOidula/eDlHGU9erpfnX6telZ29mQhRI4AAAgh4WmDDHhZyj8ANpAsEAidAAStwt5yEEWi7QOX2FW3vhB4QQCBuAu12p+uS9zdrw1+O1RcfjNPlu4+OWywMjAACCMRPgJHjJbCBGVjxomdcBDwtQAHL07eP4BGIvUB1Sb6qdm+M/cCMiAACkReoKNGR89Zo/JPttOGVm/T7dRdEfgx69LcA2SGAAAKtENiZV6aC0qpWXMklCCAQZAEKWEG+++SOQCsEqnasacVVXIIAAo0JuOV4r3Xr9NNXsrT7n5frtbnXqW95F7eERhwIIIAAAj4U2JzFOlg+vK2khEBUBShgRZWXzhHwn0DljtVuS4p4EEAgggLJe9J14YebtO6hozX7/bG6OuPYCPZOVwgggAACCHwpkJZZ+uUbfiKAAALNFKCA1UwofzcjOwSaL1C1K7X5jWmJAAKeFaipKNMR81P13FOJ2vjyTfrf1As9mwuBI4AAAgi4TyCNGVjuuylE5HmB3NxcXXXVVTr++OOVlpbWSD7ePUwBy7v3jsgRiItA5c61cRmXQRFAIH4CPdev049ey9Tuf1yqN+Zcr4FlPeIXDCMjgAACCPhCYEu2h2dg+eIOkISXBPLz82XFqZqamibDfu+997Ro0SJ997vf1fDhw5ts68WTFLC8eNeIGYE4CdQU56k6b2ecRmdYBBCIt0By5k6d/9FGrXpopOa9P1bXZRwX75AYHwEEPCpA2AhkF1Yov6QykBBWiDj//PM1aNCgRvcZM2YE0oak9xfYtm2bxowZo9GjR+uLL77Yv8FXR7Zv366nn35a5513nu644w4lJCR8dcY/LxSw/HMvyQSBqAtUZmyI+hgMgAAC7heoqSzXiPmpeuapBG166Ubdv+Zi9wftvwjJCAEEEPC8wPbcMs/n0JoEKipCxbv8fLVr105XX321xo0bV2+/9dZbNWTIkNZ0HfNrwsW4008/XZmZmTEfv6kBy8rK9O1vf1sjR47UmjXe/SKqlJQUdejQQfbauXPnRlN+6aWXlJiYqAceeMBp22hDD5+ggOXhm0foCMRaoGo3BaxYmzNeNAXoOxICPTas1/df3609T1yqN2dfr6GlvSLRLX0ggAACCARAYHtOsB8j7Nevn37/+9/r4Ycfrrf/5S9/0YgRIzzxGxAuxlVWVupAj7fFOiGLae/evaqqqpK9j/X4kRrPfk/mzJmjjRs36oQTTmi029/+9rfODK3Bgwc32sbrJyhgef0OEj8CMRSo2rO5/mh8QgABBL4SSMraqXOnbtSyhw7VgvfG6cZdjf8PrK8u4QUBBBBAIOAC6QGdgRXw2076CLRagAJWq+kicyG9IOAlgapMClheul/EikA8BGqqKnXogjV66ukabX7xBv15NY8XxuM+MCYCCCDgBYGdeeVeCDPuMdp6WDarxl7Xr1+va665pnbtLHu/eXPz/ze6zUaaMmWKzj777No+7L0ds3N1k7XPkyZNcmb9hNfrGjVqlP75z3/KHs+75ZZbnG+727Fjh2y3b76zdkcddZQ2bPjyyQ2L2WL/5JNPNH36dB1zzDHOuD/4wQ+cPuyxQ3v80HZ7X3f84uJi3XjjjQ0+AlhaWqr//Oc/9WI799xzFc7jd7/7nQ4//HDNnTtXJSUluuSSS5xxLZbPP//cGcZis3h/9atfOZ/r/rBHDu3RQxvf4gifs7YWq603ZY/q2aOetr/55ptOEzOzXC+//HJnPOv/2GOP1Z///GdZP06jOj+svcVs98Da2n7qqac6uVmO1tSuszhs3H2Nwtdb7nat7TZ776677tKuXbvs8to93I/1lZub66yXdeSRRzpx2uszzzzj+plqFLBqbydvEEDgQAJVWWkHasJ5BBBAoFag+8YN+n9v7Naev1+it764QYeU9K09xxsEEEAAAQR25rV4DaxAolmRwh7PGz9+vLNAd0ZGhm666SansDN//nzZmlnp6ekHtLHH6H7zm9/ozjvvVF5enq677jpZocWKT3bMHme0NuGOnnvuOf3whz90ihrW1sbs37+/rGDWvn17XXTRRc4aXraWl+3h9bzGjh2rPn36ON2EY584caJuv/12p5jUu3dv5xv1wudsTNstR+eir37YZ2tju53/6rAKCgp02223yYpUdtxiszy2bt2qn//851q9erXOOuss3XDDDerVq5ezmPnFF1/srDNmMQwdOtTpyvq1N/YYpL3W3a1fO2+7xRE+Z20LCwv161//Wk899ZR69uzprDdlBSEr6n3/+9937oeZWly22/VPPvmkE5v1G+7L3ofvh7W3HKy9Fdwst3Chza63OKy9vW/oesvdrrd71LdvX7366quyotayZcvCzZ1HPK0fK75df/31TlHttNNO06WXXuoU1+677z49++yzTrvai1z2hgKWy24I4SDgVoGaohzVFO91a3jEhQACLhZIysnQ1z/eoIUPDtXCyWM1dseJLo6W0BDwuwD5IeAegcKyKuUH9JsI7S7s2bNHVjS4++67VXefN2+end5vt5k9P/vZz/TZZ5/p0Ucf1ccff6zLLrtMaWlp+uCDD/Zrv++Bd999V6+88opuvvlmLViwQI8//rj+9a9/afHixTrllFOcc8uXL3cuy8nJ0euvv67DDjtMNq61tTFt1tLf/vY3pyj0zW9+01nDy9Zost0KYLae1z333OMUdpyOvvoxefJkZzbVypUrtWLFCr322mvq1KnTV2db9mLFMPs2Pvu2PbOy2CwPK1w98sgjsiLbhRdeqPvvv98p8qWkpOinP/2ps87Yn/70Jw0bNqxlA+7TOjs727kH9o1/5mWzzb73ve85a20lJCTIilULFy50fC22adOm6dBDD3XWp7J7Fe7OClRWaLJZbZaP5WDtly5d6szAGj58eLhpg69maPfTZmbZPbTr7R5Zv1Zgy8/P17333usU/Op2sDVU6LPZWHYvn3/+eadoNWHCBOdLBV5++WVlZWXVbe6q9xSwXHU7CAYB9wpUZW9zb3BEhgAC3hCoqdYhi1L1j2eqteWFG/TQym94I+59o+QzAggggEDEBDLyg/sYoc3meeedd5zCkRUiwrsVeBoCthlFVohJTk52TtvrlVde6by34o3zppEfNjto0qRJ6tatm77zne84s4bCTXv06CF7HNDisUJI+Li9WhHEFkK3923ZzzzzTP3hD3+oN25r+isqKtL7778vy/1HP/pRvSKYFaquuuoqWTGtNX235BqbOWUznhISEmovs4KcPYZnMSQlJdUeP+igg5xHLe0elJSUOMdtJpUV9ezVZm0NGDDAOW4/7Fqb3WaPAtrnhnZzsIKkOdisM7uH4XZ2vc3Ks0cXrWCYmpoaPuW8duzY0Smy1e3fHvu0R0CtqLrvo4fORS75QQHLJTeCMBBwu0B1zoGnJbs9B+JzjwCRINB10wZ9581d2vPYRZr02Y0aUdQPFAQQQACBAArsya8IYNZfpmzrFdlsG3t8rO5us3m+bFH/p82GsoJF3aO2ppMVJOoea+i9FaHWrVvnPMJna1jVnfFl78NrOIULYfbonT2OZgUNm+Vlj8vtu/5SQ+M0dszWeOratWtjp5t93Ao327ZtkxWFDjRDqdmdtrCheVtBLiHhv8Wrul1YocrW3rLZYGZruz3qWbeNzYCyR/msL7uvdc81531dh4au7969u/NNlvbY4b4zquze2u9e3XG6dOmi8KOVdY+77T0FLLfdEeJBoHkCMW9Vlbsj5mMyIAII+F8gKXePzpq+XvMeGqTF747Tremn+D9pMkQAAQQQqBXYUxDcGVi1CDF8Y7OsGpr1ZY8lWhhW3LBX222mlj2WZrO2bMHy4447zpm9Fc8ZOrb+V05OjlPAsuKPxemW3WZT2UL1NvPJ1rJ67LHHamfXWbGqbpzhApTZ2ppgdc81531LHOo+tticvt3cJtHNwUU3NnpHAIGWCFRRwGoJF20RQKAVAsMXr9Fjz1Zo6/jr9ejKS1vRA5cggAACCHhNILMguDOw4nGvbOZNQ7O+wjPA7DG/cFz2KJo9Jmezh2bOnClbV+rDDz90FkPfd1ZP+Jpov9oC5Ta7aPfu3c5ssuaPF/2W69evr12o3dayssXuw65W0KobgT1uaPfCHtG0NbXqnmvO+5Y4HH744c3p0hNtKGB54jYRJALxF6jZmxH/IIgAAQQCIdBl80Z9682dyvzbRZr86U0aVfjfdSECAUCSCCCAgBsFohRTViEzsKJEW6/gxY/2AAAQAElEQVTbzp07O4+I2ewlm71T7+QBPiQkJMiKIP/+979l3+a3adMm55sI7TJ7pNH6tvet2cOFHJuRZI851u3DHn8rL6//+2Ht7fFBe7Rx31lNda+19xZbU7O0rAhk62aZiT32Z9eEdxvXZlSFPzfn1R6/tL5skXwrWHXo0KHRy2xcG9/WxGrNDKmwgxXytmzZst849rinfQOhzfAaMmTIfue9eoACllfvHHEjEGOBqrxdMR6R4RBAIOgCiXl7dMYn6/T5w/21ZNJY3b791KCTkL/HBQgfAQT2F8guqtz/IEciLmBFpjFjxjizluzb82wNprqDlJaWatKkSbLCkB23heS/+93vqu7jglZQsnZWfLE1k6ydFWnsETi77kAFJWu/72592QLmeXl5+uijjxQuGhUUFMi+zXDfReVt9tWpp54qexTypZdeksUT7tPis5liFosds9jskcjGikR2zhY/t/Wq1qxZY5c4uy16/pOf/KRe386JA/wIr/G1c+dOWSzW3PKZNWuW842R9jm8W3HN7od9Hj9+vCx/e297VVWV7NsVmypsmYN9C6ON89e//nW/6+0bJDdu3Chbe6yhNbJsHC/uFLC8eNeIGYE4CFTn74nDqAyJAAIIfCkwbEmqHvl3ubY9f73+vuLyLw/yEwEEEEDA8wK5AS5gWaHlvvvuky3yve++bNmyiN9b+2Y6W3zcvv3uyCOP1B133OGMff311zsLfv/P//yPwo8GWsFrwYIFOuWUU3T77bfrl7/8pc4991zNChVjzj//fGdGlgVo7UaPHu0UlOzb9OxbEq+66ipt2LDBTh9wt0KOLRafmJioBx98UNdcc42sj5NPPlmffvqphg0btl8f3/72t3XwwQfLFp63+Kz9nXfeKYvDim51Z5iddtppzvWWm7W79NJLNXv2bOeYzUyyBeqtwGUx2+L5ZmT5tW/fXk3N3nI62OfH0UcfLSsWWSHOHre0e2rfJjhu3DhZQW6f5rKx7X6Y84knnijLwWK03K+99lpZAWrfa+p+tnjt+jlz5ih8vd2ns846y7EcOXKkfve73znf2Fj3Oi+/T/Ry8MSOAAKxEagpypWqWJ8gNtrRHoX+EfC2QOe0jbplYroyH71A7826SccUDPZ2QkSPAAIIBFygoqpaBaVVgVJo166d7NEum0XU0ILqr7zyilatWlVrYmtR2Qe7zl7r7lYAsvMNnavbzt7bDKEXXnhBf/rTn9S/f39NnTrVWWTcHn2zR94++OADjRo1yprq0EMPdQpEX//612ULk9uMHpvtZNc++uij9Yoiv/jFL2QFF5utNXHiROf6nj17Oq8Wm71pKj4ruFj/VnCxYo7NBLO1tz7++GOdfvrpsj4sT+vHdvvmRSvCfetb33JmlNmY77//vg455BDZN/+Fc7C2Vpyz2VRWpLJ2NtOpX79+dkoJCQn6zW9+o3vvvVf2SJ71Ye6Wo83usnY2dkJCgtPeflgedqxuPHbcdptJ9vzzzzuFPivg2X20guD999+vX//619ak3m73w9pbcc1mtE2ZMkUWY48ePfTHP/5RZ5xxhtM+ISGh1iAh4b+x2PXh+9mnTx/Z9eZo9+nnP/+53n33XZmVvvqTkJDQYD/66k9TuX3VJO4viXGPgAAQ8JpAAOOtKsgKYNakjAACbhZI3Julr81Yp5l/7atl74zTd7Z9+V9Y3RwzsSGAAAIINCywtyRYjxFacceKQuEFvht6/eY3v1mLZTOfrI3NuKk9+NUbK9asW7fOKdx8dajJl5SUFGfmlS3Mbn3abo/PPfbYY07Rqu7Ftu6VFXLs0UBrt2TJEuda66NuOyukPPHEEwq3swKUFVSsTVOx23nbExISnGLNjBkzZONs3bpV9licFYSsIGX5WZ7WNrzb43/2zYhWKLJrbGwrQF111VX1imtWaLICkfVp7Wz21YgRI8LdyHKxmWP22KCdD+dos7NsZtMbb7zhFLfCFzQWT/i8FdH2NbMZbD/60Y+cGVXHHHNMuKnzaoUzK7AtX77cyd1iMAebSWbnrJG9WhwWj62bZcfCu8VvM+nq3k/L4Ve/+pXsvoTb2WtT/dj5A+VmbeK9J8YjAMZEAAFvCdQUZXsrYKJFAIFACQxZukYPPVem7f+5Tk8svzxQuZMsAggg4AeBoBWw/HDPWpIDbRGIlAAFrEhJ0g8CPhZwHiH0cX6khgAC/hDotGWTxr2VrqxHztcHM2/S8flD/JEYWSCAQNAFfJ9/fsBmYPn+hpIgAlESoIAVJVi6RcBPAtXFeX5Kh1wQQMDnAgn52Tp15jpNf6SPlr81Vv9v6+k+z5j0DixACwQQiJZAB5WrQ0Lb1koN2hpY0boX9IuA3wUoYPn9DpMfAhEQqCnJj0AvdIEAAp4W8Gjwg5en6s//V6Ltz12rJ5de4dEsCBsBBBBwn0C/hFydkrhKZyYt1ZmJS3Ry6H3f0LHWRFpYFqxF3FtjxDUIICBRwOK3AAEEDihAAeuARM1qQCMEEIifQKdtm3XTO9uV/dfzNHXGzTo5b3j8gmFkBBBAwOMCvZSn0Ynr1TWhSOE/3ULvjwkd65WwN3yo2a9F5RSwmo1FQwQCLEABK8A334OpE3KcBGrKCuM0MsMigAACERYoyNFJs9bqo7/11MqJY/XDtDMjPADdIYAAAv4XGJqY0WiSw5Su5PK9Ldrzc7KVmZnJjgG/Ay76HWj0/8hjd2K/kShg7UfCAQQQ2FegprRw30N8RgABBDwvMHBFqu57vkjp/75GTy+50vP5kAACCCAQK4GeCQWNDtVD+eq35Z0W7VtnvaC//vWv7BE3wJTfq9b9DjzzzDON/t94PE9QwIqnPmMj4BGBmvISj0RKmAgggEDLBTpuT9MNk7Yp++FzNe2Tm3V63iEt74QrEEDAnwJk1aBAZU3j/xpZXV3d4DVuOdi3b1+xYxCv3wG3/N+BV+No/J88Xs2IuBFAIOICNRUUsCKOSocIIOA+gcJcnfDpWk35W3etenOsfrL5bPfF6MGICBkBBPwnkKVejSa1O2mQdh7+rRbtnc/6vh5++OGY7HfddZfYMYjX70Csfs/bOs69997b6P+Nx/MEBax46jM2Al4RqCjzSqTEiYAfBcgpDgIDVqbqD+MLtOPZq/Xs4qviEAFDIoAAAu4V2Fw9SCVK2S/A4poUba4euN/xAx2oqKw5UBPOI4AAAqKAxS8BAggcUKCm0usFrAOmSAMEEECgQYGU9C269t2tyn7o6/pk+lidlXtYg+04iAACCARJoEzttbDqKG2pGaT8mi7aG9rTQkWtRTVHqzx0rqUW5VUUsFpqRnsEgihAASuId701OXNNoAVqqioCnT/JI4AAAiraq+M+S9Wkx7pq9Zs36+ebzgEFAQQQCLRAhZK1qXqwFlYfpUWhfXPNYFXUJLXKpLLK3etmtSopLkLAywIujZ0ClktvDGEh4CaBhOoqN4VDLAgggEBcBfqvXKt7X8jXzmeu1nOLrlZyE4sZxzVQBkcAAQQ8IuDHCVgeoSdMBDwlQAHLU7eLYBGIj0BNVWV8BmZUBBBAwMUCHXZs0dWTt2j3g2dqxrSbNSbncBdHS2gIeE6AgAMkUF3NI4QBut2kGiOB/Px8ffDBBxo/frxeeOEF570da2j4tWvX6sUXX9TSpUsbOu2aYxSwXHMrCAQBBBBAAAEEPClQUqBjP1+riX/vrNQ3btavNo1xSRqEgQACCHhDgPqVN+4TUTYssGTJEqdI9Pzzz2v69OkNNtq9e7emTJniFIms3fhQUWnChAlatWqVqqub/whtc/upqKjQZ599JitYnXvuuTr11FOVk5Oj2bNnq6qq/tM1ubm5Wr58ubp166YjjjiiwfjdcpACllvuBHEg4GKBmhr+q5iLbw+hRVOAvhFooUC/1Wv1mxfy1Cu5tIVX0hwBBBAIrgD/WzO4997rmVvxZ8OGDQr/DldW7v/kis1umjp1qrKzs50i0eDBg9WjRw+VlJRo4cKFWrBgQbMYWtJPZmam8vLyNGzYMA0dOtQpTA0cOFAWrx0PD2jFrEWLFsniPu2009SxY8fwKVe+UsBy5W0hKARcJtCGApbLMiEcBBBAICYCQ9oVxGQcBkEAAQT8IJCgBD+kQQ4BFFi5cqVKS0s1ZMiQBrMvKyuTFZ6swHXSSSfpqquu0gUXXOC8jhkzRsnJyUpLS9PevXsbvD58sKX92Mwrm4XVs2fPcBdOccoKVlY4Cx9MTU3Vzp07NXr0aPXv3z982LWvFLBce2tqA+MNAnEXqEnkHxVxvwkEgAACnhLon9j0/xD1VDIEiwACCERbIKEm2iPQPwIRF9ixY4e2bdumvn37ymY3NTSAFZ6sYNS+fXtnJlTdNgcddJC6du3qzH4qKKj9D191m9S+j1Q/tR2G3mRkZDiPDlrh6qijjgodcf9f/q3U/feICBGIu0AN/1Us7veAABBAwFsCfUUBy1t3jGgRQCC+AjURHJ6uEIi+gM1ksnWjEhISdMIJJyixkf/gbzOs2rVrJ5sNZY8Q1o3MilbFxcXq0KGD80hh3XP7vm9pP507d1ZSUpLzyGC4L4vB+unSpYusIDZ//nxnBtgpp5zitA23c/MrBSw33x1iQ8AtAo38A9kt4REHAggg4DaB3jW5bguJeBBovgAtEYixQKIoYMWYnOHaKGCP/dk6U/booM1gaqy7Tp066eCDD3YWTreC0a5du5ymVrj64osvnMLW0UcfLSsqOSca+dHSfvr16+est7V161Znltj69euVnp7uzBazWV/2bYO2Ftaxxx6ruo8ZNjK8aw5TwHLNrSAQBNwrUC3+UeHeu0NkCCDgRoGulRSw3HhfiAkBBNwpkJDAGljuvDNE1ZCAPRJoa1+lpKQ4a0c11KbuseOPP15WpCovL5ct5v7WW2/p7bffVmFhofPtgKNGjarbvNH3LenHZnWdffbZshhnzJihuXPnygptZ511lrPm1caNG511u9z+rYP7YvBvpfuK8BkBBPYTqFHSfsc4gECUBegeAU8LdK7I8XT8BI8AAgjEUiCxpiaWwzEWAm0SWLNmjbPo+pFHHtms2Uv2eOFxxx2nESNGOOOGF1jv3r27evXq5Rxrzo+W9mN9X3XVVfrWt76l2267Teeee66qq6tl3zpo3zZ46qmnymZhvffeexo/frxeeOEFffTRR863IzYnnni0oYAVD3XGRCAmApEbpDqBf1RETpOeEEAgCAIppdlBSJMcEUAAgQgJVEeoH7pBILoCubm5stlLPXr00MiRI5s12O7du/XOO+9o3bp1zqynSy65xHm1NbGsYGQFpeZ0FIl+bCaWzfw6+eSTnfWvPv30U2cmmBW3rKCVlZWl2bNnO488NiemWLfh30qbEuccAgg4AtViWrcDwQ8EEECgmQJJxVnNbEkzBBBAAIGE6koQEIi/QDMisLWjSktLnUcC7TG9A11iM5ysSGSPD5555pk677zznEf5zj//fI0ZADyTIgAAEABJREFUM0Y2q2r16tVOUaypviLRz9q1a7V9+3ZnJtjQoUNl63FZvzYzzD7b44R9+/aVFbFsja6m4onXOQpY8ZJnXAQ8JFBVwz8qPHS7CBUBBNwgUJDphiiIAQEEEIipQKsH4xHCVtNxYewEbMZURkaGM3Np06ZNmjZtWu1us6ssEisI2fElS5bYR1m7oqIiDRgwQIcddphzLPxj2LBhsqKRPda3efPm8OEGX9vaj80cs29NtJljtpaWDWKFOBvbvrHQPtverVs3Z2H5vXv32kfX7fxbqetuCQEh4D6BymrWJXDfXSEiBBBwt0CNhrUvcHeIROdGAWJCIJACNczACuR991rSVVVVqgkVW2021c6dO51v9bNv9rM9JyfHSccWeLfPO3bscApB1tZO2JpT9rrvbt8uaMeqq6vtpdG9Lf1Y3PaYYmVlpbNofHNmjjUaSJxPUMCK8w1geAS8IFBBAcsLt4kYEUDAEXDPj4HJ+e4JhkgQQAABFwtUV1W4ODpCQ+BLgX79+mncuHG6/fbb99u/9rWvOY1sppWdv/zyy9WuXTt16dLFOW6P7tksKOfDVz+s2LV+/Xrnkz2657wJ/diwYYOzqLotrl5R8eX/bbSmn1BXzt/U1FTnmwdHjx7tPL7oHAz9SElJcR5htBlioY/OX1tg3uK2BeadAy77QQHLZTeEcBBwo0AljxC68bZELyZ6RgCBiAj0T8yLSD90ggACCPhdgG8h9PsdDm5+9thgz549ZWtKTZ48WZMmTXIeO7Ti1JtvvikravXu3VujRo2qRar6aqaXzZgKz8xqTT/WoT3yaI8O9u/fX0cddZQdqt0POuggp8BmjyfarDFbIyszM1NWqOvatWttOze9SXRTMMSCgF8E/JZHJYu4++2Wkg8CCMRAoI8oYIk/CCCAQDMEKivLm9GKJgi4V8AWY7fowq/23nZ7dPDSSy+VzX6y97ZGlhWLbD0t+3zCCSfIvpXQ3lt72+1bAu21T58+Cj/uZ+db2o8VwBYvXuys2XXKKacoKSnJuq3drc+zzz7bOW/rdi1YsECDBg3SGWecUdvGbW/cWsBymxPxIBBogcJ8dy7iF+ibQvIIIOB6gR5VFLBcf5MIEAEEXCFQUFjkijgIIm4Cnh/48MMPdx4rvPDCC/fLxR7JO+mkk3TDDTfoW9/6ltPutttu0/XXX69jjz3WedQwfFFBQYFsQXdbG2vfGVMt6cf6S05OlhW9brzxRtksMDu2726PLl5zzTVOTLfeeqvzzYjhotm+bd3wmQKWG+4CMSDgcoG9OVkuj5DwEEAAAfcJdK3MdV9QRIQAAj4V8HZauXmsGejtO0j0kRJIS0uTrY1lM7YaKzpFaiwv9kMBy4t3jZgRiLFAcQH/oyLG5AyHAAI+EOhYlu2DLAKUAqkigEDcBOouIh23IBgYgTgLWOHKFnAfOHCgRo4cGedo3Dk8BSx33heiQsBVAuVVNVJye1fFRDAIIOA+ASKqL9CuhAJWfRE+IYAAAvsLJCUmqJo1sPaH4UjgBGxNqmuvvVYXXHDBfutVBQ6jkYQTGznOYQQQQKCeQE1K93qf+RAVATpFAAEfCSQWZfooG1JBAAEEoiPQuX1CdDqmVwQQ8J0ABSzf3dKgJ0T+0RKoTE6JVtf0iwACCPhToLRA3ZL4Zi1/3lyyQgCBSAl0SKyOVFf0gwACPhfYv4Dl84RJDwEEWidQXp3Uugu5CgEEEAiwwJD2rCEY4NtP6ggg0AyBpJqqZrSiSdQE6BgBDwlQwPLQzSJUBOIpUFzJfx2Lpz9jI4CANwUGJFHA8uadI2oEmi9Ay7YJ1FSWtq0DrkYAgcAIUMAKzK0mUQTaJlBQVNK2DrgaAQQQCKBAvwQKWM247TRBAIEAC5SVFAc4e1JHAIGWCFDAaokWbREIsMDe3NwAZ0/qCLhdgPjcKtCrmn92uvXeEBcCCLhDIIf/jemOG0EUCHhAgAKWB24SISLgBoG83Bw3hBG9GOgZAQQQiIJA9yoKWFFgpUsEEPCRwJ49WT7KhlQQQCCaAhSwoqkbsL5J198C5VU1Usfu/k6S7BBAAIEIC3Quz45wj3SHAAII+EcgJTlBVZV8W6t/7iiZBEkgHrlSwIqHOmMi4FGBqg4UsDx66wgbAQTiJJBSxuzVONEzLAIIeECgWwcPBBm9EOkZAQRaKEABq4VgNEcgyAIlahfk9MkdAQQQaLFAcnFmi6/hAgQQaK4A7bwukFzD7Cuv30PiRyCWAhSwYqnNWAh4XCC/qMzjGRA+AgggEFuBhEKXr+0SWw5GQwABBOoJVJQU1fvMBwQQQKApAQpYTelwDgEE6glkZu2p95kPCCAgYYBAUwI1VZUa1K6wqSacQwABBAIrkJeXF9jcSRwBBFouQAGr5WZcgUBgBbKzojKTILCeJI4AAsEQGNSuIBiJkiUCCCDQQoEdO3e18AqaI4BAkAUoYPni7pMEArERqKiqUU2XfrEZjFEQQAABnwj0T9zrk0xIAwEEEIicQI9OSaooZ3mKyInSU3AEgpspBazg3nsyR6BVAhUde7XqOi5CAAEEgirQt4ZHZIJ678kbAQQaF+iR0vi5qJ9hAAQQ8KQABSxP3jaCRiB+AkVVSfEbnJERQAABDwr0qKaA5cHbRsgHEOA0Am0VaF/NNxC21ZDrEQiaAAWsoN1x8kWgjQLZe1mMuI2EXI4AAgET6FqZ01DGHEMAAQQCLZCfmx3o/EkeAQRaLkABq+VmXIFAoAUydu0IdP4k7yYBYkHAGwKdyylgeeNOESUCCMRSYGPatlgOx1gIIOADAQpYPriJpIBAqwVacWFRXrYS+x3Siiu5BAEEEAimQLuSrGAmTtYIIIBAIwJ9OidpbwGz+hvh4TACCDQiQAGrEZjmHqYdAkEUKGnXI4hpkzMCCCDQKoGkIgpYrYLjIgQQ8K1Al+RK3+ZGYv4WILv4ClDAiq8/oyPgSYHsvUWejJugEUAAgXgI1JTkqVMi/7IWD3vGRAAB1wk4AZXk8+UWDgQ/EECgRQIUsFrERWMEEDCBrZvW2ws7AggggEAzBYa0L2hmS5ohcCABziPgfYGt6eneT4IMEEAg5gIUsGJOzoAIeF8gf2/ov5p16+/9RMgAAQSCKRCHrAcm5cdhVIZEAAEE3CfQLSVR2Vl8A6H77gwRIeB+AQpY7r9HRIiAKwVKOvRyZVwEFRsBRkEAgZYJHJQQKvy37BJaI4AAAr4U6NG+ypd5kRQCCERfgAJW9I0ZAYGGBDx/bE8e3xzj+ZtIAgggEDOBXjUUsGKGzUAIIOBqgfIi/nno6htEcAi4WMDDBSwXqxIaAgEQ2LI+NQBZkiICCCAQGYHuVbmR6YheEEAAAY8LpG/f4fEMCD8+AoyKgEQBi98CBBBolUBpRaWqewxp1bVchAACCARNoEtFTtBSJl8EEHCbgAvi6dMlSbszs1wQCSEggIAXBShgefGuETMCLhEoSOzskkgIAwEEEHC3QEopCxa7+w41LzpaIYBA2wQ6q6xtHXA1AggEWoACVqBvP8kj0DaBXZk8EtM2Qa5GIHACgU04uTgzsLmTOAIIIBAWyN6zM/yWVwQQQKDFAhSwWkzGBQggEBbYumm9Ejp2C3/kNSYCDIIAAl4USCzikRkv3jdiRgCByAkkJyZo3ca0yHVITwggEDgBCliBu+UkLAgiKlDSZVBE+6MzBBBAwI8CNZXl6t+u2I+pkRMCCCDQLIFeHSqlmppmtaURAggg0JBAqwpYDXXEMQQQCKZARm5hMBMnawQQQKCFAgPb5bfwCpojgAAC/hEo3stMVK/eTeJGwC0CFLDccieIAwEXCyQmJTca3Ya1q6UE/lEi/iCAAAIHEBiQSAHrAEScRsCvAuQVEti4cVPoZ8N/2yUnNXyCowgggEAdAf6tsw4GbxFAoGGB5JRODZ8IHa2urlFZ96Ghd/xFAAEEEGhKoE9CXlOnOdekACcRQMDLAn1SalRVUd5oCintG/+PpY1exAkEEAicAAWswN1yEkag5QJJ7Ts2eVHGXtZ1aRKIkwi4QYAY4i7Qqyo37jEQAAIIIBAPgfKCnCaHTWnfrsnznEQAAQRMgAKWKbAjgECTAkkdUpo8v3HDxibP++UkeSCAAAJtEehWSQGrLX5ciwAC3hVYv3FDk8GndGAGVpNAnEQAAUeAApbDwI8YCTCMRwXadWj8EUJLqbK6RiXdeIzQLNgRQACBxgQ6lmc3dorjCCCAgG8F+nSsVlV5aZP5MQOrSR5OIuBVgYjHTQEr4qR0iID/BJLaNz0DyzLexbcRGgM7Aggg0KhAhxIKWI3icAIBBHwrUFl44NmnHVkDq5H7z2EEEKgrQAGrrgbvEUCgQYGmFnEPX7Bpc5pqmvi2wnA7XhFAAIGgCiQXU8AK6r0n7zgKMHTcBVLXrjtgDMzAOiARDRBAICRAASuEwF8EEGhaIOkAi7jb1dU1UnHnwfaWHQEEEECgAYGaomy1T6hu4Iy7DxEdAggg0FqBvilVqq5s/NsHw/2yBlZYglcEEGhKgAJWUzqcQwABRyDpAIu4O41CP7btPvAU8VAz/iIQNAHyRaBWYGj7gtr3vEEAAQT8LpCftatZKTIDq1lMNEIg8AIUsAL/KwAAAgcWONAi7uEetm3fpprOvcMfI/hKVwgggIA/BAYm7/VHImSBAAIIHECgQ1KCNm/aeIBWX55mDawvHfiJAAJNC1DAatrHP2fJBIE2CDR3BpYNkaOu9sKOAAIIINCAwEEJeQ0c5RACCCDgP4HuiSXNTiqlQ7tmt6UhAgg0Q8CnTShg+fTGkhYCkRRI7tCp2d2tW7u22W1piAACCARNoFcNBayg3XPyRSCoAtu3bmp26iku/BbCZgdPQwQQiJkABayYUTMQAt4VaNep+bOqCkrKVNaNxdy9e7eJHAEEoinQs4q1AqPpS9+uEiCYAAv06ZigrMzMZgv069n8/63Z7E5piAACvhOggOW7W0pCCEReoHPflhWktmXmRz4IekQAAQR8INCloiUzsHyQMCkggEAgBWqKs1uUd98enVvUnsYIIBBMAQpYwbzvZI1AiwQ69x3Uovabt25XTYcuLbqGxghERYBOEXCZQEpZlssiIhwEEEAgsgLtkhK0ctWqFnXKDKwWcdEYgcAKUMAK7K0ncQSaJ2CturRwBpZdk6Vu9sKOAAIIIFBHoF1Jy2Yl1LmUtwgggIAnBAZ2qlRNdXWLYmUGVou4aIxAYAUoYEX/1jMCAp4XSOnRV0ntOrQoj9S161rUnsYIIIBAEAQSCjODkCY5IoBAgAUyd2xpUfadUtrL9hZdRGME3CtAZFEUSIxi33SNAAI+EmjpOlglFdUq6jrURwKkggACCERAoKJEvZNLI9ARXSCAAALuExjUVdqQtr1FgfXrue+yEy26nMYIIBAgAQpYAbrZpIpAWwQ692vZOlg21uYde+yFHQEEEECgjsCQdnzRRR0O3kZDgD4RiN6x9YYAABAASURBVJNAYU5Gi0fu24MCVovRuACBgApQwArojSdtBFoq0Jp1sHZm7FZlt5Z9g2FL46I9AgggEA2BaPY5IGlvNLunbwQQQCAuAr06JWrNmrUtHpv1r1pMxgUIBFaAAlZgbz2JI9AygU59Wj4Dy0ZIL6qxF/bgCZAxAgg0ItBHFLAaoeEwAgh4WCChqHXfskoBy8M3ndARiLEABawYgzMcAs0XcFfLlq6BFY5+XeoaVXfpG/7IKwIIIBB4gV7VeYE3AAABBPwl0LFdglasWNmqpPr17Nqq67gIAQSCJ+DvAlbw7icZIxA1gc59WzcDywLaU9nRXtgRQAABBEIC3atyQz/5iwACCPhHoJsKQ8m0btY9M7BCdPyNjAC9+F6AApbvbzEJIhAZgdasgRUeebn9F7kO/Ne1sAevCCAQbIGOZdnBBiB7BBBwrUBrAksO/RvlsqVLW3Opc83gvj2cV34ggAACBxII/ePmQE04jwACCEgpPfoquUOnVlNkJvZs9bVciAACCPhJIIUClp9u57658BmBwAn0a1+i6qrKVuXdLjlJA/p0a9W1XIQAAsETSAxeymSMAAKtFeg2+LDWXqoVK1cqVAFr9fVciAACQRHwf55JrVzo2P8yZIgAAl4UsPVOWxv3kH7MvmqtHdchEESBxCAmTc4IINA6gR6DR7TuwtBVldVSVvv+oXf8jboAAyCAgLsFCjOVmNC6tWLcnRjRIYBA0ASGdq5Qfn5Bq9MeehAFrFbjcSECARSggBXAm07KBxagRcMC3dpQwLIelzuzsFLsLTsCCCAQaIGh7fMDnT/JI4CAPwTWrlndpkSGHsQSE20C5GIEAiYQrQJWwBhJF4FgCHRvYwGrsqpG2SkDgoFFlggggEATAoOSWz9joYluOYUAAgjETGBgSqly8/LaNB6PELaJz00XEwsCMRGggBUTZgZBwB8C3duwBlZYYOmyZVL71i8GH+6HVwQQQMDLAgcl7vVy+MSOAAIRF/BWhwkJ0vJly9oc9ND+zMBqMyIdIBAgAQpYAbrZpIpAWwU69x2stnwToY1fZWthpQyyt+wIIIBAYAX61LRt1kJg4ZpKnHMIIBAzgb5JRSovK23zeDxC2GZCOkAgUAIUsAJ1u0kWgbYLdIvALKwlixZJnXq1PRh6QACBiArQWewEelRRwIqdNiMhgEAkBTokS8uWLW1zl317dFZK+1Bnbe6JDhBAICgCFLCCcqfJE4EICbTlmwjDIdSE3uxpd1Dop+/+khACCCDQLIEuFdnNakcjBBBAwG0CXar2qqaqss1hMfuqzYR0gEDgBChgBe6Wuz1h4nO7QLc2LuQezm/pwnmq7s6C7mEPXhFAIFgCHctzgpUw2SKAgC8EunZI0IoIzL4yDApYpsCOQNAFWpY/BayWedEagcALdI9QAcsgtxXwjyBzYEcAgeAJtC/OCl7SZIwAAp4XSCzaE7EcDh/SN2J9BbojkkcgQAL822OAbjapIhAJge4RWAMrHMe6tWtU3mNI+COvCCCAQGAEEihgBeZek6j7BYiweQJ9OklrVq9uXuNmtDpuBF/q0wwmmiCAQB0BClh1MHiLAAIHFrBvImzfufuBGzazRerW3c1sSTMEEEDARwKlheqeVO6XhMgDAQQCIFCcuS1iWQ7s0139e3eNWH90hAACwRCggBWM+0yWCERUoP8xZ0Ssv4zdmcrvMixi/dERAt4UIOogCgxtlx/EtMkZAQQ8KDCwc7U2bNwcsciPOZR1UCOGSUcIBEiAAlaAbjapIhApgf6jz4xUV04/S1askpLaOe9b/YMLEUAAAY8JDEiigOWxW0a4CARWYGPqyojmfuxhAyPaH50hgEAwBChgBeM+NytLGiHQXIFIF7DKKqu1K6lPc4enHQIIIOALgb4Jeb7IgyQQQMDfAge1K1Jubm5Ek2T9q4hy0hkCrRLw4kUUsLx414gZgTgLdO47SD2GjoxoFCtWrVVll4Mi2iedIYAAAm4W6FVNAcvN94fYEEBA6tEhQUsWLYwoxaGDevtl/auIutAZAggcWIAC1oGNaIEAAg0I9Dvy1AaOtu3Qhj2FbeuAqxFAAAEPCXSvyvFQtISKQDQE6NPtApV5OyIe4tGHsP5VxFHpEIGACFDActmNXrNmjUaOHKlf/epXLouMcBCoLxDJhdzDPW9L36nC7sPDH3lFAAEEfC3QqTwCBSxfC5EcAgjEU2BA52qtW78+4iEcfUj/iPdJhwggEAwB1xaw7Dnr888/X4MGDaq3DxkyROedd56eeeYZFRQU+O4uVVZWqqqqShUVFb7LjYT8JWDrYCV36BTxpBYuWSG1i3y/EQ+UDn0jQCIIxEsgpTQ7XkMzLgIIINCkQEKCtCnCC7eHBzz6YGZghS14RQCBlgkktqx57FpbASc/P1/t2rXT1VdfrXHjxjn76aefro0bN+q+++7TySefrOnTp6umpiZ2gcVppLlz58qKd8zMitMNYNj9BJLap6jfqFPseET38qoapatXRPukMwQQQMCNAsklWW4Mi5gQQAAB9U8ujPjC7cY6avhBrH9lEOwIINAqAdcWsMLZ9OvXT7///e/18MMPO/sbb7yhdevW6Te/+Y2Kiop0++23a9q0aeHmHn09cNiFhYWqrq5mZtaBqWgRQ4ForINl4a9evVrlPYbZW3YEEEDAvwIFmf7NjcwQQMCzAgO6JmnRokVRif+kI4ZEpV86RcBbAkTbWgHXF7AaSiwlJUU//OEPnSKWFXWeeOIJXz5O2FDuHEPATQLRmIEVzm/Z+q3ht7wigAAC/hSoqdaQ9nx5hT9vLlkh4F2Bwt2boxZ8xApYUYuQjhFAwM0CnixgGWhCQoKuv/56HXbYYVq2bJmz2/HwbutITZkyRWeffXbtGlr23o7ZOWtnr3feeadz/t1337VD9XZbj+oHP/iB8+iePcJXXFysG2+80Vlk3RZbr9c49MEe77M1u2bMmBH6VP/vrl27dNddd2nYsGHOePZqn+14/Zb1P23YsEFHHXWUvvWtbzknJk6c6Fxv49xyyy0qKytzjtsPWxPsgQce0LHHHlvb5tRTT9V//vMflZaWWpPa3R67nD17ts4999zatiNGjNBvf/vben3WXsAbBBoQ6H3Yceo28NAGzrT9UG7eXmV2PrjtHdEDAggg4GKBQcn5Lo6O0PwsQG4INCQwrEu51m5Ia+hUm48dMrC3Rh/K+ldthqQDBAIs4NkClt2zvn37OgUqK8YsXbrUDjm7FZ7sEUMrTuXl5em6667T5Zdfrh07dsiO2SOJ1iYpKUkXXnihc83UqVNlx5wPX/1IS0vTp59+6hTJ7JsBbRwretm+b1u7xNbtslc7b6/hfVmowGaFoldffdVZt8vW87L+7LON31AxLHxtnz59NHbsWCdPO2brYNn1tl900UVq3769HVZ6erouueQSPfXUU+rcubNuuukmJ+esrCz97ne/02233VZvlpo9dmlttm7d6rSz/g4//HBt2bJlPwdnAH4g0IjAgGPPauRM2w8vWbpMlT2Ht70jekAAAQQiLxCRHg9K3BuRfugEAQQQaKtA3y6JmjN7Tlu7afR6Zl81SsMJBBBopkBiM9u5tln//v2d2DZt2uS82g+bTfXKK6/o5ptv1oIFC/T444/rX//6lxYvXqxTTjlFdm758uXWVCeddJKsj/nz52vnzp3OsfAPO2YFsMsuu0y9evUKH27Rq32b4j333ONcY3HZDCpbz8sKZk8++aSzOOI///nPRotGPXv2lF1/xx13OH3YjCq73vZvfvObSkhIcGZXWRsruP3617/W559/rkcffbQ2Z1v4/osvvtCzzz7r9GGztl566SV16dJF77//vtPO+rP3VlSzApjTkB8INENg0AnnNqNV65us2s4ix63Xc/uVxIcAAn2VJ/4ggAACbhAo2LUpqmGcfCTrX0UVmM4RCICA5wtY+94jK85MmjRJ3bp103e+8x2lpKTUNunRo4fssTubKWXFLDthM5rs0cKMjIx6ixXaI3cffvih8y2IX//6161pq/ZVq1bJimXXXHONTjzxxNo+EhISNGbMGB1zzDHO449W6Ko92cI369evlz0OePTRR8uKWjazLNyF5WyPKiYnJ+uTTz7R3r3//S+9JSUlys7ODjfl1YsCLoj5oNFnqMfQkVGLZPfOHcrueWTU+qdjBBBAIJ4CPapy4zk8YyOAAAKOwMCUUm3aHL31Rwf26S5mYDnU/EAAgTYIJLbhWldd2q5dOyceK9DYtxRaccZmNt19992qu7/55ptOO/uWM3uTkJCgK664wpnJ9M4779Su/2SP0i1ZskRnnHGGswaVtW3NvmLFCtmjh9bX//zP/9SL5Y9//KO2b9+uPXv26EBrYTU19u7du2X5HnHEEbIZW/u2HT58uA466CBZO1vHq0OHDk4hzx51tMcTw3FYnPtey2cEmiMw8PgxzWnW6jaL5s9TVd/oFclaHRgXIoAAAm0U6FpJAauNhFyOAAJtFOjXOUELQ/9bq43dNHk5s6+a5OFkDAUYytsCni5gWcElNTXVuQO2fpPz5qsfNsvKClL2uGDd/bPPPnNa1H0k0BY9twXMFy1aJHsMzxrYou35+fk6//zz683isnOt2a2QVTcOez9hwgTl5OQ4a1a15bE9m4FlMdnC8Pba2G7FvczMTOf0BRdcICvm2Vpc//73v3XaaafJHpUM9+U04gcCzRQYGOXHCC2M1IwCJbTrYG/ZEUAAAd8IdCxjJrRvbiaJIOBRgT1b17Yk8la1ZfZVq9i4CAEE9hHwdAHLFihfuXKl7PG44447rl5qgwYNki3sbgu3N7T/4Q9/qG1vxSwr3ljBygpXRUVFztpQ9vjdmWeeWduuLW/s2/0aisOO2SOGhx7a+m9yO/jgg53Qtm5tetqv5WnrfVnjhIQEp2j18ccfa+HChc6MrGXLlunaa6+VzWCzNuwINFeg78gT1fvQY5vbvFXtdmxKVXbf41t1LRchgAACbhXoUEoBy633Jnpx0TMC7hEY0K5AO3bsimpAvbt10slHDInqGHSOAALBEPBsAcsef3vuuee0ceNG55v9jjrqKOeO2UymoUOHOjObbF0r52Azftg6V/YY4vTp02WPF1ox55xzzlG4OGRddOrUSVYAsvWxbDaTHQvvFk95eXn4Y+2rzeyyDxanzRiz963ZU1JSnMccG7rWvqnQingbNmyot8ZVuK3lYwvUWyy2Nlj4ePh14MCB+stf/qIf/OAHjpu1D5/jFYHmCgw8MbqLuVscC2dNVdWwU+wtOwIIBFnAR7knFPFFFT66naSCgKcEBnWRFi1aHPWYTzpyiDq0T476OAyAAAL+F/BkAcuKMb/5zW9ka1xZQebee+91HsOz22UFLFsc3daEevrpp2VrPtnx8G7FJ1vk3dadCh+zV1s/yr6R0L550L7Bz66/6KKLnNlddt72hIQEp6Blhai333679psDrc/HHntcUd4rAAAQAElEQVRMkydPtmb1dltYffjw4ZoyZYrCjy/WbWCP7Nli8XWPNfS+e/fuzqOM9m2LBQUF9ZoceeSRGj16tLNY/IsvvigrpoUb2LcoPvXUU7KYbSF5K4RZ7rbYe/jxy3DbsJXNPAsf4xWB5gpEex2scByL125RYs/B4Y+8tlKAyxBAwCUCJXvVOanSJcEQBgIIBEWgU/tEbVyzLCbpnnzE0JiMwyAIIOB/AdcXsOwROysknXzyyc5MK5tFZO9tDSl7JM5mYe37+OCtt94qe/TPCkpW3LnjjjucxdOvv/562fW2mLo9flj39lrh69JLL3UWQ//iiy902GGH6fTTT6/bxHlvjxrauLZ+1YUXXqhf/vKXsm8x/Mc//iEby2lU54fNbrLHB+3bEW3BdGtr1/z0pz/VCSec4HwToX07YJ1LGnxr35Y4PFQIs8ciLb8777zTmTFl/Xbt2lX333+/882LDz74oM466ywnLmtj33w4Z84c5xHBK6+80unbZprZ7DRb3+u6665zbMx4/PjxjvHxx/OYlgPV9A/O7iPQ6+Cj1G/UqfscjfzH3O0btKW6Z+Q7pkcEEEAgTgJD2+XHaWSGRQCBoAp0Kd+tnNy8qKfft0cXfe3oYVEfhwEQQCAYAnEsYDUNbEUWm11lrWzGkM26st0e07MCyxNPPCGbLWXfEmht6u5W0HnhhRf0pz/9SfbI39SpU2UFL3s0zgo2H3zwgUaNGlX3Eue9PTJo39ZnH+yRQns0z97X3W3R87feekunnnqqs1aUFbLs2LRp03TDDTc4TZOSkpzX8A8rjFmR6rzzzpOtU/X666/LZnDZNwY+/vjjTvEp3DY5OVl2veUfPmav4bY21oIFC5w1ugYPHqz27dvbaVkRb8aMGbIimS3UbmPYrC9r/+yzz+qBBx6onU1mfb300ktOW1v/ymzs2xDtEUI7buedTvmBQAsFYjULK3XhFyoYcFILo6M5Aggg4E6BAcl73RkYUSGAgC8FhnUp19Llq2OS21nHHaJOKV/++0pMBmQQFwsQGgJtF3BtAcuKKLYelc3Aqrtv3bpV7733nrPYuK1J1RhBSkqKbOaVFbnC169Zs0b2qF9jC6YfcsghWrJkiaz9//7v/za65pR946EVoKydFX6s6GPHvve97znXnnvu/msB2Xl7vM/iD19nRS0rqFms4TyssGaLqD/yyCPhQ7Wvts6XFanC19vMroSEhNrzAwYM0F//+lfZWljWxnYr1lkBzYpitQ1Db8Jtw/HY44T33HOPrPgXOs1fBFolMOjE/X/3W9VRMy6a8+knqhpwdDNa0gQBBBBwt0C/BApY7r5DRIeASwQiEEb/LgmaM3tOBHpqXhdnHfPll001rzWtEEAAgaYFXFvAajpsziKAgBsFug08VANPGBOz0Bat2yZ17Rez8RgIAQQQiIZA75rcaHRLnw0IcAiBIAu0T07Q9vUrY0Zw9CEDdNyIQTEbj4EQQMD/AhSw/H+PyRCBmAoM+9qlMRsvL2O7tlSxHlbMwBkIAQmDKAh0r4z+OjRRCJsuEUDAYwJdynZrT2ZWzKI+61hmX8UMm4EQCIgABayA3GjSRCBWAkO/dpm6Dojd/2BZt2yB9vY/MSrpZXYcqvTOI1TUrkcE+6crBBBAoL5A54rs+gf4hAACCERYYEjHUq1ctSbCvTbeXft2yTrr2EMab8AZBBBAoBUCFLBagcYlcRZgeFcLJCa309AYzsIyjHmfzVDFoOPtbUT2HaGi1UdD7tCc/ldqcb+LNX3wLVrc5/yI9E0nCCCAwL4CKaU5+x7iMwIIIBAxgcHdEjRv3ryI9decjmztqwG9uzWnKW0QQACBpgXqnKWAVQeDtwggEBmB4adfLiUkKJZ/5i5bo4R+h7V5yPz2fbQoVLQqS+5cr6/0rkdqRe+v1zvGBwQQQCASAsnFsXukJxLx0gcCCHhHoGenJKUuWxDzgM86jtlXMUdvYkBOIeAXAVcWsBYtWiR2DPgd8O7vwPqMPOmYy5XdeWjM9vTyFE3N7KqVCQdrZeWAVu9LO5/U6D/f07qNVmVi+0bPcwIBBBBojUBCYWZrLuMaBBCInYBnR6rK3qL8gqKYxj+4Xw/ZDKyYDspgCCAQCAFXFrA++ugjTZgwgR0Dfgc8/DuwNLedtvU+Oab7kpLeer/kUL1feVSr953tm/62nPz2vQPx/xxIEgEEYihQVaH+7WP7L5gxzO6roXhBAIFYCwzvWKjU9ZtiPazOPvYQJSa68l8zY27BgAggEFkB3/+T5aSTThI7BvwOxOd3YGBivnoXbYv53pZ/TFZUVDR5eafKwibPcxKBqAnQsa8FhiTn+zo/kkMAgdgKHNajSrPnLYrtoF+NdjaPD34lwQsCCERawJUFrHvvvVcPP/xwRPYbbrhB7BjwOxCf34GLzzxRQ7MXxnw/fttb+umwPfp1yvR6e3M+X1T6eaP/nO1XvFUplQWNnucEAggg0FqBg5IoYLXWjusQQKC+wLDu0qefNv6/Z+q3juyn804coZFD+0W2U3pDAAEEvhJwZQHrq9h4cZ8AESHQIoGhX7tM7Tp1bdE1kWr82eefq7Lv4S3u7qDiNI3IW7zfdV0rcjU6Jz7/Y3C/YDiAAAK+E+irPPEHAQQQaKtAv86Jmvv5p23tptXXX3jKyFZfy4UIIOA6AdcFRAHLdbeEgBDwj0Cn3gM09GuXxi2hLxavVEKvoS0ef1TuHJ21a6IOz1uk4QWrdVzmJzo3/WV1CRWxWtwZFyCAAALNEOhZRQGrGUw0QQCBJgS6pSRq8+rFqqmpaaJV9E6ddMRgnTKq5f+7K3oRuaFnYkAAgUgKUMCKpCZ9IYDAfgLDT798v2OxOlBWWqpFaZlKSGn5LLBepbt0ZO5cHZs1Q8MK18QqZMZBAIGACnStzAlo5qSNwAEEON1sgYL0ddq7d2+z20e64YWnHBHpLukPAQQQqCdAAaseBx8QQCDSAv2OOk0Djx8T6W6b3V/W7gytK+rY7PY0RAABBOIh0Kk8egWseOTDmAggEFuBTsU7lb5jR2wHrTPa4UP66oKTW750Q50ueIsAAggcUIAC1gGJDtwgLS1NEyZM0PPPP6+XX35Z8+fPV1VV1X4X2rFPPvlEr776qvbs2bPfeQ4g4FeBQ8+9Ma6ppW3aoPSOh8Q1Bgb3tADBIxB1gfYlWVEfgwEQQMCfAj2qc7Rhw/q4JsfaV3HlZ3AEAiPg6gJWdna2rOBjRSErDo0fP14TJ07UunXrmnWDlixZIrvGrp0+fXqzrgk32r17t6ZMmaIXX3zRKUzZ64cffqi8vLxwE+c1IyNDc+bMUbdu3XTFFVdo6NChSk1N1Zo1+z9yZHGnp6frkEMOUb9+/Zzr+YFAEAQGn3yBBhx7dlxTXb18qfIGnhbXGBgcAQQQaEwgqYgCVmM2HEcAgcYFhnQq0+qVKxpvEIMzB/XsKgpYMYBmCAQQkGsLWDar6f3339f27dvVpUsXDR482HktKChwCkaLFy9u8vbl5uaG/kvEhtpFDCsrK5tsX/ekFZ8++ugjWQHNClODBg1Shw4dZMUqi2nnzp21zbdu3arq6modffTR6t27t0444QR16tRJ27ZtqzcLy+JZuXKl0+bEE0+svb7Zb2iIgMcFDj33hrhnMH/WVJWP+kbc4yAABBBAYD+B4lx1TNx/9vZ+7TiAAAIIfCUwoleC5s2d+9Wn+L1ceOpIde3UIX4BMDICfhQgpwYFEhs86oKD5eXlTrHnqquu0lWh/YILLtB1112nI444wonOClzFxcXO+4Z+WLGotLRUQ4YMaeh0o8esaLV8+XIlJSVpzJgxsrEvvPBCXX/99Tr88MNlcdl5exzQOrHCVHJysjMDyz63a9dO7du3V0VFhcJFM2u7YMECp6B12mmnydpYW3YEgiQw5NRLdNBRX4t7yjMnvaaaY6+MexwEgAACCOwrMKRd/r6H+IwAAgg0KHB4v/aaNXNmg+dieTClfbJrZ1/F0oGxEEAgNgKuLWCNHDlSl156qXr06FFPwgpSyaGCUd0CUb0GoQ87duxwZkD17dtXAwcODB1p/l+71gpfdu2wYcNqL0xMTHRmWaWkpMiKVvs+SljbsIE3y5Ytc2ZvHXPMMerTp08DLTiEQDAEDo3zWlhh5Y/ffFEJx1HECnvwigAC7hAYkEwByx13gii+EuDFpQIH926nmdM+dkV09ujg4L7dXRELQSCAgP8FEr2Wos1qskf2bBaTFbL2jd9mO9kMqYSEBOdxPis87dumqc9FRUXOaXt00HlT54c9GmiPM1rxzIpYdsraWUz5+V/+j04b3z5bocseO7SCmK2JZYW0I4880i5hRyCwAsPOuFx9jzjZFfl/NOFFJR9PEcsVN4MgEPCtQMsSOyhhb8suoDUCCAROYHD3dpr9afxnXhl8h/bJuvKso+0tOwIIIBATAU8VsOyRQZvNZAUsm4llBaV9lezRwszMTOfRwf79++97utmfS0pK9mtrRTPbbXx7lNAa2KLt9rpq1SpnzaylS5fK4hw+fLisj4ULFzqPFJ588snOY4nWlh2BIAscdl58v5Gwrv37b7yo9sdfUfcQ790mQDwIBEigd039L4oJUOqkigACzRA4qGuyFs79TDVVzV/btxndtrrJtecco0MG9m719VyIAAIItFTA1QUsm9U0c+ZMTZs2Te+9957zDYR2bNSoUTrppJP2y9UKRrb2lc1+Gj169H7nm3PAHh20WVt79uxRTk5OvUvKyspq17Xau/fL/0pqi8tbccraTp48WVu2bHFmftl6WTYTzNrZwu49evSo1xcfEIiVgNvGGX7W1epz+PGuCWvKGy+pA0Us19wPAkEgyALdq3KDnD65I4BAEwK9OydpxcLZqq4oa6JV7E7169lF13z9mNgNyEgIIIBASMDVBazCwkLZI3jp6emyWVX2eF4oZlkRy76N0N7X3e3bA61gZI/q9ezZs+6pZr+3mV1WbLJimBXN3nvvPaeA9tZbb+n111934ti3M1tYfuzYsbr99ts1btw4Z60si3nDhg06+OCDddhhh8nev/HGG3r++ef18ssva/Hixft2w2cEAiNw6Bj3zMIy9ClvvqoOx11mb9kRQACBuAl0qaj/H87iFggDI4CAqwS6d0xS6pJ5qizb/wmReAV6bah41btbp3gNz7gIRFOAvl0s4OoClq0b9c1vftMpDN16662ybwPs3LmzrDg0depUZzH1sK2tSbVx40Zn0XdbAD58vKWvtm7VxRdf7HzjoH0ToRXObDx7ZND6HTBggNNlUwUyK67NmzdPtl6Wzc6yItz8+fPVvXt3XXHFFbLHDu2Rw7Vr1zp98QOBoAkcMuZ69TqkdbMko2FVU12lD9+bog7HfiMa3dMnAggg0CyBjmXZzWpHIwQQCI5At5QkbVi+QBWlX67T64bMRwzpq2vOaWr2lRuiJAYEEPCjgKsLWHXBrZg0aNAgWXHJP1sNqgAAEABJREFUFk63daZWr15d28TWnrJvDzz66KNlRajaE614Y9efccYZzmwqm1Vl+8033ywrRtksMHvE0B5TbKhrO2/FKit42WOOHTt21KZNm5SQkKDjjz9evXv31rHHHuusi7Vt27aGuuAYAoEQOOyCsa7Ks6I4X9NnzFL70Re7Ki6CQQCB4AgkF2cFJ1kybVqAswiEBLqkJGvjylDxqqQg9Mk9f23tq+Qkz/xrpHvgiAQBBNos4Ll/8tgMrPAsKHvE0ASys7OVkZGh5ORkp1hka2aF93Xr1lkT5eXlOY8CLlmyxPncmh9WNLNvKWzfvr0am4Fl49mMqxEjRjgLyds4dl1iYqKsmGWfrfhl7+24ratlx9gRCJrAoWNu0MDjznFV2sXZu/TZ/CUUsVx1VwgGgdYJePGqxCIKWF68b8SMQDQEuqQkKW3lfFUUu6t4ddIRQ3TRqSOjkTJ9IoAAAgcU8FwByzKy9ans1YpC9mqznmpqamSznnbu3Ok8YmiP/dlui6tbG7vGPltxqaKiwg61eF+/fr2sgNWvXz/nccB9O7DHGG0ReZtlZQu373uezwggUF9g5KXfrn/ABZ/2pm/Q3BXr1f6YS1wQTVxDYHAEEIixQE1Fqfomu2eNmxinz3AIIPCVQJcOoeLVqoUqd1nxysKzta/slR0BBBCIh4ArC1hWiHr//fe1YsUKWXGqLszWrVu1a9cuWfHqkEMOcU5ZQckWT7dH/fbdv/a1rzltbNaWnbv88svVrl0755gtrD5+/HjnGw7DRa3q6mqnEOY0qPPD1quyReJt9tVRRx1V58yXby3OBQsWOPGedtpptWPY2U6dOsn6tSKafbZHHe29He/QoYMdYvelAEkdSKD/6DN02Pk3H6hZzM9nbViqOcvXqj1rYsXcngERCLrA4Hbumm0R9PtB/gjEWqBrSqLSVi1QeVF+rIc+4HjnnTRCpx017IDtaIAAAghES8CVBSxb78oKVIsXL9Yrr7ziFJjskcCJEydq5syZsmLTsGHDnG/4awuMFZ1s5lZlZaVTYLK+7FHECRMmyL4x8OOPP5bt9n7u3Ll2WrauVf/+/Z33dX8sW7bMeYzxmGOOUZ8+feqe0vDhw53ClhXk7HHH5cuXO0WycAGuXmM+IBAwgSMu+446dO3puqyzNyzTrM/nqsPxV7guNgJCAAH/CgxI2uvf5MgMAQSaFOjRMUmbVoSKVy6ceWWB29pX9sqOQNQE6BiBAwi4toB1/vnn68QTT5SteWVFH3v8z9aMsm/y+/rXv66vh3YrdB0gP2emlrWxgpi91t3Da2hZwSk8E6pv377OtwRaUcseN7Td3lsR6sorr5R9E2HdPuy9fVOhrX1l35p45JFH2qF6u33roD1SuGfPHk2ePNl5xNFyO+yww+q14wMCQRTo2n+4jnDho4R2Lwoytuij96eow4nX2Ed2BBBAIOoCfZUn/iCAQPAEenZK0rpl81RRUtim5KN18U3nH68jhx8Ure7pFwEEEGiWgCsLWBa5PeZns5muvfZa3XbbbbLH/2699VZdffXVLZp5dfjhhzvXXnjhhdZt7V5QUKDNmzfLHuOr+0igjXv22Wer7iOJ9n7MmDGybz+s7aDOGyt6jR07VhdccIEaK6rZtyNaP7fffrusrX2u0wVvEQi0gK2F1euQo11pUF6Yp8mvPa/2J13ryvgICgEE/CXQs4YCVpzvKMMjEHOBPp0Tlbp4jipLi2I+dnMGHNKvh24677jmNKUNAgggEFUB1xawopp1qPO0tDTZOlSjR49WY98oGGrGXwQQiIFAUrv2rp2FFU5/yqv/UdLxV4c/8ooAAo0KcKItAt0qctpyOdcigIDHBA7qkqhVCz5XVbl7v8Dh5guOV/cuHT0mS7gIIOBHgUAWsKxwZQu42yN/DT0S6McbTU4IuF1g2BlXaPDJF7o6zA/eGC8de2X0Y2QEBBAIrEBnCliBvfckHjyBAV2kpfM+VVVlhWuTP330cF1y2v5LpLg2YAJDAAFfCwSygNWxY0fZo4lNPfLn67segORI0ZsCR172HdcHPvXNF1U1+nLXx0mACCDgTYF2JVneDJyoEUCgRQKDutRo0exZqqmqatF1sW588/nHx3pIxkMAAQQaFWisgNXoBZxAAAEEoiXQZ+SJGvmN26PVfcT6nf7Wyyo94hsR64+OEEAAgbBAcnF2+C2vCCDgU4HBnSu1YPanrs/OFm4/+pABro+TACMiQCcIeEKAApYnbhNBIhAcAftGws59Brk+4U8nv6aCERe4Pk4CRAABjwkUZik5odpjQRMuAghIzTPo36FE8+d80bzGcWzFwu1xxGdoBBBoVIACVqM0nEAAgXgIdOo9QEdf9+N4DN3iMee8P1HZQ8e0+DouQAABBJoSGNq+oKnT/j1HZgj4XKBnTY4WL5jviSxZuN0Tt4kgEQicAAWswN1yEkbA/QKHfP16DTvdG+tMLZo+Sdu6H6uEDp3dD0uEvhcgQX8IDEzO90ciZIEAArUCHYp2aNWKFbWf3fyGhdvdfHeIDYFgC1DACvb9J3sEXCtgs7A6dOsd6/haNV7qws+0uqSbEnu6/9HHViXIRQggEFOBgxL3xnQ8BkMAgegJdG6fqNKda7V544boDRLhnlm4PcKgdIcAAhEToIAVMUo6+lKAnwhERqDbwEM12iOPElrG2zeu1ezUdCX2G2Ef2RFAAIFWC/SpyWv1tVyIAALuEejbOUmbV8xTdmaGe4I6QCR3XHqKWLj9AEicRgCBOgKxfUsBK7bejIYAAi0QGHHhLRpyyoUtuCK+TfPz8/XxnEWqGXRsfANhdAQQ8LRAj6pcT8dP8AggIA3uJi2f96kqy4o9w3HqqKG65eKTPBOvbwIlEQQQaLYABaxmU9EQAQTiIXDUNT9Wcop31peqqpY+nvmZyoadFg8uxkQAAR8IdKnM8UEWpIBA7ATcNtLQLlWa//ks1VRXui20RuPp3LG97rjs1EbPcwIBBBBwgwAFLDfcBWJAAIFGBXoOH6XR1/2k0fNuPTFr2lTlDPqaW8MjLgQQcLFASml2rKNjPAQQiJDAoA5Fmjv78wj1Frtu7rj0VB0+pG/sBmQkBBBAoBUCFLBagcYlCCAQW4EjLvuOBhx3dmwHjcBoC2d+pK09jldCt34R6I0u3C1AdAhETqB9CQWsyGnSEwKxEeiQnKDeVbu1YMHC2AwYwVHGnHCYrjlndAR7pCsEEEAgOgIUsKLjSq8IINBSgQO0P/qaHyshMekArdx3eu2CWVqW31kaxpoS7rs7RISAOwUSizLdGRhRIYBAgwJ9OiWoKH21VqxKbfC8mw/269lF3+bRQTffImJDAIE6AhSw6mB4/S3xI+BngT6Hn+DJRwntnmSsX6bPFq1UxeHn2kd2BBBAoEmBmrJi9Uoua7INJxFAwB0CAztXa8X8T7V79x53BNTCKO649BQN6tu9hVfRHAEE3CAQxBgoYAXxrpMzAh4VOOqaH6n/MWd5MvqS3D2a8d47yh02xpPxEzQCCMRWYHByfmwHZDQEEGixQN+kAi2c85lqqqtbfK0bLrjsjFG66NQj3BBKvGJgXAQQ8JgABSyP3TDCRSDoAifc8lt17OndNaUWTJukTT1OUOLAo4J+K8kfAQSaEBiQtLeJs5xCwC0CwYyjfVKCOhbv0LIliz0LcPCAXrrjUr510LM3kMARCKgABayA3njSRsCrAt2HHK7jb7nHq+E7cW9cMFNzNmWp+lBvziZzkuAHAghERqCRXvomUMBqhIbDCMRVoG9HKWvjYm3csCGucbR18DsuO1U9u4aSaWtHXI8AAgjEUIACVgyxGQoBBCIjMOz0y3TU1T+MTGdx6mXv9vWa9tH7KjiYRwrbegu4HgE/CvSqyfVjWuSEgKcFBqSUadm8WSrI9/YjvrdfeorOPOZgT98LgkcAgWAKUMAK5n0nawTqCnjy/TE3/kKDTjrfk7HXBl1TozlTJym939eUeNCI2sO8QQABBLpVUsDitwABNwn0qsnWovlz3RRSq2L5+vGH6daL+WbkVuFxEQIIxF2AAlZEbgGdIIBAPAROuOUedTloaDyGjuiYq7/4SAszqlQz4uyI9ktnCCDgXYHO5TneDZ7IEfCRQO9Oiares1YrV6z0fFbDB/TSD6453fN5kAAC8RcggngJUMCKlzzjIoBAmwWseGVFrDZ35IIOsjYs1cwZM1R8+EUuiIYQEEAg3gIdSilgxfseMD4CAztVaMXcmdq1K8MXGN+/6nT17dHFHbkQBQIIINAKAQpYrUDjEgQQcI+APUZojxO6J6LWR1JRUqTP35ugnUPOVfKQ0a3viCsRQMDzAsnFmZ7PgQSiK0Dv0RNITExQz+osLZw7OzRITWj3/t/vX326Thnl/Vnr3r8TZIAAAm0RoIDVFj2uRQABVwjYgu7DTr/MFbFEIoiVn7yjxXtqlHDUJZHojj4QQKBhAVcfTSjMcnV8BIeAXwX6dU5Q6faVWrVylW9SvPjUI3TDucf5Jh8SQQCB4ApQwAruvSdzBHwlcPwt96j7kMN9k1PGytma8fGHKhz5DRfnRGgIIBAtgZqaag1r7+1vOouWDf0iEC2BwR1LtXTOTGVm+aeAPHJoX/3gmjOiRUa/CCCAQEwFKGDFlJvBENhHgI8RE+jYs59OuOW3EevPDR2VF+3V7CmvaWPPU5Qw7EQ3hEQMCCAQQ4GByQUxHI2hEAiuQPeURHUv26X58+b5CqFDu2T94Ooz1LVTB1/lRTIIIBBcAc8XsIJ768gcAQT2Feh/zFk69f/9Zd/Dnv+8af40fbpolYoPPsfzuZAAAgg0X6B/4t7mN6YlAgi0SuDgHgnavnq+1qxd16rr3XyRrXt1zGED3RwisSHQYgEuCLYABaxg33+yR8B3AoeMuUHH3vQr3+VVkrtHn0+drG29TlRC176+y4+EEEBgf4HeyhN/EEAgOgIdkhN1cEqBvvh0pgoKi6IzSBx7ven843XlWUc3FAHHEEAAAc8KUMDy7K0jcAQQaExg1FXf18hv3N7YaU8fT503Q59vK1X50FM9nQfBI4DAgQV6VuceuBEt4iDAkF4XGN4jUTW71+iL+Yu9nkqD8X/ja0fq/135tQbPcRABBBDwsgAFLC/fPWJHAIFGBU649V4N9dE3E9ZNtCgzXTOnf6yMPicooVPPuqd4j4A3BIiyWQJdKyhgNQuKRgg0UyAp9G8+g9sXavanM5SWntHMq7zV7MxjDtZdY8d4K2iiRQABBJopEPrHeDNb0gwBBBDwmMBpdz6kboMO81jUzQvXWi2fM1MLMhNVMeg4+8iOAAI+E+hYluOzjEgHgfgJDOoqle9YpfkLF8UviCiPPKRfD901juJVlJnpHgEE4ihAASuO+AwdVwEGD4BAUvsUjfnN877ONGfHZs2Y+an29DleCR26+DpXkkMgaALtSrKCljL5IhBxgeTQv+30S8zTgi9mKWOPv/9v6njTPU4AABAASURBVM93XqpunVIibkiHCCCAgFsEElsfCFcigAAC7hfo1GegLvrzJPcH2sYIl86ZpaWFXVTZnwVb20jJ5Qi4RiCp2N//su0aaALxrcDAzjXam7ZMS5cu822O4cSe/OW1Gty3e/gjrwhEQYAuEYi/AAWs+N8DIkAAgSgL9DpktM6+65kojxL/7nenrdMnn81WRvdRSujI/4iN/x0hAgTaJlBTkq+uSWVt64Sr/z979wGfZX3vffybTfbeIcwwEggge08BGbIEsQ6cVXFW27pae1pbrat6tPO02uOpPefp87TneHpOW9khOyEDCEOGgCJ7b0hC8uS6qy2WABn3uMYnL0OS677+///v9/7nVfHb674uBBwoEBbsr7iLh7SmeLWOHz9ue4GXHpiu7M7Jtu+TBhFAAAECLH4HEEDAEQLpAyep7/zHHdHrujUlKth1UueSsh3RL016WoD5fSnQMfiUL5dnbQQsJ5ARcVG71hWqZsNGy9XeloKNpw0Oy+nUlqGMQQABBCwnQIBluS2jYAQQaKtAn3mPqOOQKW0d3vZxPhh55sRx5ReW6OOAjmqITvdBBSyJAALuEEgLOOmOaZgDAdsLxIf5K/LcHpUVFaiuttb2/RoNXj+4hxZOGmB8yycCCCDgCAECLEdss/WbpAME3CUw6omfKiHLOX/Z2755g5at2aRjcb3dRcg8CCDgRYEkvxNeXI2lELCmQFLgaa0vWamPtm6zZgNtqDqnS4qevWNSG0YyBAEEEDC/wJUqJMC6kgzHEUDAtgLXv/B7RWdk2ba/5horLy1V1akI1SX1aO5ljiGAgEkF4hoJsEy6NZRlAoHk0Is6/ck6VVdWmKAa75XQJTVOP35irvcWZCUrClAzArYUIMCy5bbSFAIIXEtg2msfKiw+9Vqn2er1Q/v2aGXhGn0W2l2KTLFVbzSDgF0FouuP2rU1+kKgzQKRIX4KPfOZqkoLdOL4sTbPc/WB5nw1KTZC7z670JzFURUCCCDgYQECLA8DMz0CCJhXYNZPChUUFmXeAj1U2cZ1lVq2drtOJuV6aAWmRQABdwmE1Vo4wHIXAvMgcIlAYsApfVS+Stu3b7/kqDO+DQ8N1u++d4czmqVLBBBAoBkBAqxmUDiEAALOEbjp3Wr5+Qc4p+HPO224eFElhQVaX5esupQ+nx/li9kEqAeB0AtHQEAAgSaB5LB6ndhZrbVVlU0/OfOf/33lXmc2TtcIIIDA5wIEWJ9D8AUBBGwp0KKmbn5/c4vOs+NJ+3Zu1cr8Iu0K7qLGuE52bJGeELC0QODZQ5aun+IRaK9AQpifQk5/qqqSQp0+6dx7wi194/72UjIeAQQQsLyAv+U7oAEPCzA9AvYXMK7AMq7Esn+nV+5wy4a1Wlq6Xgejekih0Vc+kVcQQMC7AqcPe3c9VkPAJAJhQX5K1DGtK1mlHR/vMElVvinjP1+8S0GBAb5ZnFURQMBhAuZulwDL3PtDdQgg4CUB415Yxj2xvLScaZeprlijFZv26URcL9PWSGEIOErgYr3Sg047qmWaRSAt5Ly2V63W2nXrHI/x/vO3KjYy1PEOlgKgWAQQ8JgAAZbHaJkYAQSsJmA8lXD6a0usVrbb662vq1NpaZkqjnfQuQSCLLcDMyECrRRIDzrVyhGcjoA1BdLDL+r87nVaU16qxoYGazbhxqp/8c35Sk/kqmg3kjIVAghYXIAAy+IbSPkIIOBegaiM7rr+hd+7d1KLznbk4AHlF5dpc32i6hK6W7QLykbA+gIp/ida2wTnI2ApgbQIPwWf2Kny4gIdOXrMUrV7qth/fnyOenRM9NT0zIsAAghYUsDfklVTNAIIIOBBgYSsAZr8wh88uIK1pv50x3atLK6UcaP3hrjO1iq+zdUyEAHzCCTouPhAwI4CyZEBir94QGuKVmnnrk/s2GKbenrvW7cot1tqm8YyCAEEELCzAAGWnXeX3hDwpYDF147P6q8Zb66weBfuLd+40fuy0nXaF50txWS4d3JmQwCBKwrENhBgXRGHFywpkBARqIygE6oqXKH1G5z7JODmNu+PL9+tzOTY5l7iGAIIIOB4AQIsE/8KUBoCCPhWIDKls+b9qtK3RZhw9fVrSrSkfKMOx+ZIkby9wYRbREk2E4isO2qzjmjHqQJxYYHqEXVeH5Xnqayi2qkMzfYd1iFYq95erMiwDs2+zkEEELC/AB1eW4AA69pGnIEAAg4WCI6I0S3/52MFhoQ6WKH51ivLirWkcrsOx/SWwvh/i5tX4igC7RcIqyXAar8iM/hSICo0oCm4uqB9m0q0qqBUF+rqfVmO6dY2btT+p1fvNV1dFiyIkhFAwOYCBFg232DaQwAB9wjMf2+DwhPT3TOZzWapLC/VknW7dDi6pxTK05Jstr20YwKB4HOHTVAFJThDwL1dRnQIUPeoWh36qLQpuCrR4RNn3LuADWbL6ZKs95+/1Qad0AICCCDgeQECLM8bswICCNhE4Ma38xXbJccm3bi5jUapck25lq7frSPRvdRIkOVmYKazjIAHCg04Q4DlAVam9KBApCu4uqAjW8q0uqBYh48TXDXHPTK3i378xLzmXuIYAggggEAzAgRYzaBwCAEEELiSwNSX/qiUvqOu9LLjjzc2NqpiTZmWrftUR2J6SeFxrTZhAAIIfFmg8dxxhfnzlqsvq/CTGQWiQwOUFVWrw67gqqQpuDptxjJNUdOMEdn6/n03mKIWikAAAQSsIkCAZZWdok4EWi7AmR4WGP/ce+o0cqaHV7H29I1N5VeUl2lJ9U4dis2WolKajvAPAgi0VaBj8Km2DmUcAh4XiI8IUs/oCzq4uVR5riuuCK6uhn7r5IF68pZxVzuF1xBAAAEEmhEgwGoGReIgAgggcHWBEY+8qR5T7rj6SbzqEqgqK9GSii06GNdXiuvkOsYfCCDQOoG0gJOtG8DZCHhBIC0mWL1jLmjvhmKtzC8R97i6NvpDc0fq3plDr30iZyCAgBcFWMoqAgRYVtkp6kQAAdMJDLzrO+oz71HT1WXWgqpLC7WkdL32RPZWY0I3s5ZJXQiYUiDJ77gp66IoZwp0igtSz4iz2l5VqOWrCa5a+lvw3B2TdNP4fi093VrnUS0CCCDgBQECLC8gswQCCNhXoO/8xzTikTfs26AHOttQWaqlxVX6OKCT6hJ7emAFpkTAfgLxIsCSzT+s0F63+EBlBh5R8aplWllUrmOnzlqhbFPU+OpDMzVpcA9T1EIRCCCAgFUFCLCsunPUjQACphHoNPJGTf7Bf5mmHqsUsn3zetd/ANVcSNDZxGyrlE2d5hWwdWXR9cds3R/NmVsgK9ZPcbW7lb9yuUoqa8xdrMmqiwgN1r88tUCDenU0WWWUgwACCFhPgADLentGxQggYEKB+G65mvdOtSKSrPwXVN/A7v3kYxUUlajkUKBOxOeoMSzGN4WwKgImFgivO2ri6ijNjgKRHQKUFX1RQYc3Ky9vlWo2f2zHNj3aU2ZyrN59dqGyMhI8ug6TI4AAAk4RIMByyk7Tp3cEWMXRAsHhUZr5Vp6S+wx3tENbmz957IhKS4q1bN1uHYjurcb4zm2dinEI2E4g9PwR2/VEQ+YUSIsOUtfws9q7oUh5+QXateeAOQs1eVX9uqfpV08vUGJMhMkrpTwEEEDAOgKmC7CsQ0elCCCAQPMCE771vrqNX9D8ixy9pkBjY4PWrinV0pJ12tEhS/Vpfa85hhMQsLtA0LnDdm+R/nws0D0+UBn+h7Qmf5kKist18sx5H1dk3eXHX9ddbz42W0GBAdZtgsoR8JIAyyDQGgECrNZocS4CCCDQQoEh97+k3JufaOHZnHYlgW3rK7Qir1Dr69N0Om2g/CLir3QqxxGwt8DpQ/buj+58IhDZwV9do+oVemKrVq9crrLqjT6pw06Lzh2bq+fvmuzNllgLAQQQcIwAAZZjtppGEUDA2wI5cx5yPaEwKCzK20vbbr19OzarKG+llq7frb2RvXQxIct2PdIQAlcVqK9VctC5q57Ci20VcN64tEh/Jfsf09Y1q1RQUKjtu/Y6D8EDHd8/e4QeuWmUB2ZmSgQQQAABQ4AAy1DgEwEEEPCQgPGEwrFPv6PYzjxlzx3EDfV1qqks0/LiCq0/H6fTCb2lkHB3TM0c7RFgrFcEMoJOeGUdFrGnQHCgn9LDa+V3ZIvWFK5UVfU6NTQ02rNZL3eVlhCtH9w/TQsn9vfyyiyHAAIIOEuAAMtZ+023CCDgA4HEHtdp7FPvKGPIlCuuzgutF9j36U4VFZdqSc1efRbaVfVxXVo/CSMQsJBAiv9JC1VLqWYRSAqTYi8e1q6qPJUXF+uzz/aZpTRb1DEsp5NeXjxDI/rw4BFbbChNIICAqQUIsEy9PRTXCgFORcDUAqGxSRr9xE/VZ97Dpq7TqsVtXFetFaVrVXUyXCfjeklhcVZthboRuKJAot/xK77GCwhcKhAa5KfUkHOq27dR1SV52rBhgxobudrqUiN3fL9gQn+99MB0ZSRGu2M65kAAAQQQuIbAJQHWNc7kZQQQQACBdgv0nf81jXzsLRmBVrsnY4LLBA7t36uS0jItWbtTu4IyVZvQ87JzOICAVQViG45ZtXTq9pJAUuhFhZ/fp+0Vq1RRXqaDB7n5vyfoQ0OC9PVbxunBOSM8MT1zIuAlAZZBwHoC/tYrmYoRQAABawtkDp+u8c++p9Tc0dZuxOTVb9lYo1XF5Src76dD0T3VENvJ5BVTHgJXF4isI8C6upAzX43tIMU0HtP+zaWqLi3Q1i1bnAnhpa57dUrSK4tnavqIbMlLa7IMAggggMBfBQiw/urAnwgggIBXBaI79tC4Z36tXtPv9uq6TlzszMnjqlpTrmVl67XuTJROxPaWIhKdSEHPFhcIqz1i8Q4uL58jbRMIC/JTQuBZnd2zSRvK8rRx/TpdrD3ftskY1WKByUN66uUHZ6hP15QWj+FEBBBAAAH3CRBguc+SmRBAAIHWCfj5acDtz2nI/S8pKCyydWM5u00C+/fsVmlZqZZUbdeWhlSdM55iGBzeprlMMogyHCTQ4TwBloO2+7JW/Zv+nZEUUie/Yzu1rWKV1lWW69jhg5edxwHPCNw7c6ieuX2iosI7eGYBZkUAAQQQuKYAAdY1iTgBAQTsLeD77rqNX+C6Giuhx3W+L8ZBFeza/pHyjacYbtirT0O66EJSthQQ7CABWrWagP8ZAiyr7Zk76k0ObVDY+X3avX61qsuL9Nmnn7hjWuZooUBmcoy+d+9U3Tp5YAtHcBoCCCCAgKcECLA8JeukeekVAQTaLZCQNaApxPpXdZu4sN1zMUHrBTbXrFVeYYlW7jyjvZHZqkvtI7+AoNZPxAgEPCnQFGAF+TV4cgXmNolASnijYi8e1r4NRaoqzdc2475WDey9t7fHeMvg6w/P0uh+Xb29NOshgAAC5hXwYWUEWD7EZ2kEEEDgUoGg0HANue8Hum4h8mlaAAAQAElEQVTRt+XnH3DpS3zvJYG682dVU9kUZK0uUuHhIB1MHKSG9P5SIFdmeWkLWOYaAp2CT17jDF62qkBahBTXeEQHN5eqsni1NmzYoIaLdVZtx9J1h4UE6bH5Y1xvGUyICbd0LxRvTgGqQgCBtgn4t20YoxBAAAEEPCXQ84Y7ZdzgPbZztqeWYN4WCJw+tE/VRSu0bNVq5e9p1N6oHNWm9pVCmv4rswXjOQUBTwikBRJgecLVF3MG+PspI0pK9Duiw1tKtKYoTzXra1THzdhbsh0eO+e6nhl67ZEbNXtMH4+twcQIIIAAAm0TIMBqmxujEEAAAY8KpPQdqQnffl9ZU+7w6DpM3jKBcycOq6aiWKtWF2rphn3aEdxFZ5NypIiElk3AWQi4SSDJ74SbZmIaXwiEh/ira6yfUv2bQqvNxSoryNPatTW6cP6CL8phzX8QuHXydXr94RvVu1PyP7zCjwgggAACZhAgwDLDLlADAggg0IxAcHi0Bt31HY187C1FpXVr5gwO+UKgsbFB2zasVUFhsZZUfawNtQk6EZ+thrhMX5TDmg4TiG885rCOrd9uclSQchL9lBl4RHtrilSQt0oV1TU6S2hlms394kbt984cZpqaKAQBBBBA4HIBAqzLTTiCAAJeEmCZlglkDp/uuhqLG7y3zMvbZ+3Z9bFKS0q0rLRGZUeDdSCql+oTe8ovMMTbpbCeAwRiG447oEvrt5gZE6Cs6FrFX/hU64tXaOnyVSqprNHpc1xpZbbd5UbtZtsR6kEAAQSuLECAdWUbK7xCjQgg4BCB0Ngk1w3ehz/0msITMxzStfXaPH74kNZWlGlFUbmWbjmqnSFddSaxjxpj0qzXDBWbUiC89qgp63J6UbGhAeoc3aAU/yM690mlSlavUF5+sdZ/tEP1FxuczmPK/iNCQ7hRuyl3hqIQQOAqAo5/iQDL8b8CACCAgJUEOo+eo4nP/1bGVyvV7cRaGy7Wa2tNtQqLirS0fLPKj4Zob3h3XYjPkjpwI3gn/k64o+fQCwRY7nBs7xzGDdiNq6w6djijwKNbtaF0hYry81VZXaOjx0+1d3rGe1hgVG4XvfHoLHGjdg9Dm3J6ikIAASsLEGBZefeoHQEEHClgXIFlXIk15L4fyLgyy5EIFmz62OGDqqmuVF5JhZas36OaczE6HJWliwldJT/+dSw+WiQQdO5wi87jJPcLpEcHqVv0RcVc2KPda/NcV1mVlq3RJ7v3un8xM89o4dqMq64emjtSL9x3g7pnJFi4E0pHAAEEnCnA35idue90jQACNhAw7ollPKnQuEeWDdpxXAt7d3+iyooKLS+u1rItx7S1MVknE3LUmNjdcRZOa7g9/fqfIcBqj19rxiZG+KtTZL3i6g/o+NZylecvU35+gTZ+tE2NjY2tmYpzTSDwxVVXN43vZ4JqKAEBBBBAoC0CBFhtUWMMAgggYBIB4+mExlMKjacVGk8tNElZni7DdvMbd8jZuW2rSoqLtbSoUit3ndeuDt11Jm2QlNxTXKElPj4XaKw9q/jA85//xBd3CiSG+ys9rFbh5/do38YSrS1aqeLCQtVs3Kwz5866cynm8qIAV115EZulEEAAAQ8LEGB5GJjpETCnAFXZTSBryh2uJxVmDp9mt9Yc2U9d7QVtWV+pwrwVWlJQrhUfn9K2gI46mdRfDSm95RfCPbQc+YvxedMdg05+/h1f2ipg3MMqOcJPqSHnFHTyE+3dUKi1xStVXlKsrVu2qaGepwW21dZM47jqyky7QS0IIIBA+wUIsNpqyDgEEEDAZAKxnbM18rG3NWzxq4pK72ay6iinPQL19fXasXmDSgpXa1l+qT6s2aOaC/E6FNdHtan95Beb3p7pGWsxgeSAExar2PflRob4Ky28QUkBJ9V4aKs+XZunqqJVqigv066dO9V4sd73RVKB2wS46sptlEyEAAJfCPDVFAIEWKbYBopAAAEE3CfQZcxcTfqn36nXjHvdNykzmU5g7yc7VFVapFWr8/Vh2SaVHA7WpxG9dCZjiBozcuUXFmu6minIPQJJIsC6lmRyuJ9SQs4p9PRnOrC5VB+Vr9Sa4nxVV1Vp7969EvewuhahZV/nqivzbh2VIYAAAu0VIMBqryDjEUAAARMKhETGasBtz2jC879Var/RJqyQktwtcPLoIW2uKlPhymVaurJAS2s+08aArjqYPFjnOw6VUrPlHxrt7mWZzwcCcY0EWF+wBwX4KTnCXxlhdYquO6TTu9Zpz7o8VRWvUmV5mbZ/vF31tba5Z9gXbfO1GYGk2Ag9On80TxhsxoZDCCCAgF0ECLDsspP0gQACCDQjkJw9TOOe+VcNvPN5hcYmNXMGh+wq0HCxXp9trlZ1wXKtXrFUS1aX6C/rPtXac3HaE9FLp1P662JKtvwinPQoeXvsdlT9UXs00souQoP8lR4doK7RDUrxP6qG/Zu1q2qVqopWqqykSJs2bdSJE8daOSun20Fg7rhc/fiJuZozpq8d2qEHBBBAAIErCBBgXQGGwwgggICdBHpMXaRJ3/2duk24uX1tMdryAgd279SGqjIV5a/W8vwSfVj1sQr3S9sDOupofF/VpuaqMaGr/II6WL5XuzYQXmvvAMvPz09JkYHqFC117HBO0bV7deaTam2vWKny/BUqyM9XZfV67TtwwK5bTF8tFBjSO1M/euRGPTJvlBJjIlo4itMQQAABBKwqQIBl1Z2jbssKUDgCvhKISMrUkK++qNFf/7nis/r7qgzWNaHAmZMn9PHmDVpTUqhVqwu0tLhaH2484Lpaa3dET51I6q/alL5SfBcpKNSEHTirpJDzh23RcIC/n1KiAtU1rukzslZJOiId3KzP1uapunC5ivPzVFpWpk2bt+r48RO26Jkm3COQGh+lJxaO1cuLZ2hAjwz3TMosCCCAAAKmF/A3fYWXF8gRBBBAAIF2CGQMul7GTd5zF3xNgSGEEe2gtP1Q42qtTVXlKi1crVX5hVpSslZLNu5XyQE/bW1M1cGoHjqTkK2GxCwpMkny468V8sJHwFlrBVgxoQHqGBOgbjFSt4jzSg84qrCT27SvJl+VBctVsKrps7BY1etqtGefcVVVoxcUWcKqAvMn9HO9XXDmyByrtkDdCCDQOgHORuBvAvxN828UfIMAAgg4R8A/IFA5cx+W8bbCLmPmOKdxOnWLwMkTx7Vz20eqrlijwuISLSuq0JLKbVqy5ZjWnAjVx0FddDBhgM50HKaLnYdJKb3kF9UUcLlldSbRqUPyl3lCniB/P8WF+Sk9UsoIq1VKwAlFnN+j2j0btLemQBtLV6h09Qrlr85TflGpyqvWa9vOPaqrv8hmItBigeF9OunNx2Zr8ZyRiosKa/E4TjQE+EQAAQTsIUCAZY99pAsEEECgTQKxnXM0bPFrGvfMr5Xab0yb5mAQApcKHD2wX9s3rlV1cZ4KVyzR8qVLtCS/TB9WbNOKT2pVdipaWwI767OoPjqaPFBn0werLmOAGlNz5BeXeelUfH8VgcyQU1d51b0vRYT4KyncX2kRjUoPrVVSwElFXdiviwc/0v5NxdpVvUo1JatUXpinspJiVVZVa8uWbTp0+LAaG2wSUrmXlNlaIdAxOUbf+Mp4vXj/dPXrntaKkZyKAAIIIGA3AX+7NUQ/CCCAAAKtFzDCKyPEMsKsuC45rZ+AEQhcQ8B4uf7COR3f96l2bVqnjRVFWlOw0vX2sZUr87R0dbE+LK3Rkq0nVHAgQOvqUrQjNEv74wfoeNpQnc0cqvrMwVJ6rvySs4zpHP2ZHniyXf0HB/orNixQqVGByowOUKeoBnUMPa8kf+Pqqb26eOAjHfqoTHvWrdaW8pVNgeRKrSlarfLSYlVXVWnzR03h1b6mEKuutl11MBiBKwmEhwbrtikD9fbjczVteO8rncZxBBBAAAEHCRBgOWizaRUBBCwt4JXijbcTXv/CHzTgtmcUFp/ilTVZBIF/FDh74qj279yibesqtK4kT2V5S1WwfKlWLF+uJasK9GFBhSvoWr7zvIqPhammIV0fh/bSvqaw62hT2HWm0yhd6DJKDV1HSp0Hyz8tWwGJXeQfmSC/oJB/XM6SPyfquIyPkEA/GVdIxYT6KznC3/U2vo4RDcoMr1NG6HmlBZ1Uoo64nuQXcmKHLu7boJPby7SzcqU2lCxXRcFyleSvUHFBvkpLS1VdbVw9tVX79+9XbVPgKBO9VdHol09nCMwe01c/fXKe7pkxVNERHZzRNF0igAACCFxTgADrmkScYB8BOkEAgZYI+AcGqdeMe3X99/7g+mr83JJxnIOAtwUu1l3QqUP7tHf7Jm1fV6b1TWHXmqawq3DZn5S35E9a9uGftWTpcv0lr0R/LlqrJet2a8XOcyo4EKiypuCr+nS0NlyI1+aLydrml64dQZ30SYeu2h2WpT2RvbQ/JkcH43J1JKG/6+2OJ1IH62T6EJ1q+jzdcZhOdxyqM5nDdTZzhM51Htn0OUoXuo5RbbdxutB9vGqzJqiu5/Wq6zVF9dnTVN9nhhpyZ6s+d5Zqs2fofM+pOtt9kk51GadjGaN0OHWoDiYO0t7Yvtod0Us7Qro01ZWhTXVJWns6ShXHQlSy76Lydp3V5u27tGd9nnZUrnJdIbWxdKWqila63sZXWpSvkuIilTUFUmsqqrR2XY3rSX47dn2q/QcP69SZc97eKtZDoEUCEwdl6SdNwdVj80crMzm2RWM4CQEEEEDAOQKtC7Cc40KnCCCAgOMFwuJTXFdiGVdkGVdmiQ8ELC7QUF+rurOndPbEER1vCr4O7v1Uez7ZoU8/3qodWzZp28b1+mh9tTatrdCGyjKtKy9WdWmBKopXu97uWLp6uUpWLVNx02fRiiUqWrFUhcs/VMHyvyh/6Z+bPpuCsw//R6v+8t/K+/MHWvWn/9LK//m9Vv7x/2rFB/+hFf/5Wy37/Xta8ft/06oPfqvV//M7Ffz5Dype8t8qX/knVa5equqiFaopK9SmqjJtq1nbVNdG7d65TQf27taRQwd18tRpXaitU51fABdHWfz3kfL/LjA0O1M/fHCGvrXoemV3Tv77C3yHAAK+FWB1BEwmQIBlsg2hHAQQQMBsAnFdcrjRu9k2hXoQQAABGwgYYZURWhnhlRFi2aCly1rgAAIIIICA+wQIsNxnyUwIIICArQVS+43R32703rWPrXulOQQQMI0AhdhQwHh7oPE2QePtgsbbBm3YIi0hgAACCHhAgADLA6hMiQACCNhZwHg74ZQX/1uD7/uB4giyLLDVlIgAAgiYQyAhOtx1Y3bjBu3GjdrNURVVIIAAAghYRYAAyyo7RZ0IIOA7AVZuVqD7xIUiyGqWhoMIIIAAApcIGMHVndMG6+ffnK/bpgxUeGjwJa/yLQIIIIAAAi0TIMBqmRNntVOA4QggYF8Bgiz77i2dIYAAAu0RuDS4WnTDYMVHhbVnOsYigAACCFhEwFNlrvg0PwAAEABJREFUEmB5SpZ5EUAAAYcJEGQ5bMNpFwEEELiCAMHVFWA4jEDLBTgTAQSaESDAagaFQwgggAACbRcgyGq7HSMRQAABKwsYwdWiGwa53iq4yOdXXFlZktoRQAABBJoTIMBqToVjCCCAAALtFiDIajchEyDgWwFWR6CFApcGV3dOG8JbBVvoxmkIIIAAAq0TIMBqnRdnI4AAAgi0UuDLQVbfVo629ulUjwACCNhZgODKzrtLbwgggID5BAiwzLcnVIQAAn8X4DsbCfw1yPpAIx79Z6UNGGejzmgFAQQQcJZAt/R4PThnhP7lqfniiitn7T3dIoAAAr4UIMDypb5X1mYRBBBAwFwCnUbM0Nin3tGEb7+vLmPnys+PfxWZa4eoBgEEEGheYHDvjnpu0ST96umbtWBCf8VGhjV/IkcRQAABBHwkYO9l+a8Ge+8v3SGAAAKmFUjOGa5hD76qqS//r3rPvE8dohNMWyuFIYAAAk4V8Pf305ShPfX6wzfqlcUzNWlQD6dS0LdTBOgTAQRMK0CAZdqtoTAEEEDAGQIxmT3V/9andcMrf3J9NX52Rud0iQACCJhXICEmXLdMGqB3nr5ZT982Udf1zGhxsZyIAAIIIICAJwQIsDyhypwIIIAAAq0WMK7AMq7EMq7IMq7MMq7QavUkDEDAHgJ0gYDPBHp0TNTD80a5gquvzhquzqlxPquFhRFAAAEEELhUgADrUg2+RwABBBDwuYBxTyzj3ljGPbKMe2UZ98xqfVGMQAABBBBojcCwnE56/q7J+sU352veuFxFhXdozXDORQABBBBAwOMCBFgeJ2YBBCwqQNkImEDAeFqh8dTCKS9+oN4z7lN4QpoJqqIEBBBAwB4CCdHhmj+hv3765Dy99MB0jb+uuz0aowsEEEAAAVsKEGB5cFuZGgEEEEDAPQJxXfuq/21Pa9prH2rIV19USt9R7pmYWRBAAAEHChj3s3py4Tj9+rmFWjxnhHp3TnagAi0jgAAC7hVgNs8LEGB53pgVEEAAAQTcJBDYIVzdJtys8c+9p0nf/Z16TF2kkKh4N83ONAgggIB9BaIjQjVrdB+9+dhs1xMFZ4zMVkRoiH0bpjMrClAzAgggcFUBAqyr8vAiAggggIBZBRJ7DtLAO593XZU16K5/UlLvIWYtlboQQAABLwlcvkyfrql65KZReveZm/X4gjHq1z3t8pM4ggACCCCAgAUECLAssEmUiAACCCBwZYEOUXHKmnK7Jn7nPzThW79xXaEVFBYpPhBokwCDELCBQGhIkG4Y1luvLJ6ht782R3PH5iouKswGndECAggggICTBQiwnLz79I4AAgh4QMCXUyb3GeG6R9a0Vz/UgNufVXz3/r4sh7URQAABrwr0z0rX4rkj9etnF+qbt47X4N6ZXl2fxRBAAAEEEPCkAAGWJ3WZG4G2CTAKAQTaKRAWn6Je0+/R5O//QeOefldZk29XeGJGO2dlOAIIIGA+gS6pcbptykD97Os36Y1HZ2n++H5KjuMqVPPtFBUhgAACCLRXwKYBVntZGI8AAgggYBeB1P5jNejuf9KMN1do9JM/d73FMDQmyS7t0QcCCDhQID46XDNH5uilB6br3WcX6p4ZQ9WrE/+75sBfBVpGAAGXAH84RcDfKY3SJwIIIICAswX8AwKVMfh611sMjTBr5GNvqcvoOQqOiHE2DN0jgIAlBAID/DWmf1c9c/tEvffcLXpi4VgNy+lkidop0gIClIgAAghYQIAAywKbRIkIIIAAAu4VCOwQpszh0zXsodc0443lGvbgq66fA0PC3LsQsyGAgGMEPNXoF/e1+rdvf0XfvWeqJg/pqfDQYE8tx7wIIIAAAgiYVoAAy7RbQ2EIIIAAAt4QCImMVZexc2VckTW9KcwafN8PlD5wkowrtryxPmv8TYBvEEDgc4E+XVN117TBX7qvVWp81Oev8gUBBBBAAAFnChBgOXPf6RoBBGwpQFPtFQiLS1b3iQs15hu/kBFmDbzzO01h1kRxZVZ7ZRmPAALXEriuZ4bunzVcv3r6Zr39tTm644bB3NfqWmi8jgACCCDgKAECLEdtN81eU4ATEEAAgc8FIpI6qsfUO5rCrH/RzLdWafgjb6jruPk8zfBzH74ggED7BAL8/V33sHrkplEy3h74+sM3auGkAeqWHt++iRmNAAIIIICATQXcHmDZ1Im2EEAAAQQcLNAhOkGdR96ooQ/80BVmjX/2PWXPekDx3XIdrELrCCDQWoHQkCCN7tdVTy4cp99+51YZTxGcOzZXHZN4mERrLTkfAQTMIUAVCHhTgADLm9qshQACCCBgeQE/P3+l5I5Sv1u+ock/+C/d8PL/asDtzyptwDj5B3FjZctvMA0g4GaB+KgwTRyU5Xp64PvP36rv3TtVM0ZmKzku0s0rMZ1FBSgbAQQQQKCFAgRYLYTiNAQQQAABBJoTiOnUW72m36OxT72jG99areEPvea6KXxYXEpzp3MMAQTcLmCuCf39/GQ8OfCOGwbrtYdv1H9893Z9a9H1rqcHxjWFWeaqlmoQQAABBBCwjgABlnX2ikoRQAABBEwuEBqbpM6j52jYg69q5turNe6ZXytn7kNKyh5q7sqpDgEE2iXQKSXWdVXVc3dMcgVWbzw6y/UUwYE9MxQUGNCuuRmMAAIIIIAAAn8VIMD6qwN/IoAAAu0SYDAC/yjgHxCo1H5jlLvgCU18/t815+clGvX42+oxdZGiO/b4x9P5GQEELCQQGRaikX27aPGckfr5N27Svz53i+u+VpMG91BSbISFOqFUBBBAAAEErCNAgGWdvbJ7pfSHAAII2FqgQ0ySOg6bpoF3Pq9pr/5F019fqqH3v6ROI2YqJDLW1r3THAJ2EMjpkuJ6SqBx43XjbYHf/+oNmj+hn3pmJtmhPXpAAAEEEEDAmwJtWosAq01sDEIAAQQQQKB9AlHp3dR1/AKNePRNzf1lhSZ//z9dN4ZPzhnWvokZjQACbhHo3TlZ88f303funqL/+8Ii/fiJubp/1nANy+mk8A7BblmDSRBAAIG2CzASAecJEGA5b8/pGAEEEEDAhALx3fspe9YDmvDt32rBbzZp7FO/Uq/pd8s4bsJyKQkB2wl0TYvXTeNz/xZY/fTJeVo8d6TGDeimxJhw2/VLQ5JAQAABBBCwlAABlqW2i2IRQAABBJwgEBAUorQB4zXg9udcV2bd/NstmvD8b5V78xNNx8cpKCzSCQz0aAEBK5eYkRitmSNz9J27JruusHrnmZv10NxRBFZW3lRqRwABBBCwtQABlq23l+YQQAABBEwu0KLyjBvCJ2cPU86chzT2qXd007trXffRGnzv99V59BxFJHVs0TychIBTBfz8/NQzM9H1pMCnb5ug333vDv3m+Vv1xMKxGnddd66wcuovBn0jgAACCFhKgADLUttFsQggcLkARxBwpkB0xx7qPukWDX/oNc18K0+zf1aiUV/7CW87dOavA11fIhAY4K/szsmaPaavvnnreP3yqQVa+daD+vk35rueFDhlaC/xpMBLwPgWAQQQQAABiwgQYFlkozxaJpMjgAACCFheIDQ2SR2HTr3sbYcD73xe3cYvUFzXvvIPDLJ8nzSAwKUCIcGByu2WpnnjcvXM7RP17rMLtezNB/STJ+fpsfmjdcOw3uqekXDpEL5HAAEEEEDA2QIW7p4Ay8KbR+kIIIAAAghcSeCLtx32mLpIQ+5/SVNe/EA3v/+Rpr2+RCMfe0s5sxfLuM9WWHzqlabgOAKmEkiIDtfg3pm6eWJ/fWvR9XrvW7fow9e/qn9+fLYenjdKk4f0VJfUOFPVTDEIIGBPAbpCAAHfCBBg+cadVRFAAAEEEPCJQHR6d2UOn67chU9q7FO/0qyfFGreO1Wum8QP5Gotn+wJi35ZICQoUL06JWn6iGw9ctMo/eiRWfrgpbv0/76/SK8snqEHZo/QxEFZykyO/fJAfrKSALUigAACCCDQagECrFaTMQABBBBAAAF7CQSHR8u4SXxzV2sZ99Xqt/Dr6jJ2nhJ6XKeQSEIDc+y+ParISIrRmP5dddf0IfrevVP1/vO36sMffVU/+/pN+vot4zR3bK4G9EhXdESoPRqmCwQQQAABBBBoswABVpvpGIgAAgggYGkBir+mQHR6d9d9tbJnP6hhD76i67/3/zT3lxWa96tKTX7h9xq2+DUZT0bMHDZNsZ16KyC4wzXn5ATnCUSGhah352RNGtRDi24YpOcWTXLdUH3pG/frN9/+ir57z1TdMXWQRvfrqvTEaOcB0TECCCCAAAIItEiAAKtFTJyEAALNCXAMAQScKRAcEaP4rAHqMmaOcm9+QiMff1tTX/5fLfi3ja63JI5/7t806O7vqucNdyq1/1hFNQVhAcGhzsRySNfNhVQ/fXKe/vjyPa5P43sjuLpz2hBXkNUzM1FBgQEO0aFNBBBAAAEEEHCHAAGWOxTbPgcjEUAAAQQQsJWAcVP4lL4jlTX5Nl236Nsa9/S7mv76kqZwa4Pr6q2pL/1Ro5/8meu1ntPudl3hZTwhsUN0vK0c7NRMcFCAUuIild05WaNyu+jGUTl/u5LKCKauFFIZV10ZwZadLOgFAQQQQACBdggwtJ0CBFjtBGQ4AggggAACCLRMwLh/VmyXHGUMnuy6Ouu6O56TcY+tKS9+oDm/KG8KuTZq+o+Wafxz72nIV19Un7kPu67ySsoeqpjMngqNTVJAUEjLFuOsawrERYWpe0aChmRnaurQXvrK9dfpobkj9e07r9cbj86S8ZS//3nlHi350f36j+/erp88OU8v3HeDvnbzWH1xJRUh1TWZOQEBBNwqwGQIIOBkAX8nN0/vCCCAAAIIIGAegYDgDopK66qUvqPUbcLN6rvga677bE18/t91wyt/1uyflWjBbzZp/ns1mvXjAk394R814Vu/0cjH3tKge76n3Kbze02/2xV6pQ0Yr/is/opK7aKQyBjzNOmhSkJDglxXSRlP7xvaFEhNHtJT88f3070zh+nJW8a5bpD+z4/PbgqlvqIPfni3Vr29WH/4wZ365VML9PKDM/TUbRN0343DdFPTmAkDs9Q/K931lL+I0BDxYTMB2kEAAQQQQMCiAv4WrZuyEUAAAQQQQMChAoEhYQpLSFNs5xwl9xmhzOHTlXX9rcqZ+7AG3P6cK/Qa+9SvNPmFP2j6G8s195eVuuX/fOwKvub8S7lufCtP0179iyZ//w8a3xSAjfn6LzTikTddV30Zb3vMXfikcmYvdl0lZgRpnUbOVPqgSUppWsu4Gqy9n8ZbLI2ArePQqeo08kZ1HT/f9ZZL4y2V2bMfVJ+bHlO/W77h6sW4l9iQ+1/S8Ide18jH39aYb/xC4575tWaOytG//9Nt+vNr97nCKOOrcZWU8fS+HzYFUs/cPlGL547UrZOv04wR2Rrdr6tyu6U1hVIxig7v4NDfHNpGAAEEEEAAASsLEGBZedBYAT0AAA2vSURBVPeoHQEEELCmAFUj4BMBI/jqEBWv8KSOiu7YQ/Hd+7tCKSOcMkIqI6wybjyf0xReGSGWEWYZb2U0wi0j5DLCLuNqsPZ+Gje5NwI24+2TIx55Q0Pv/6GMoMp4S2W/hV9X35seVfasB2RcTWbcS6zb+AXqPHq2jKc9pg+cpNR+YzR43FSlxkfJuPLKJ5gsigACCCCAAAIIeFmAAMvL4CyHgHsEmAUBBBBAAAEEEEAAAQQQQAAB5wg4N8Byzh7TKQIIIIAAAggggAACCCCAAALOFaBzWwgQYNliG2kCAQQQQAABBBBAAAEEEPCcADMjgAACvhYgwPL1DrA+AggggAACCCCAgBME6BEBBBBAAAEE2iFAgNUOPIYigAACCCCAgDcFWAsBBBBAAAEEEEDAqQIEWE7defpGAAFnCtA1AggggAACCCCAAAIIIGBBAQIsC24aJftWgNURQAABBBBAAAEEEEAAAQQQQMC7Ar4IsLzbIashgAACCCCAAAIIIIAAAggggIAvBFgTAbcJEGC5jZKJEEAAAQQQQAABBBBAAAF3CzAfAggggIAhQIBlKPCJAAIIIIAAAgggYF8BOkMAAQQQQAABywsQYFl+C2kAAQQQQAABzwuwAgIIIIAAAggggAACvhQgwPKlPmsjgICTBOgVAQQQQAABBBBAAAEEEECgjQIEWG2EY5gvBFgTAQQQQAABBBBAAAEEEEAAAQTsL3B5hwRYl5twBAEEEEAAAQQQQAABBBBAAAFrC1A9AjYTIMCy2YbSDgIIIIAAAggggAACCLhHgFkQQAABBMwjQIBlnr2gEgQQQAABBBBAwG4C9IMAAggggAACCLhFgADLLYxMggACCCCAgKcEmBcBBBBAAAEEEEAAAQQIsPgdQAAB+wvQIQIIIIAAAggggAACCCCAgKUFCLAsvX3eK56VEEAAAQQQQAABBBBAAAEEEEDA/gJm7ZAAy6w7Q10IIIAAAggggAACCCCAAAJWFKBmBBDwgAABlgdQmRIBBBBAAAEEEEAAAQTaI8BYBBBAAAEEvixAgPVlD35CAAEEEEAAAQTsIUAXCCCAAAIIIICAjQQIsGy0mbSCAAIIIOBeAWZDAAEEEEAAAQQQQAABcwgQYJljH6gCAbsK0BcCCCCAAAIIIIAAAggggAAC7RYgwGo3oacnYH4EEEAAAQQQQAABBBBAAAEEELC/AB1eTYAA62o6vIYAAggggAACCCCAAAIIIGAdASpFAAHbChBg2XZraQwBBBBAAAEEEEAAgdYLMAIBBBBAAAEzChBgmXFXqAkBBBBAAAEErCxA7QgggAACCCCAAAJuFiDAcjMo0yGAAAIIuEOAORBAAAEEEEAAAQQQQACBvwsQYP3dgu8QsJcA3SCAAAIIIIAAAggggAACCCBgEwECrKtsJC8hgAACCCCAAAIIIIAAAggggID9BejQ/AIEWObfIypEAAEEEEAAAQQQQAABBMwuQH0IIICARwUIsDzKy+QIIIAAAggggAACCLRUgPMQQAABBBBA4EoCBFhXkuE4AggggAACCFhPgIoRQAABBBBAAAEEbClAgGXLbaUpBBBAoO0CjEQAAQQQQAABBBBAAAEEzCZAgGW2HaEeOwjQAwIIIIAAAggggAACCCCAAAIIuFHApAGWGztkKgQQQAABBBBAAAEEEEAAAQQQMKkAZSHQMgECrJY5cRYCCCCAAAIIIIAAAgggYE4BqkIAAQQcIECA5YBNpkUEEEAAAQQQQACBqwvwKgIIIIAAAgiYW4AAy9z7Q3UIIIAAAghYRYA6EUAAAQQQQAABBBDwmAABlsdomRgBBBBorQDnI4AAAggggAACCCCAAAIINCdAgNWcCsesK0DlCCCAAAIIIIAAAggggAACCCBgO4HLAizbdUhDCCCAAAIIIIAAAggggAACCCBwmQAHELCSAAGWlXaLWhFAAAEEEEAAAQQQQMBMAtSCAAIIIOAlAQIsL0GzDAIIIIAAAggggEBzAhxDAAEEEEAAAQSuLUCAdW0jzkAAAQQQQMDcAlSHAAIIIIAAAggggIDNBQiwbL7BtIcAAi0T4CwEEEAAAQQQQAABBBBAAAHzChBgmXdvrFYZ9SKAAAIIIIAAAggggAACCCCAgP0FfNIhAZZP2FkUAQQQQAABBBBAAAEEEEDAuQJ0jgACrRUgwGqtGOcjgAACCCCAAAIIIICA7wWoAAEEEEDAUQIEWI7abppFAAEEEEAAAQT+LsB3CCCAAAIIIICAVQQIsKyyU9SJAAIIIGBGAWpCAAEEEEAAAQQQQAABLwgQYHkBmSUQQOBqAryGAAIIIIAAAggggAACCCCAwNUFCLCu7mONV6kSAQQQQAABBBBAAAEEEEAAAQTsL+DgDgmwHLz5tI4AAggggAACCCCAAAIIOE2AfhFAwJoCBFjW3DeqRgABBBBAAAEEEEDAVwKsiwACCCCAgNcFCLC8Ts6CCCCAAAIIIIAAAggggAACCCCAAAKtESDAao0W5yKAAAIImEeAShBAAAEEEEAAAQQQQMAxAgRYjtlqGkXgcgGOIIAAAggggAACCCCAAAIIIGAFAQKs9u0SoxFAAAEEEEAAAQQQQAABBBBAwP4CdOhjAQIsH28AyyOAAAIIIIAAAggggAACzhCgSwQQQKDtAgRYbbdjJAIIIIAAAggggAAC3hVgNQQQQAABBBwqQIDl0I2nbQQQQAABBJwqQN8IIIAAAggggAAC1hMgwLLenlExAggg4GsB1kcAAQQQQAABBBBAAAEEvCpAgOVVbhZD4AsBviKAAAIIIIAAAggggAACCCCAQEsFrBtgtbRDzkMAAQQQQAABBBBAAAEEEEAAAesKUDkCTQIEWE0I/IMAAggggAACCCCAAAII2FmA3hBAAAGrCxBgWX0HqR8BBBBAAAEEEEDAGwKsgQACCCCAAAI+FCDA8iE+SyOAAAIIIOAsAbpFAAEEEEAAAQQQQKBtAgRYbXNjFAIIIOAbAVZFAAEEEEAAAQQQQAABBBwoQIDlwE13esv0jwACCCCAAAIIIIAAAggggAAC1hJoS4BlrQ6pFgEEEEAAAQQQQAABBBBAAAEE2iLAGARMI0CAZZqtoBAEEEAAAQQQQAABBBCwnwAdIYAAAgi4Q4AAyx2KzIEAAggggAACCCDgOQFmRgABBBBAAAHHCxBgOf5XAAAEEEAAAScI0CMCCCCAAAIIIIAAAlYWIMCy8u5ROwIIeFOAtRBAAAEEEEAAAQQQQAABBHwkQIDlI3hnLkvXCCCAAAIIIIAAAggggAACCCBgfwH3d0iA5X5TZkQAAQQQQAABBBBAAAEEEECgfQKMRgCBLwkQYH2Jgx8QQAABBBBAAAEEEEDALgL0gQACCCBgHwECLPvsJZ0ggAACCCCAAALuFmA+BBBAAAEEEEDAFAIEWKbYBopAAAEEELCvAJ0hgAACCCCAAAIIIIBAewUIsNoryHgEEPC8ACsggAACCCCAAAIIIIAAAgg4WoAAyyHbT5sIIIAAAggggAACCCCAAAIIIGB/Abt2SIBl152lLwQQQAABBBBAAAEEEEAAgbYIMAYBBEwoQIBlwk2hJAQQQAABBBBAAAEErC1A9QgggAACCLhXgADLvZ7MhgACCCCAAAIIuEeAWRBAAAEEEEAAAQT+JkCA9TcKvkEAAQQQsJsA/SCAAAIIIIAAAggggIA9BAiw7LGPdIGApwSYFwEEEEAAAQQQQAABBBBAAAGfCxBgeXwLWAABBBBAAAEEEEAAAQQQQAABBOwvQIeeFCDA8qQucyOAAAIIIIAAAggggAACCLRcgDMRQACBKwgQYF0BhsMIIIAAAggggAACCFhRgJoRQAABBBCwowABlh13lZ4QQAABBBBAoD0CjEUAAQQQQAABBBAwmQABlsk2hHIQQAABewjQBQIIIIAAAggggAACCCDgPgECLPdZMhMC7hVgNgQQQAABBBBAAAEEEEAAAQQQcAnYOsBydcgfCCCAAAIIIIAAAggggAACCCBgawGas78AAZb995gOEUAAAQQQQAABBBBAAIFrCfA6AgggYGoBAixTbw/FIYAAAggggAACCFhHgEoRQAABBBBAwFMCBFiekmVeBBBAAAEEEGi9ACMQQAABBBBAAAEEEGhGgACrGRQOIYAAAlYWoHYEEEAAAQQQQAABBBBAwG4CBFh221H6cYcAcyCAAAIIIIAAAggggAACCCCAgIkEPBRgmahDSkEAAQQQQAABBBBAAAEEEEAAAQ8JMC0C3hEgwPKOM6sggAACCCCAAAIIIIAAAs0LcBQBBBBA4JoCBFjXJOIEBBBAAAEEEEAAAbMLUB8CCCCAAAII2FuAAMve+0t3CCCAAAIItFSA8xBAAAEEEEAAAQQQMK0AAZZpt4bCEEDAegJUjAACCCCAAAIIIIAAAggg4AkBAixPqDJn2wUYiQACCCCAAAIIIIAAAggggAAC9hdoZYcEWK0E43QEEEAAAQQQQAABBBBAAAEEzCBADQg4SYAAy0m7Ta8IIIAAAggggAACCCBwqQDfI4AAAghYRIAAyyIbRZkIIIAAAggggIA5BagKAQQQQAABBBDwvAABlueNWQEBBBBAAIGrC/AqAggggAACCCCAAAIIXFWAAOuqPLyIAAJWEaBOBBBAAAEEEEAAAQQQQAAB+wr8fwAAAP//dx84JwAAAAZJREFUAwDiw4LLXP4rNQAAAABJRU5ErkJggg==" id="190" name="Google Shape;190;p8"/>
          <p:cNvSpPr/>
          <p:nvPr/>
        </p:nvSpPr>
        <p:spPr>
          <a:xfrm>
            <a:off x="460375" y="64921"/>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1" name="Google Shape;191;p8"/>
          <p:cNvSpPr/>
          <p:nvPr/>
        </p:nvSpPr>
        <p:spPr>
          <a:xfrm>
            <a:off x="7475410" y="5832395"/>
            <a:ext cx="1577524" cy="35580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POLÍMEROS</a:t>
            </a:r>
            <a:endParaRPr sz="1600">
              <a:solidFill>
                <a:schemeClr val="dk1"/>
              </a:solidFill>
              <a:latin typeface="Arial"/>
              <a:ea typeface="Arial"/>
              <a:cs typeface="Arial"/>
              <a:sym typeface="Arial"/>
            </a:endParaRPr>
          </a:p>
        </p:txBody>
      </p:sp>
      <p:pic>
        <p:nvPicPr>
          <p:cNvPr id="192" name="Google Shape;192;p8"/>
          <p:cNvPicPr preferRelativeResize="0"/>
          <p:nvPr/>
        </p:nvPicPr>
        <p:blipFill rotWithShape="1">
          <a:blip r:embed="rId3">
            <a:alphaModFix/>
          </a:blip>
          <a:srcRect b="0" l="0" r="0" t="0"/>
          <a:stretch/>
        </p:blipFill>
        <p:spPr>
          <a:xfrm>
            <a:off x="9545349" y="2429414"/>
            <a:ext cx="2069839" cy="1376555"/>
          </a:xfrm>
          <a:prstGeom prst="rect">
            <a:avLst/>
          </a:prstGeom>
          <a:noFill/>
          <a:ln>
            <a:noFill/>
          </a:ln>
        </p:spPr>
      </p:pic>
      <p:sp>
        <p:nvSpPr>
          <p:cNvPr id="193" name="Google Shape;193;p8"/>
          <p:cNvSpPr/>
          <p:nvPr/>
        </p:nvSpPr>
        <p:spPr>
          <a:xfrm>
            <a:off x="9106624" y="3866338"/>
            <a:ext cx="2725835" cy="355803"/>
          </a:xfrm>
          <a:prstGeom prst="rect">
            <a:avLst/>
          </a:prstGeom>
          <a:noFill/>
          <a:ln>
            <a:noFill/>
          </a:ln>
        </p:spPr>
        <p:txBody>
          <a:bodyPr anchorCtr="0" anchor="t" bIns="45700" lIns="91425" spcFirstLastPara="1" rIns="91425" wrap="square" tIns="45700">
            <a:spAutoFit/>
          </a:bodyPr>
          <a:lstStyle/>
          <a:p>
            <a:pPr indent="0" lvl="1" marL="457200" marR="0" rtl="0" algn="just">
              <a:lnSpc>
                <a:spcPct val="107000"/>
              </a:lnSpc>
              <a:spcBef>
                <a:spcPts val="0"/>
              </a:spcBef>
              <a:spcAft>
                <a:spcPts val="0"/>
              </a:spcAft>
              <a:buNone/>
            </a:pPr>
            <a:r>
              <a:rPr b="1" i="0" lang="es-ES" sz="1600" u="none" cap="none" strike="noStrike">
                <a:solidFill>
                  <a:schemeClr val="dk1"/>
                </a:solidFill>
                <a:latin typeface="Arial"/>
                <a:ea typeface="Arial"/>
                <a:cs typeface="Arial"/>
                <a:sym typeface="Arial"/>
              </a:rPr>
              <a:t>FERROALEACIONES</a:t>
            </a:r>
            <a:endParaRPr b="0" i="0" sz="1600" u="none" cap="none" strike="noStrike">
              <a:solidFill>
                <a:schemeClr val="dk1"/>
              </a:solidFill>
              <a:latin typeface="Arial"/>
              <a:ea typeface="Arial"/>
              <a:cs typeface="Arial"/>
              <a:sym typeface="Arial"/>
            </a:endParaRPr>
          </a:p>
        </p:txBody>
      </p:sp>
      <p:pic>
        <p:nvPicPr>
          <p:cNvPr id="194" name="Google Shape;194;p8"/>
          <p:cNvPicPr preferRelativeResize="0"/>
          <p:nvPr/>
        </p:nvPicPr>
        <p:blipFill rotWithShape="1">
          <a:blip r:embed="rId4">
            <a:alphaModFix/>
          </a:blip>
          <a:srcRect b="0" l="0" r="0" t="0"/>
          <a:stretch/>
        </p:blipFill>
        <p:spPr>
          <a:xfrm>
            <a:off x="6909809" y="4042228"/>
            <a:ext cx="2143125" cy="1820878"/>
          </a:xfrm>
          <a:prstGeom prst="rect">
            <a:avLst/>
          </a:prstGeom>
          <a:noFill/>
          <a:ln>
            <a:noFill/>
          </a:ln>
        </p:spPr>
      </p:pic>
      <p:sp>
        <p:nvSpPr>
          <p:cNvPr id="195" name="Google Shape;195;p8"/>
          <p:cNvSpPr/>
          <p:nvPr/>
        </p:nvSpPr>
        <p:spPr>
          <a:xfrm>
            <a:off x="407572" y="2725084"/>
            <a:ext cx="2881945" cy="35580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PINTURAS REFRACTARIAS</a:t>
            </a:r>
            <a:endParaRPr sz="1600">
              <a:solidFill>
                <a:schemeClr val="dk1"/>
              </a:solidFill>
              <a:latin typeface="Arial"/>
              <a:ea typeface="Arial"/>
              <a:cs typeface="Arial"/>
              <a:sym typeface="Arial"/>
            </a:endParaRPr>
          </a:p>
        </p:txBody>
      </p:sp>
      <p:pic>
        <p:nvPicPr>
          <p:cNvPr id="196" name="Google Shape;196;p8"/>
          <p:cNvPicPr preferRelativeResize="0"/>
          <p:nvPr/>
        </p:nvPicPr>
        <p:blipFill rotWithShape="1">
          <a:blip r:embed="rId5">
            <a:alphaModFix/>
          </a:blip>
          <a:srcRect b="0" l="0" r="0" t="0"/>
          <a:stretch/>
        </p:blipFill>
        <p:spPr>
          <a:xfrm>
            <a:off x="598894" y="1432755"/>
            <a:ext cx="2500756" cy="1290072"/>
          </a:xfrm>
          <a:prstGeom prst="rect">
            <a:avLst/>
          </a:prstGeom>
          <a:noFill/>
          <a:ln>
            <a:noFill/>
          </a:ln>
        </p:spPr>
      </p:pic>
      <p:pic>
        <p:nvPicPr>
          <p:cNvPr id="197" name="Google Shape;197;p8"/>
          <p:cNvPicPr preferRelativeResize="0"/>
          <p:nvPr/>
        </p:nvPicPr>
        <p:blipFill rotWithShape="1">
          <a:blip r:embed="rId6">
            <a:alphaModFix/>
          </a:blip>
          <a:srcRect b="0" l="0" r="0" t="0"/>
          <a:stretch/>
        </p:blipFill>
        <p:spPr>
          <a:xfrm>
            <a:off x="3289517" y="3624227"/>
            <a:ext cx="2895600" cy="1619250"/>
          </a:xfrm>
          <a:prstGeom prst="rect">
            <a:avLst/>
          </a:prstGeom>
          <a:noFill/>
          <a:ln>
            <a:noFill/>
          </a:ln>
        </p:spPr>
      </p:pic>
      <p:sp>
        <p:nvSpPr>
          <p:cNvPr id="198" name="Google Shape;198;p8"/>
          <p:cNvSpPr/>
          <p:nvPr/>
        </p:nvSpPr>
        <p:spPr>
          <a:xfrm>
            <a:off x="3595334" y="5367557"/>
            <a:ext cx="2410343" cy="61927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COMPONENTES PARA MUNICIÓN ESCOPETA</a:t>
            </a:r>
            <a:endParaRPr/>
          </a:p>
        </p:txBody>
      </p:sp>
      <p:pic>
        <p:nvPicPr>
          <p:cNvPr id="199" name="Google Shape;199;p8"/>
          <p:cNvPicPr preferRelativeResize="0"/>
          <p:nvPr/>
        </p:nvPicPr>
        <p:blipFill rotWithShape="1">
          <a:blip r:embed="rId7">
            <a:alphaModFix/>
          </a:blip>
          <a:srcRect b="0" l="0" r="0" t="0"/>
          <a:stretch/>
        </p:blipFill>
        <p:spPr>
          <a:xfrm>
            <a:off x="506391" y="3565530"/>
            <a:ext cx="2058434" cy="2058434"/>
          </a:xfrm>
          <a:prstGeom prst="rect">
            <a:avLst/>
          </a:prstGeom>
          <a:noFill/>
          <a:ln>
            <a:noFill/>
          </a:ln>
        </p:spPr>
      </p:pic>
      <p:sp>
        <p:nvSpPr>
          <p:cNvPr id="200" name="Google Shape;200;p8"/>
          <p:cNvSpPr txBox="1"/>
          <p:nvPr/>
        </p:nvSpPr>
        <p:spPr>
          <a:xfrm>
            <a:off x="850254" y="5716592"/>
            <a:ext cx="127534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600">
                <a:solidFill>
                  <a:schemeClr val="dk1"/>
                </a:solidFill>
                <a:latin typeface="Arial"/>
                <a:ea typeface="Arial"/>
                <a:cs typeface="Arial"/>
                <a:sym typeface="Arial"/>
              </a:rPr>
              <a:t>NITRATOS</a:t>
            </a:r>
            <a:endParaRPr b="1" sz="1600">
              <a:solidFill>
                <a:schemeClr val="dk1"/>
              </a:solidFill>
              <a:latin typeface="Arial"/>
              <a:ea typeface="Arial"/>
              <a:cs typeface="Arial"/>
              <a:sym typeface="Arial"/>
            </a:endParaRPr>
          </a:p>
        </p:txBody>
      </p:sp>
      <p:pic>
        <p:nvPicPr>
          <p:cNvPr descr="Tubos de cartón en Negro Mate &amp; Blanco o Kraft Marrón | Envases Millbarn–  Tinware Direct [ES]" id="201" name="Google Shape;201;p8"/>
          <p:cNvPicPr preferRelativeResize="0"/>
          <p:nvPr/>
        </p:nvPicPr>
        <p:blipFill rotWithShape="1">
          <a:blip r:embed="rId8">
            <a:alphaModFix/>
          </a:blip>
          <a:srcRect b="0" l="0" r="0" t="0"/>
          <a:stretch/>
        </p:blipFill>
        <p:spPr>
          <a:xfrm>
            <a:off x="3716081" y="980512"/>
            <a:ext cx="1988584" cy="1988584"/>
          </a:xfrm>
          <a:prstGeom prst="rect">
            <a:avLst/>
          </a:prstGeom>
          <a:noFill/>
          <a:ln>
            <a:noFill/>
          </a:ln>
        </p:spPr>
      </p:pic>
      <p:sp>
        <p:nvSpPr>
          <p:cNvPr id="202" name="Google Shape;202;p8"/>
          <p:cNvSpPr txBox="1"/>
          <p:nvPr/>
        </p:nvSpPr>
        <p:spPr>
          <a:xfrm>
            <a:off x="3559510" y="3017072"/>
            <a:ext cx="300789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600">
                <a:solidFill>
                  <a:schemeClr val="dk1"/>
                </a:solidFill>
                <a:latin typeface="Arial"/>
                <a:ea typeface="Arial"/>
                <a:cs typeface="Arial"/>
                <a:sym typeface="Arial"/>
              </a:rPr>
              <a:t>TUBOS DE CARTÓN </a:t>
            </a:r>
            <a:endParaRPr b="1" sz="1600">
              <a:solidFill>
                <a:schemeClr val="dk1"/>
              </a:solidFill>
              <a:latin typeface="Arial"/>
              <a:ea typeface="Arial"/>
              <a:cs typeface="Arial"/>
              <a:sym typeface="Arial"/>
            </a:endParaRPr>
          </a:p>
        </p:txBody>
      </p:sp>
      <p:pic>
        <p:nvPicPr>
          <p:cNvPr id="203" name="Google Shape;203;p8"/>
          <p:cNvPicPr preferRelativeResize="0"/>
          <p:nvPr/>
        </p:nvPicPr>
        <p:blipFill rotWithShape="1">
          <a:blip r:embed="rId9">
            <a:alphaModFix/>
          </a:blip>
          <a:srcRect b="0" l="0" r="0" t="0"/>
          <a:stretch/>
        </p:blipFill>
        <p:spPr>
          <a:xfrm>
            <a:off x="6321096" y="854482"/>
            <a:ext cx="2456618" cy="2456618"/>
          </a:xfrm>
          <a:prstGeom prst="rect">
            <a:avLst/>
          </a:prstGeom>
          <a:noFill/>
          <a:ln>
            <a:noFill/>
          </a:ln>
        </p:spPr>
      </p:pic>
      <p:sp>
        <p:nvSpPr>
          <p:cNvPr id="204" name="Google Shape;204;p8"/>
          <p:cNvSpPr txBox="1"/>
          <p:nvPr/>
        </p:nvSpPr>
        <p:spPr>
          <a:xfrm>
            <a:off x="6641634" y="2980568"/>
            <a:ext cx="221030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Calibri"/>
                <a:ea typeface="Calibri"/>
                <a:cs typeface="Calibri"/>
                <a:sym typeface="Calibri"/>
              </a:rPr>
              <a:t>LACAS Y DILUIDORES</a:t>
            </a:r>
            <a:endParaRPr b="1" sz="1800">
              <a:solidFill>
                <a:schemeClr val="dk1"/>
              </a:solidFill>
              <a:latin typeface="Calibri"/>
              <a:ea typeface="Calibri"/>
              <a:cs typeface="Calibri"/>
              <a:sym typeface="Calibri"/>
            </a:endParaRPr>
          </a:p>
        </p:txBody>
      </p:sp>
      <p:sp>
        <p:nvSpPr>
          <p:cNvPr id="205" name="Google Shape;205;p8"/>
          <p:cNvSpPr/>
          <p:nvPr/>
        </p:nvSpPr>
        <p:spPr>
          <a:xfrm>
            <a:off x="598894" y="480792"/>
            <a:ext cx="6483926" cy="408623"/>
          </a:xfrm>
          <a:prstGeom prst="roundRect">
            <a:avLst>
              <a:gd fmla="val 16667" name="adj"/>
            </a:avLst>
          </a:prstGeom>
          <a:solidFill>
            <a:srgbClr val="FFCC0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IV. MATERIALES PRIORITARIOS PARA HOMOLOGACIÓN</a:t>
            </a:r>
            <a:endParaRPr b="1"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9"/>
          <p:cNvPicPr preferRelativeResize="0"/>
          <p:nvPr/>
        </p:nvPicPr>
        <p:blipFill rotWithShape="1">
          <a:blip r:embed="rId3">
            <a:alphaModFix/>
          </a:blip>
          <a:srcRect b="7018" l="0" r="0" t="9159"/>
          <a:stretch/>
        </p:blipFill>
        <p:spPr>
          <a:xfrm>
            <a:off x="415304" y="2288163"/>
            <a:ext cx="5311727" cy="3561961"/>
          </a:xfrm>
          <a:prstGeom prst="rect">
            <a:avLst/>
          </a:prstGeom>
          <a:noFill/>
          <a:ln>
            <a:noFill/>
          </a:ln>
        </p:spPr>
      </p:pic>
      <p:pic>
        <p:nvPicPr>
          <p:cNvPr id="211" name="Google Shape;211;p9"/>
          <p:cNvPicPr preferRelativeResize="0"/>
          <p:nvPr/>
        </p:nvPicPr>
        <p:blipFill rotWithShape="1">
          <a:blip r:embed="rId4">
            <a:alphaModFix/>
          </a:blip>
          <a:srcRect b="26959" l="3732" r="5144" t="10883"/>
          <a:stretch/>
        </p:blipFill>
        <p:spPr>
          <a:xfrm>
            <a:off x="6519554" y="942528"/>
            <a:ext cx="5258157" cy="3342901"/>
          </a:xfrm>
          <a:prstGeom prst="rect">
            <a:avLst/>
          </a:prstGeom>
          <a:noFill/>
          <a:ln>
            <a:noFill/>
          </a:ln>
        </p:spPr>
      </p:pic>
      <p:sp>
        <p:nvSpPr>
          <p:cNvPr id="212" name="Google Shape;212;p9"/>
          <p:cNvSpPr/>
          <p:nvPr/>
        </p:nvSpPr>
        <p:spPr>
          <a:xfrm>
            <a:off x="950725" y="1239183"/>
            <a:ext cx="3892730" cy="553357"/>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2800">
                <a:solidFill>
                  <a:schemeClr val="dk1"/>
                </a:solidFill>
                <a:latin typeface="Calibri"/>
                <a:ea typeface="Calibri"/>
                <a:cs typeface="Calibri"/>
                <a:sym typeface="Calibri"/>
              </a:rPr>
              <a:t>www.indumil.gov.co</a:t>
            </a:r>
            <a:endParaRPr sz="2800">
              <a:solidFill>
                <a:schemeClr val="dk1"/>
              </a:solidFill>
              <a:latin typeface="Calibri"/>
              <a:ea typeface="Calibri"/>
              <a:cs typeface="Calibri"/>
              <a:sym typeface="Calibri"/>
            </a:endParaRPr>
          </a:p>
        </p:txBody>
      </p:sp>
      <p:cxnSp>
        <p:nvCxnSpPr>
          <p:cNvPr id="213" name="Google Shape;213;p9"/>
          <p:cNvCxnSpPr/>
          <p:nvPr/>
        </p:nvCxnSpPr>
        <p:spPr>
          <a:xfrm flipH="1" rot="10800000">
            <a:off x="3585566" y="1626919"/>
            <a:ext cx="3266496" cy="942418"/>
          </a:xfrm>
          <a:prstGeom prst="straightConnector1">
            <a:avLst/>
          </a:prstGeom>
          <a:noFill/>
          <a:ln cap="flat" cmpd="sng" w="57150">
            <a:solidFill>
              <a:srgbClr val="FF0000"/>
            </a:solidFill>
            <a:prstDash val="solid"/>
            <a:miter lim="800000"/>
            <a:headEnd len="sm" w="sm" type="none"/>
            <a:tailEnd len="med" w="med" type="triangle"/>
          </a:ln>
        </p:spPr>
      </p:cxnSp>
      <p:sp>
        <p:nvSpPr>
          <p:cNvPr id="214" name="Google Shape;214;p9"/>
          <p:cNvSpPr/>
          <p:nvPr/>
        </p:nvSpPr>
        <p:spPr>
          <a:xfrm>
            <a:off x="6665304" y="3420094"/>
            <a:ext cx="4966656" cy="865335"/>
          </a:xfrm>
          <a:prstGeom prst="roundRect">
            <a:avLst>
              <a:gd fmla="val 16667" name="adj"/>
            </a:avLst>
          </a:prstGeom>
          <a:noFill/>
          <a:ln cap="flat" cmpd="sng" w="381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15" name="Google Shape;215;p9"/>
          <p:cNvCxnSpPr>
            <a:stCxn id="214" idx="1"/>
          </p:cNvCxnSpPr>
          <p:nvPr/>
        </p:nvCxnSpPr>
        <p:spPr>
          <a:xfrm>
            <a:off x="6665304" y="3852762"/>
            <a:ext cx="53400" cy="1339200"/>
          </a:xfrm>
          <a:prstGeom prst="bentConnector3">
            <a:avLst>
              <a:gd fmla="val -850621" name="adj1"/>
            </a:avLst>
          </a:prstGeom>
          <a:noFill/>
          <a:ln cap="flat" cmpd="sng" w="38100">
            <a:solidFill>
              <a:srgbClr val="00B050"/>
            </a:solidFill>
            <a:prstDash val="dash"/>
            <a:miter lim="800000"/>
            <a:headEnd len="med" w="med" type="triangle"/>
            <a:tailEnd len="med" w="med" type="triangle"/>
          </a:ln>
        </p:spPr>
      </p:cxnSp>
      <p:sp>
        <p:nvSpPr>
          <p:cNvPr id="216" name="Google Shape;216;p9"/>
          <p:cNvSpPr/>
          <p:nvPr/>
        </p:nvSpPr>
        <p:spPr>
          <a:xfrm>
            <a:off x="535646" y="488364"/>
            <a:ext cx="7772854" cy="408623"/>
          </a:xfrm>
          <a:prstGeom prst="roundRect">
            <a:avLst>
              <a:gd fmla="val 16667" name="adj"/>
            </a:avLst>
          </a:prstGeom>
          <a:solidFill>
            <a:srgbClr val="FFCC0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V. CONSULTA PÁGINA WEB</a:t>
            </a:r>
            <a:endParaRPr b="1" sz="1800">
              <a:solidFill>
                <a:schemeClr val="dk1"/>
              </a:solidFill>
              <a:latin typeface="Arial"/>
              <a:ea typeface="Arial"/>
              <a:cs typeface="Arial"/>
              <a:sym typeface="Arial"/>
            </a:endParaRPr>
          </a:p>
        </p:txBody>
      </p:sp>
      <p:sp>
        <p:nvSpPr>
          <p:cNvPr id="217" name="Google Shape;217;p9"/>
          <p:cNvSpPr/>
          <p:nvPr/>
        </p:nvSpPr>
        <p:spPr>
          <a:xfrm>
            <a:off x="6718663" y="4285429"/>
            <a:ext cx="505904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chemeClr val="dk1"/>
                </a:solidFill>
                <a:latin typeface="Calibri"/>
                <a:ea typeface="Calibri"/>
                <a:cs typeface="Calibri"/>
                <a:sym typeface="Calibri"/>
                <a:hlinkClick r:id="rId5">
                  <a:extLst>
                    <a:ext uri="{A12FA001-AC4F-418D-AE19-62706E023703}">
                      <ahyp:hlinkClr val="tx"/>
                    </a:ext>
                  </a:extLst>
                </a:hlinkClick>
              </a:rPr>
              <a:t>Listado de homologables Fábrica de Explosivos Antonio Ricaurte</a:t>
            </a:r>
            <a:endParaRPr sz="1800">
              <a:solidFill>
                <a:schemeClr val="dk1"/>
              </a:solidFill>
              <a:latin typeface="Calibri"/>
              <a:ea typeface="Calibri"/>
              <a:cs typeface="Calibri"/>
              <a:sym typeface="Calibri"/>
            </a:endParaRPr>
          </a:p>
        </p:txBody>
      </p:sp>
      <p:sp>
        <p:nvSpPr>
          <p:cNvPr id="218" name="Google Shape;218;p9"/>
          <p:cNvSpPr/>
          <p:nvPr/>
        </p:nvSpPr>
        <p:spPr>
          <a:xfrm>
            <a:off x="6718663" y="4931760"/>
            <a:ext cx="547333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chemeClr val="dk1"/>
                </a:solidFill>
                <a:latin typeface="Calibri"/>
                <a:ea typeface="Calibri"/>
                <a:cs typeface="Calibri"/>
                <a:sym typeface="Calibri"/>
                <a:hlinkClick r:id="rId6">
                  <a:extLst>
                    <a:ext uri="{A12FA001-AC4F-418D-AE19-62706E023703}">
                      <ahyp:hlinkClr val="tx"/>
                    </a:ext>
                  </a:extLst>
                </a:hlinkClick>
              </a:rPr>
              <a:t>Listado de homologables Fábrica Santa Bárbara</a:t>
            </a:r>
            <a:endParaRPr sz="1800">
              <a:solidFill>
                <a:schemeClr val="dk1"/>
              </a:solidFill>
              <a:latin typeface="Calibri"/>
              <a:ea typeface="Calibri"/>
              <a:cs typeface="Calibri"/>
              <a:sym typeface="Calibri"/>
            </a:endParaRPr>
          </a:p>
        </p:txBody>
      </p:sp>
      <p:sp>
        <p:nvSpPr>
          <p:cNvPr id="219" name="Google Shape;219;p9"/>
          <p:cNvSpPr/>
          <p:nvPr/>
        </p:nvSpPr>
        <p:spPr>
          <a:xfrm>
            <a:off x="6665302" y="5364427"/>
            <a:ext cx="535577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u="sng">
                <a:solidFill>
                  <a:schemeClr val="dk1"/>
                </a:solidFill>
                <a:latin typeface="Calibri"/>
                <a:ea typeface="Calibri"/>
                <a:cs typeface="Calibri"/>
                <a:sym typeface="Calibri"/>
                <a:hlinkClick r:id="rId7">
                  <a:extLst>
                    <a:ext uri="{A12FA001-AC4F-418D-AE19-62706E023703}">
                      <ahyp:hlinkClr val="tx"/>
                    </a:ext>
                  </a:extLst>
                </a:hlinkClick>
              </a:rPr>
              <a:t>Listado de homologables Fábrica General José María Córdova</a:t>
            </a:r>
            <a:endParaRPr sz="1800">
              <a:solidFill>
                <a:schemeClr val="dk1"/>
              </a:solidFill>
              <a:latin typeface="Calibri"/>
              <a:ea typeface="Calibri"/>
              <a:cs typeface="Calibri"/>
              <a:sym typeface="Calibri"/>
            </a:endParaRPr>
          </a:p>
        </p:txBody>
      </p:sp>
      <p:pic>
        <p:nvPicPr>
          <p:cNvPr descr="SVG &gt; social símbolo logo whatsapp - Imagen e icono gratis ..." id="220" name="Google Shape;220;p9"/>
          <p:cNvPicPr preferRelativeResize="0"/>
          <p:nvPr/>
        </p:nvPicPr>
        <p:blipFill rotWithShape="1">
          <a:blip r:embed="rId8">
            <a:alphaModFix/>
          </a:blip>
          <a:srcRect b="0" l="18798" r="18748" t="0"/>
          <a:stretch/>
        </p:blipFill>
        <p:spPr>
          <a:xfrm>
            <a:off x="8073602" y="5850119"/>
            <a:ext cx="739041" cy="664905"/>
          </a:xfrm>
          <a:prstGeom prst="rect">
            <a:avLst/>
          </a:prstGeom>
          <a:noFill/>
          <a:ln>
            <a:noFill/>
          </a:ln>
        </p:spPr>
      </p:pic>
      <p:sp>
        <p:nvSpPr>
          <p:cNvPr id="221" name="Google Shape;221;p9"/>
          <p:cNvSpPr txBox="1"/>
          <p:nvPr/>
        </p:nvSpPr>
        <p:spPr>
          <a:xfrm>
            <a:off x="8852810" y="6041432"/>
            <a:ext cx="2487300" cy="392700"/>
          </a:xfrm>
          <a:prstGeom prst="rect">
            <a:avLst/>
          </a:prstGeom>
          <a:noFill/>
          <a:ln>
            <a:noFill/>
          </a:ln>
        </p:spPr>
        <p:txBody>
          <a:bodyPr anchorCtr="0" anchor="t" bIns="25350" lIns="50725" spcFirstLastPara="1" rIns="50725" wrap="square" tIns="25350">
            <a:spAutoFit/>
          </a:bodyPr>
          <a:lstStyle/>
          <a:p>
            <a:pPr indent="0" lvl="0" marL="0" marR="0" rtl="0" algn="l">
              <a:spcBef>
                <a:spcPts val="0"/>
              </a:spcBef>
              <a:spcAft>
                <a:spcPts val="0"/>
              </a:spcAft>
              <a:buNone/>
            </a:pPr>
            <a:r>
              <a:rPr lang="es-ES" sz="2218">
                <a:solidFill>
                  <a:schemeClr val="dk1"/>
                </a:solidFill>
                <a:latin typeface="Calibri"/>
                <a:ea typeface="Calibri"/>
                <a:cs typeface="Calibri"/>
                <a:sym typeface="Calibri"/>
              </a:rPr>
              <a:t>+57 (310) 219-8551</a:t>
            </a:r>
            <a:endParaRPr sz="2218">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1"/>
          <p:cNvSpPr txBox="1"/>
          <p:nvPr/>
        </p:nvSpPr>
        <p:spPr>
          <a:xfrm>
            <a:off x="766617" y="3127301"/>
            <a:ext cx="10658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s-ES" sz="3600">
                <a:solidFill>
                  <a:srgbClr val="3F3F3F"/>
                </a:solidFill>
                <a:latin typeface="Calibri"/>
                <a:ea typeface="Calibri"/>
                <a:cs typeface="Calibri"/>
                <a:sym typeface="Calibri"/>
              </a:rPr>
              <a:t>RUEDA DE PROVEEDORES 2026</a:t>
            </a:r>
            <a:endParaRPr/>
          </a:p>
        </p:txBody>
      </p:sp>
      <p:sp>
        <p:nvSpPr>
          <p:cNvPr id="227" name="Google Shape;227;p11"/>
          <p:cNvSpPr txBox="1"/>
          <p:nvPr/>
        </p:nvSpPr>
        <p:spPr>
          <a:xfrm>
            <a:off x="2983343" y="5123629"/>
            <a:ext cx="6225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s-ES" sz="2800" u="none" cap="none" strike="noStrike">
                <a:solidFill>
                  <a:srgbClr val="3F3F3F"/>
                </a:solidFill>
                <a:latin typeface="Arial"/>
                <a:ea typeface="Arial"/>
                <a:cs typeface="Arial"/>
                <a:sym typeface="Arial"/>
              </a:rPr>
              <a:t>OFICINA DE PLANEACIÓN</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grpSp>
        <p:nvGrpSpPr>
          <p:cNvPr id="233" name="Google Shape;233;p12"/>
          <p:cNvGrpSpPr/>
          <p:nvPr/>
        </p:nvGrpSpPr>
        <p:grpSpPr>
          <a:xfrm>
            <a:off x="536330" y="373449"/>
            <a:ext cx="11227776" cy="6135760"/>
            <a:chOff x="536330" y="373449"/>
            <a:chExt cx="11227776" cy="6135760"/>
          </a:xfrm>
        </p:grpSpPr>
        <p:pic>
          <p:nvPicPr>
            <p:cNvPr id="234" name="Google Shape;234;p12"/>
            <p:cNvPicPr preferRelativeResize="0"/>
            <p:nvPr/>
          </p:nvPicPr>
          <p:blipFill rotWithShape="1">
            <a:blip r:embed="rId3">
              <a:alphaModFix/>
            </a:blip>
            <a:srcRect b="0" l="0" r="0" t="0"/>
            <a:stretch/>
          </p:blipFill>
          <p:spPr>
            <a:xfrm>
              <a:off x="536331" y="373449"/>
              <a:ext cx="11227775" cy="6100592"/>
            </a:xfrm>
            <a:prstGeom prst="rect">
              <a:avLst/>
            </a:prstGeom>
            <a:noFill/>
            <a:ln>
              <a:noFill/>
            </a:ln>
          </p:spPr>
        </p:pic>
        <p:sp>
          <p:nvSpPr>
            <p:cNvPr id="235" name="Google Shape;235;p12"/>
            <p:cNvSpPr/>
            <p:nvPr/>
          </p:nvSpPr>
          <p:spPr>
            <a:xfrm>
              <a:off x="536330" y="3217985"/>
              <a:ext cx="720969" cy="1125415"/>
            </a:xfrm>
            <a:prstGeom prst="rect">
              <a:avLst/>
            </a:prstGeom>
            <a:solidFill>
              <a:srgbClr val="F5F7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2"/>
            <p:cNvSpPr/>
            <p:nvPr/>
          </p:nvSpPr>
          <p:spPr>
            <a:xfrm>
              <a:off x="536330" y="5348626"/>
              <a:ext cx="158263" cy="1125415"/>
            </a:xfrm>
            <a:prstGeom prst="rect">
              <a:avLst/>
            </a:prstGeom>
            <a:solidFill>
              <a:srgbClr val="F5F7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2"/>
            <p:cNvSpPr/>
            <p:nvPr/>
          </p:nvSpPr>
          <p:spPr>
            <a:xfrm>
              <a:off x="681400" y="6224868"/>
              <a:ext cx="1058008" cy="284341"/>
            </a:xfrm>
            <a:prstGeom prst="rect">
              <a:avLst/>
            </a:prstGeom>
            <a:solidFill>
              <a:srgbClr val="F5F7F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2"/>
            <p:cNvSpPr/>
            <p:nvPr/>
          </p:nvSpPr>
          <p:spPr>
            <a:xfrm>
              <a:off x="11412415" y="373449"/>
              <a:ext cx="351691" cy="1191582"/>
            </a:xfrm>
            <a:prstGeom prst="rect">
              <a:avLst/>
            </a:prstGeom>
            <a:solidFill>
              <a:srgbClr val="EFF1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2"/>
            <p:cNvSpPr/>
            <p:nvPr/>
          </p:nvSpPr>
          <p:spPr>
            <a:xfrm>
              <a:off x="10811606" y="373449"/>
              <a:ext cx="776654" cy="206843"/>
            </a:xfrm>
            <a:prstGeom prst="rect">
              <a:avLst/>
            </a:prstGeom>
            <a:solidFill>
              <a:srgbClr val="EFF1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grpSp>
        <p:nvGrpSpPr>
          <p:cNvPr id="244" name="Google Shape;244;p13"/>
          <p:cNvGrpSpPr/>
          <p:nvPr/>
        </p:nvGrpSpPr>
        <p:grpSpPr>
          <a:xfrm>
            <a:off x="434487" y="483577"/>
            <a:ext cx="11350391" cy="5835894"/>
            <a:chOff x="434487" y="483577"/>
            <a:chExt cx="11350391" cy="5835894"/>
          </a:xfrm>
        </p:grpSpPr>
        <p:pic>
          <p:nvPicPr>
            <p:cNvPr id="245" name="Google Shape;245;p13"/>
            <p:cNvPicPr preferRelativeResize="0"/>
            <p:nvPr/>
          </p:nvPicPr>
          <p:blipFill rotWithShape="1">
            <a:blip r:embed="rId3">
              <a:alphaModFix/>
            </a:blip>
            <a:srcRect b="0" l="0" r="0" t="0"/>
            <a:stretch/>
          </p:blipFill>
          <p:spPr>
            <a:xfrm>
              <a:off x="434487" y="483577"/>
              <a:ext cx="11350391" cy="5835894"/>
            </a:xfrm>
            <a:prstGeom prst="rect">
              <a:avLst/>
            </a:prstGeom>
            <a:noFill/>
            <a:ln>
              <a:noFill/>
            </a:ln>
          </p:spPr>
        </p:pic>
        <p:sp>
          <p:nvSpPr>
            <p:cNvPr id="246" name="Google Shape;246;p13"/>
            <p:cNvSpPr/>
            <p:nvPr/>
          </p:nvSpPr>
          <p:spPr>
            <a:xfrm>
              <a:off x="5697415" y="483577"/>
              <a:ext cx="6087463" cy="509954"/>
            </a:xfrm>
            <a:prstGeom prst="rect">
              <a:avLst/>
            </a:prstGeom>
            <a:solidFill>
              <a:srgbClr val="FAFC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3"/>
            <p:cNvSpPr/>
            <p:nvPr/>
          </p:nvSpPr>
          <p:spPr>
            <a:xfrm>
              <a:off x="539261" y="1383323"/>
              <a:ext cx="6087463" cy="269631"/>
            </a:xfrm>
            <a:prstGeom prst="rect">
              <a:avLst/>
            </a:prstGeom>
            <a:solidFill>
              <a:srgbClr val="FAFC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3"/>
            <p:cNvSpPr/>
            <p:nvPr/>
          </p:nvSpPr>
          <p:spPr>
            <a:xfrm>
              <a:off x="9029700" y="2708030"/>
              <a:ext cx="1635624" cy="627551"/>
            </a:xfrm>
            <a:prstGeom prst="rect">
              <a:avLst/>
            </a:prstGeom>
            <a:solidFill>
              <a:srgbClr val="FAFC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9" name="Google Shape;249;p13"/>
            <p:cNvPicPr preferRelativeResize="0"/>
            <p:nvPr/>
          </p:nvPicPr>
          <p:blipFill rotWithShape="1">
            <a:blip r:embed="rId4">
              <a:alphaModFix/>
            </a:blip>
            <a:srcRect b="0" l="0" r="0" t="0"/>
            <a:stretch/>
          </p:blipFill>
          <p:spPr>
            <a:xfrm>
              <a:off x="8953616" y="2648341"/>
              <a:ext cx="1711708" cy="746927"/>
            </a:xfrm>
            <a:prstGeom prst="rect">
              <a:avLst/>
            </a:prstGeom>
            <a:noFill/>
            <a:ln>
              <a:noFill/>
            </a:ln>
          </p:spPr>
        </p:pic>
        <p:sp>
          <p:nvSpPr>
            <p:cNvPr id="250" name="Google Shape;250;p13"/>
            <p:cNvSpPr/>
            <p:nvPr/>
          </p:nvSpPr>
          <p:spPr>
            <a:xfrm>
              <a:off x="1087315" y="3518360"/>
              <a:ext cx="2429608" cy="2214225"/>
            </a:xfrm>
            <a:prstGeom prst="rect">
              <a:avLst/>
            </a:prstGeom>
            <a:solidFill>
              <a:srgbClr val="FAFC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3"/>
            <p:cNvSpPr/>
            <p:nvPr/>
          </p:nvSpPr>
          <p:spPr>
            <a:xfrm>
              <a:off x="8440615" y="3518360"/>
              <a:ext cx="2429608" cy="2214225"/>
            </a:xfrm>
            <a:prstGeom prst="rect">
              <a:avLst/>
            </a:prstGeom>
            <a:solidFill>
              <a:srgbClr val="FAFC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3"/>
            <p:cNvSpPr/>
            <p:nvPr/>
          </p:nvSpPr>
          <p:spPr>
            <a:xfrm>
              <a:off x="4894878" y="3518360"/>
              <a:ext cx="2429608" cy="2214225"/>
            </a:xfrm>
            <a:prstGeom prst="rect">
              <a:avLst/>
            </a:prstGeom>
            <a:solidFill>
              <a:srgbClr val="FAFCF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3" name="Google Shape;253;p13"/>
            <p:cNvPicPr preferRelativeResize="0"/>
            <p:nvPr/>
          </p:nvPicPr>
          <p:blipFill rotWithShape="1">
            <a:blip r:embed="rId5">
              <a:alphaModFix/>
            </a:blip>
            <a:srcRect b="0" l="0" r="0" t="0"/>
            <a:stretch/>
          </p:blipFill>
          <p:spPr>
            <a:xfrm>
              <a:off x="1147695" y="3395268"/>
              <a:ext cx="2308848" cy="2308848"/>
            </a:xfrm>
            <a:prstGeom prst="rect">
              <a:avLst/>
            </a:prstGeom>
            <a:noFill/>
            <a:ln>
              <a:noFill/>
            </a:ln>
          </p:spPr>
        </p:pic>
        <p:pic>
          <p:nvPicPr>
            <p:cNvPr id="254" name="Google Shape;254;p13"/>
            <p:cNvPicPr preferRelativeResize="0"/>
            <p:nvPr/>
          </p:nvPicPr>
          <p:blipFill rotWithShape="1">
            <a:blip r:embed="rId6">
              <a:alphaModFix/>
            </a:blip>
            <a:srcRect b="0" l="0" r="0" t="0"/>
            <a:stretch/>
          </p:blipFill>
          <p:spPr>
            <a:xfrm>
              <a:off x="4850122" y="3395268"/>
              <a:ext cx="2317673" cy="2317673"/>
            </a:xfrm>
            <a:prstGeom prst="rect">
              <a:avLst/>
            </a:prstGeom>
            <a:noFill/>
            <a:ln>
              <a:noFill/>
            </a:ln>
          </p:spPr>
        </p:pic>
        <p:pic>
          <p:nvPicPr>
            <p:cNvPr id="255" name="Google Shape;255;p13"/>
            <p:cNvPicPr preferRelativeResize="0"/>
            <p:nvPr/>
          </p:nvPicPr>
          <p:blipFill rotWithShape="1">
            <a:blip r:embed="rId7">
              <a:alphaModFix/>
            </a:blip>
            <a:srcRect b="0" l="0" r="0" t="0"/>
            <a:stretch/>
          </p:blipFill>
          <p:spPr>
            <a:xfrm>
              <a:off x="8718197" y="3395268"/>
              <a:ext cx="2152026" cy="215202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pSp>
        <p:nvGrpSpPr>
          <p:cNvPr id="260" name="Google Shape;260;p14"/>
          <p:cNvGrpSpPr/>
          <p:nvPr/>
        </p:nvGrpSpPr>
        <p:grpSpPr>
          <a:xfrm>
            <a:off x="330739" y="369277"/>
            <a:ext cx="11459889" cy="6113215"/>
            <a:chOff x="330739" y="369277"/>
            <a:chExt cx="11459889" cy="6113215"/>
          </a:xfrm>
        </p:grpSpPr>
        <p:pic>
          <p:nvPicPr>
            <p:cNvPr id="261" name="Google Shape;261;p14"/>
            <p:cNvPicPr preferRelativeResize="0"/>
            <p:nvPr/>
          </p:nvPicPr>
          <p:blipFill rotWithShape="1">
            <a:blip r:embed="rId3">
              <a:alphaModFix/>
            </a:blip>
            <a:srcRect b="162" l="1434" r="2852" t="-162"/>
            <a:stretch/>
          </p:blipFill>
          <p:spPr>
            <a:xfrm>
              <a:off x="330739" y="369277"/>
              <a:ext cx="11459889" cy="6113215"/>
            </a:xfrm>
            <a:prstGeom prst="rect">
              <a:avLst/>
            </a:prstGeom>
            <a:noFill/>
            <a:ln>
              <a:noFill/>
            </a:ln>
          </p:spPr>
        </p:pic>
        <p:pic>
          <p:nvPicPr>
            <p:cNvPr id="262" name="Google Shape;262;p14"/>
            <p:cNvPicPr preferRelativeResize="0"/>
            <p:nvPr/>
          </p:nvPicPr>
          <p:blipFill rotWithShape="1">
            <a:blip r:embed="rId4">
              <a:alphaModFix/>
            </a:blip>
            <a:srcRect b="0" l="0" r="0" t="0"/>
            <a:stretch/>
          </p:blipFill>
          <p:spPr>
            <a:xfrm>
              <a:off x="330739" y="432424"/>
              <a:ext cx="1867711" cy="810516"/>
            </a:xfrm>
            <a:prstGeom prst="rect">
              <a:avLst/>
            </a:prstGeom>
            <a:noFill/>
            <a:ln>
              <a:noFill/>
            </a:ln>
          </p:spPr>
        </p:pic>
        <p:pic>
          <p:nvPicPr>
            <p:cNvPr id="263" name="Google Shape;263;p14"/>
            <p:cNvPicPr preferRelativeResize="0"/>
            <p:nvPr/>
          </p:nvPicPr>
          <p:blipFill rotWithShape="1">
            <a:blip r:embed="rId5">
              <a:alphaModFix/>
            </a:blip>
            <a:srcRect b="7427" l="8545" r="4827" t="9672"/>
            <a:stretch/>
          </p:blipFill>
          <p:spPr>
            <a:xfrm>
              <a:off x="10496496" y="380496"/>
              <a:ext cx="1147513" cy="914372"/>
            </a:xfrm>
            <a:prstGeom prst="rect">
              <a:avLst/>
            </a:prstGeom>
            <a:noFill/>
            <a:ln>
              <a:noFill/>
            </a:ln>
          </p:spPr>
        </p:pic>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pSp>
        <p:nvGrpSpPr>
          <p:cNvPr id="268" name="Google Shape;268;g396130f9f6b_0_73"/>
          <p:cNvGrpSpPr/>
          <p:nvPr/>
        </p:nvGrpSpPr>
        <p:grpSpPr>
          <a:xfrm>
            <a:off x="408559" y="353370"/>
            <a:ext cx="11386577" cy="6096067"/>
            <a:chOff x="408559" y="353370"/>
            <a:chExt cx="11386577" cy="6096067"/>
          </a:xfrm>
        </p:grpSpPr>
        <p:pic>
          <p:nvPicPr>
            <p:cNvPr id="269" name="Google Shape;269;g396130f9f6b_0_73"/>
            <p:cNvPicPr preferRelativeResize="0"/>
            <p:nvPr/>
          </p:nvPicPr>
          <p:blipFill rotWithShape="1">
            <a:blip r:embed="rId3">
              <a:alphaModFix/>
            </a:blip>
            <a:srcRect b="3292" l="2732" r="1757" t="2926"/>
            <a:stretch/>
          </p:blipFill>
          <p:spPr>
            <a:xfrm>
              <a:off x="408559" y="353370"/>
              <a:ext cx="10826884" cy="6096067"/>
            </a:xfrm>
            <a:prstGeom prst="rect">
              <a:avLst/>
            </a:prstGeom>
            <a:noFill/>
            <a:ln>
              <a:noFill/>
            </a:ln>
          </p:spPr>
        </p:pic>
        <p:pic>
          <p:nvPicPr>
            <p:cNvPr id="270" name="Google Shape;270;g396130f9f6b_0_73"/>
            <p:cNvPicPr preferRelativeResize="0"/>
            <p:nvPr/>
          </p:nvPicPr>
          <p:blipFill rotWithShape="1">
            <a:blip r:embed="rId4">
              <a:alphaModFix/>
            </a:blip>
            <a:srcRect b="20034" l="12432" r="12357" t="11683"/>
            <a:stretch/>
          </p:blipFill>
          <p:spPr>
            <a:xfrm>
              <a:off x="10364465" y="353370"/>
              <a:ext cx="1430671" cy="699784"/>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96130f9f6b_0_67"/>
          <p:cNvSpPr txBox="1"/>
          <p:nvPr/>
        </p:nvSpPr>
        <p:spPr>
          <a:xfrm>
            <a:off x="6804000" y="3801425"/>
            <a:ext cx="4461600" cy="109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7000">
                <a:solidFill>
                  <a:schemeClr val="dk1"/>
                </a:solidFill>
                <a:latin typeface="Calibri"/>
                <a:ea typeface="Calibri"/>
                <a:cs typeface="Calibri"/>
                <a:sym typeface="Calibri"/>
              </a:rPr>
              <a:t>ENCUESTA</a:t>
            </a:r>
            <a:endParaRPr sz="7000">
              <a:solidFill>
                <a:schemeClr val="dk1"/>
              </a:solidFill>
              <a:latin typeface="Calibri"/>
              <a:ea typeface="Calibri"/>
              <a:cs typeface="Calibri"/>
              <a:sym typeface="Calibri"/>
            </a:endParaRPr>
          </a:p>
        </p:txBody>
      </p:sp>
      <p:pic>
        <p:nvPicPr>
          <p:cNvPr id="276" name="Google Shape;276;g396130f9f6b_0_67"/>
          <p:cNvPicPr preferRelativeResize="0"/>
          <p:nvPr/>
        </p:nvPicPr>
        <p:blipFill>
          <a:blip r:embed="rId3">
            <a:alphaModFix/>
          </a:blip>
          <a:stretch>
            <a:fillRect/>
          </a:stretch>
        </p:blipFill>
        <p:spPr>
          <a:xfrm>
            <a:off x="841700" y="1186350"/>
            <a:ext cx="4876800" cy="487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597575" y="366900"/>
            <a:ext cx="5389200" cy="6129000"/>
          </a:xfrm>
          <a:prstGeom prst="roundRect">
            <a:avLst>
              <a:gd fmla="val 16667" name="adj"/>
            </a:avLst>
          </a:prstGeom>
          <a:solidFill>
            <a:srgbClr val="FFCC0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99" name="Google Shape;99;p2"/>
          <p:cNvSpPr txBox="1"/>
          <p:nvPr/>
        </p:nvSpPr>
        <p:spPr>
          <a:xfrm>
            <a:off x="6826100" y="1901950"/>
            <a:ext cx="4461600" cy="1093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ES" sz="7000">
                <a:solidFill>
                  <a:schemeClr val="dk1"/>
                </a:solidFill>
                <a:latin typeface="Calibri"/>
                <a:ea typeface="Calibri"/>
                <a:cs typeface="Calibri"/>
                <a:sym typeface="Calibri"/>
              </a:rPr>
              <a:t>AGENDA</a:t>
            </a:r>
            <a:endParaRPr sz="7000">
              <a:solidFill>
                <a:schemeClr val="dk1"/>
              </a:solidFill>
              <a:latin typeface="Calibri"/>
              <a:ea typeface="Calibri"/>
              <a:cs typeface="Calibri"/>
              <a:sym typeface="Calibri"/>
            </a:endParaRPr>
          </a:p>
        </p:txBody>
      </p:sp>
      <p:sp>
        <p:nvSpPr>
          <p:cNvPr id="100" name="Google Shape;100;p2"/>
          <p:cNvSpPr txBox="1"/>
          <p:nvPr/>
        </p:nvSpPr>
        <p:spPr>
          <a:xfrm>
            <a:off x="730107" y="1051497"/>
            <a:ext cx="4980600" cy="5444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s-ES">
                <a:solidFill>
                  <a:schemeClr val="dk1"/>
                </a:solidFill>
              </a:rPr>
              <a:t>1.Palabras de la Vicepresidente Corporativa (5 min)</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b="1" lang="es-ES">
                <a:solidFill>
                  <a:schemeClr val="dk1"/>
                </a:solidFill>
              </a:rPr>
              <a:t>          Dra. Esmeralda Mora Gomez</a:t>
            </a:r>
            <a:r>
              <a:rPr lang="es-ES">
                <a:solidFill>
                  <a:schemeClr val="dk1"/>
                </a:solidFill>
              </a:rPr>
              <a:t> </a:t>
            </a:r>
            <a:endParaRPr>
              <a:solidFill>
                <a:schemeClr val="dk1"/>
              </a:solidFill>
            </a:endParaRPr>
          </a:p>
          <a:p>
            <a:pPr indent="0" lvl="0" marL="0" rtl="0" algn="just">
              <a:lnSpc>
                <a:spcPct val="115000"/>
              </a:lnSpc>
              <a:spcBef>
                <a:spcPts val="0"/>
              </a:spcBef>
              <a:spcAft>
                <a:spcPts val="0"/>
              </a:spcAft>
              <a:buClr>
                <a:schemeClr val="dk1"/>
              </a:buClr>
              <a:buSzPts val="1100"/>
              <a:buFont typeface="Arial"/>
              <a:buNone/>
            </a:pPr>
            <a:r>
              <a:rPr lang="es-ES">
                <a:solidFill>
                  <a:schemeClr val="dk1"/>
                </a:solidFill>
              </a:rPr>
              <a:t>  	</a:t>
            </a:r>
            <a:r>
              <a:rPr b="1" lang="es-ES">
                <a:solidFill>
                  <a:srgbClr val="FF0000"/>
                </a:solidFill>
              </a:rPr>
              <a:t>   </a:t>
            </a:r>
            <a:endParaRPr b="1">
              <a:solidFill>
                <a:srgbClr val="FF0000"/>
              </a:solidFill>
            </a:endParaRPr>
          </a:p>
          <a:p>
            <a:pPr indent="0" lvl="0" marL="0" rtl="0" algn="just">
              <a:lnSpc>
                <a:spcPct val="115000"/>
              </a:lnSpc>
              <a:spcBef>
                <a:spcPts val="0"/>
              </a:spcBef>
              <a:spcAft>
                <a:spcPts val="0"/>
              </a:spcAft>
              <a:buClr>
                <a:schemeClr val="dk1"/>
              </a:buClr>
              <a:buSzPts val="1100"/>
              <a:buFont typeface="Arial"/>
              <a:buNone/>
            </a:pPr>
            <a:r>
              <a:rPr lang="es-ES">
                <a:solidFill>
                  <a:schemeClr val="dk1"/>
                </a:solidFill>
              </a:rPr>
              <a:t>2.  Intervención Gerencia Administrativa.</a:t>
            </a:r>
            <a:endParaRPr>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1" lang="es-ES">
                <a:solidFill>
                  <a:schemeClr val="dk1"/>
                </a:solidFill>
              </a:rPr>
              <a:t>      Dirección Compras - Dr. Oscar Castiblanco </a:t>
            </a:r>
            <a:r>
              <a:rPr lang="es-ES">
                <a:solidFill>
                  <a:schemeClr val="dk1"/>
                </a:solidFill>
              </a:rPr>
              <a:t>(6 min)</a:t>
            </a:r>
            <a:endParaRPr b="1">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1" lang="es-ES">
                <a:solidFill>
                  <a:schemeClr val="dk1"/>
                </a:solidFill>
              </a:rPr>
              <a:t>      </a:t>
            </a:r>
            <a:endParaRPr>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s-ES">
                <a:solidFill>
                  <a:schemeClr val="dk1"/>
                </a:solidFill>
              </a:rPr>
              <a:t>3.Vicepresidencia de Operaciones.</a:t>
            </a:r>
            <a:endParaRPr>
              <a:solidFill>
                <a:schemeClr val="dk1"/>
              </a:solidFill>
            </a:endParaRPr>
          </a:p>
          <a:p>
            <a:pPr indent="0" lvl="0" marL="0" rtl="0" algn="just">
              <a:lnSpc>
                <a:spcPct val="150000"/>
              </a:lnSpc>
              <a:spcBef>
                <a:spcPts val="0"/>
              </a:spcBef>
              <a:spcAft>
                <a:spcPts val="0"/>
              </a:spcAft>
              <a:buClr>
                <a:schemeClr val="dk1"/>
              </a:buClr>
              <a:buSzPts val="1100"/>
              <a:buFont typeface="Arial"/>
              <a:buNone/>
            </a:pPr>
            <a:r>
              <a:rPr b="1" lang="es-ES">
                <a:solidFill>
                  <a:schemeClr val="dk1"/>
                </a:solidFill>
              </a:rPr>
              <a:t>Dirección de Servicios a la Operación - Homologaciones - Ing. Luis Carlos Galán </a:t>
            </a:r>
            <a:r>
              <a:rPr lang="es-ES">
                <a:solidFill>
                  <a:schemeClr val="dk1"/>
                </a:solidFill>
              </a:rPr>
              <a:t>(4 min)</a:t>
            </a:r>
            <a:endParaRPr b="1">
              <a:solidFill>
                <a:schemeClr val="dk1"/>
              </a:solidFill>
            </a:endParaRPr>
          </a:p>
          <a:p>
            <a:pPr indent="0" lvl="0" marL="0" rtl="0" algn="just">
              <a:lnSpc>
                <a:spcPct val="150000"/>
              </a:lnSpc>
              <a:spcBef>
                <a:spcPts val="0"/>
              </a:spcBef>
              <a:spcAft>
                <a:spcPts val="0"/>
              </a:spcAft>
              <a:buNone/>
            </a:pPr>
            <a:r>
              <a:t/>
            </a:r>
            <a:endParaRPr>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s-ES">
                <a:solidFill>
                  <a:schemeClr val="dk1"/>
                </a:solidFill>
              </a:rPr>
              <a:t>4. Oficina de Planeación.</a:t>
            </a:r>
            <a:endParaRPr>
              <a:solidFill>
                <a:schemeClr val="dk1"/>
              </a:solidFill>
            </a:endParaRPr>
          </a:p>
          <a:p>
            <a:pPr indent="0" lvl="0" marL="0" rtl="0" algn="just">
              <a:lnSpc>
                <a:spcPct val="150000"/>
              </a:lnSpc>
              <a:spcBef>
                <a:spcPts val="0"/>
              </a:spcBef>
              <a:spcAft>
                <a:spcPts val="0"/>
              </a:spcAft>
              <a:buNone/>
            </a:pPr>
            <a:r>
              <a:rPr b="1" lang="es-ES">
                <a:solidFill>
                  <a:schemeClr val="dk1"/>
                </a:solidFill>
              </a:rPr>
              <a:t> Grupo de Responsabilidad Social Empresarial</a:t>
            </a:r>
            <a:endParaRPr b="1">
              <a:solidFill>
                <a:schemeClr val="dk1"/>
              </a:solidFill>
            </a:endParaRPr>
          </a:p>
          <a:p>
            <a:pPr indent="0" lvl="0" marL="0" rtl="0" algn="just">
              <a:lnSpc>
                <a:spcPct val="150000"/>
              </a:lnSpc>
              <a:spcBef>
                <a:spcPts val="0"/>
              </a:spcBef>
              <a:spcAft>
                <a:spcPts val="0"/>
              </a:spcAft>
              <a:buNone/>
            </a:pPr>
            <a:r>
              <a:rPr b="1" lang="es-ES">
                <a:solidFill>
                  <a:schemeClr val="dk1"/>
                </a:solidFill>
              </a:rPr>
              <a:t> Ing. Katerine Kamark </a:t>
            </a:r>
            <a:r>
              <a:rPr lang="es-ES">
                <a:solidFill>
                  <a:schemeClr val="dk1"/>
                </a:solidFill>
              </a:rPr>
              <a:t>(4 min)</a:t>
            </a:r>
            <a:endParaRPr b="1">
              <a:solidFill>
                <a:schemeClr val="dk1"/>
              </a:solidFill>
            </a:endParaRPr>
          </a:p>
          <a:p>
            <a:pPr indent="0" lvl="0" marL="0" rtl="0" algn="just">
              <a:lnSpc>
                <a:spcPct val="150000"/>
              </a:lnSpc>
              <a:spcBef>
                <a:spcPts val="0"/>
              </a:spcBef>
              <a:spcAft>
                <a:spcPts val="0"/>
              </a:spcAft>
              <a:buNone/>
            </a:pPr>
            <a:r>
              <a:rPr b="1" lang="es-ES">
                <a:solidFill>
                  <a:schemeClr val="dk1"/>
                </a:solidFill>
              </a:rPr>
              <a:t> Oficial de Cumplimiento - Alba Jimena Forero </a:t>
            </a:r>
            <a:r>
              <a:rPr lang="es-ES">
                <a:solidFill>
                  <a:schemeClr val="dk1"/>
                </a:solidFill>
              </a:rPr>
              <a:t>(4 min)</a:t>
            </a:r>
            <a:endParaRPr b="1">
              <a:solidFill>
                <a:schemeClr val="dk1"/>
              </a:solidFill>
            </a:endParaRPr>
          </a:p>
          <a:p>
            <a:pPr indent="0" lvl="0" marL="0" rtl="0" algn="just">
              <a:lnSpc>
                <a:spcPct val="150000"/>
              </a:lnSpc>
              <a:spcBef>
                <a:spcPts val="0"/>
              </a:spcBef>
              <a:spcAft>
                <a:spcPts val="0"/>
              </a:spcAft>
              <a:buClr>
                <a:schemeClr val="dk1"/>
              </a:buClr>
              <a:buSzPts val="1100"/>
              <a:buFont typeface="Arial"/>
              <a:buNone/>
            </a:pPr>
            <a:r>
              <a:t/>
            </a:r>
            <a:endParaRPr b="1">
              <a:solidFill>
                <a:schemeClr val="dk1"/>
              </a:solidFill>
            </a:endParaRPr>
          </a:p>
          <a:p>
            <a:pPr indent="0" lvl="0" marL="0" rtl="0" algn="just">
              <a:lnSpc>
                <a:spcPct val="150000"/>
              </a:lnSpc>
              <a:spcBef>
                <a:spcPts val="0"/>
              </a:spcBef>
              <a:spcAft>
                <a:spcPts val="0"/>
              </a:spcAft>
              <a:buClr>
                <a:schemeClr val="dk1"/>
              </a:buClr>
              <a:buSzPts val="1100"/>
              <a:buFont typeface="Arial"/>
              <a:buNone/>
            </a:pPr>
            <a:r>
              <a:rPr lang="es-ES">
                <a:solidFill>
                  <a:schemeClr val="dk1"/>
                </a:solidFill>
              </a:rPr>
              <a:t>5.  Atención personalizada (20 min). </a:t>
            </a:r>
            <a:endParaRPr>
              <a:solidFill>
                <a:schemeClr val="dk1"/>
              </a:solidFill>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
        <p:nvSpPr>
          <p:cNvPr id="101" name="Google Shape;101;p2"/>
          <p:cNvSpPr txBox="1"/>
          <p:nvPr/>
        </p:nvSpPr>
        <p:spPr>
          <a:xfrm>
            <a:off x="7289925" y="3160900"/>
            <a:ext cx="3622200" cy="252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2800">
                <a:solidFill>
                  <a:schemeClr val="dk1"/>
                </a:solidFill>
                <a:latin typeface="Calibri"/>
                <a:ea typeface="Calibri"/>
                <a:cs typeface="Calibri"/>
                <a:sym typeface="Calibri"/>
              </a:rPr>
              <a:t>Grupo 1:</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s-ES" sz="2800">
                <a:solidFill>
                  <a:schemeClr val="dk1"/>
                </a:solidFill>
                <a:latin typeface="Calibri"/>
                <a:ea typeface="Calibri"/>
                <a:cs typeface="Calibri"/>
                <a:sym typeface="Calibri"/>
              </a:rPr>
              <a:t>7:30 am a 9:00 am</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s-ES" sz="2800">
                <a:solidFill>
                  <a:schemeClr val="dk1"/>
                </a:solidFill>
                <a:latin typeface="Calibri"/>
                <a:ea typeface="Calibri"/>
                <a:cs typeface="Calibri"/>
                <a:sym typeface="Calibri"/>
              </a:rPr>
              <a:t>Grupo 2:</a:t>
            </a:r>
            <a:endParaRPr sz="2800">
              <a:solidFill>
                <a:schemeClr val="dk1"/>
              </a:solidFill>
              <a:latin typeface="Calibri"/>
              <a:ea typeface="Calibri"/>
              <a:cs typeface="Calibri"/>
              <a:sym typeface="Calibri"/>
            </a:endParaRPr>
          </a:p>
          <a:p>
            <a:pPr indent="0" lvl="0" marL="0" rtl="0" algn="l">
              <a:spcBef>
                <a:spcPts val="0"/>
              </a:spcBef>
              <a:spcAft>
                <a:spcPts val="0"/>
              </a:spcAft>
              <a:buNone/>
            </a:pPr>
            <a:r>
              <a:rPr lang="es-ES" sz="2800">
                <a:solidFill>
                  <a:schemeClr val="dk1"/>
                </a:solidFill>
                <a:latin typeface="Calibri"/>
                <a:ea typeface="Calibri"/>
                <a:cs typeface="Calibri"/>
                <a:sym typeface="Calibri"/>
              </a:rPr>
              <a:t>9:30 am a 11:00 am</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g396130f9f6b_0_5"/>
          <p:cNvSpPr txBox="1"/>
          <p:nvPr/>
        </p:nvSpPr>
        <p:spPr>
          <a:xfrm>
            <a:off x="766617" y="3127301"/>
            <a:ext cx="10658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s-ES" sz="3600">
                <a:solidFill>
                  <a:srgbClr val="3F3F3F"/>
                </a:solidFill>
                <a:latin typeface="Calibri"/>
                <a:ea typeface="Calibri"/>
                <a:cs typeface="Calibri"/>
                <a:sym typeface="Calibri"/>
              </a:rPr>
              <a:t>RUEDA DE PROVEEDORES 2026</a:t>
            </a:r>
            <a:endParaRPr/>
          </a:p>
        </p:txBody>
      </p:sp>
      <p:sp>
        <p:nvSpPr>
          <p:cNvPr id="107" name="Google Shape;107;g396130f9f6b_0_5"/>
          <p:cNvSpPr txBox="1"/>
          <p:nvPr/>
        </p:nvSpPr>
        <p:spPr>
          <a:xfrm>
            <a:off x="2983343" y="5123629"/>
            <a:ext cx="62253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2800">
                <a:solidFill>
                  <a:srgbClr val="3F3F3F"/>
                </a:solidFill>
              </a:rPr>
              <a:t>DIRECCIÓN DE COMPRAS</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396130f9f6b_0_19"/>
          <p:cNvSpPr/>
          <p:nvPr/>
        </p:nvSpPr>
        <p:spPr>
          <a:xfrm>
            <a:off x="321500" y="1315275"/>
            <a:ext cx="5201400" cy="2283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s-ES" sz="1600">
                <a:solidFill>
                  <a:schemeClr val="dk1"/>
                </a:solidFill>
              </a:rPr>
              <a:t>OBJETIVOS DE LA RUEDA DE PROVEEDORES 2026</a:t>
            </a:r>
            <a:endParaRPr/>
          </a:p>
          <a:p>
            <a:pPr indent="-323850" lvl="0" marL="457200" rtl="0" algn="just">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Garantizar, promover y aplicar los principios de contratación pública, gestión fiscal y moralidad administrativa, promoviendo la pluralidad de oferentes. </a:t>
            </a:r>
            <a:endParaRPr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Promover la participación plural de oferentes, en igualdad de condiciones dentro de los procesos de selección de contratistas.</a:t>
            </a:r>
            <a:endParaRPr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Garantizar la selección objetiva de oferentes, dentro de los procesos de selección.</a:t>
            </a:r>
            <a:endParaRPr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Conocer la oferta de bienes y servicios del mercado actual.</a:t>
            </a:r>
            <a:endParaRPr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Ampliar la base de datos de proveedores nacionales e internacionales propia de Indumil.</a:t>
            </a:r>
            <a:endParaRPr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Promover y garantizar el acceso de nuevas oportunidades de negocio para los fabricantes de productos de interés para la Industria, eliminando intermediarios. </a:t>
            </a:r>
            <a:endParaRPr sz="1500">
              <a:solidFill>
                <a:schemeClr val="dk1"/>
              </a:solidFill>
              <a:latin typeface="Calibri"/>
              <a:ea typeface="Calibri"/>
              <a:cs typeface="Calibri"/>
              <a:sym typeface="Calibri"/>
            </a:endParaRPr>
          </a:p>
          <a:p>
            <a:pPr indent="-323850" lvl="0" marL="457200" rtl="0" algn="just">
              <a:spcBef>
                <a:spcPts val="0"/>
              </a:spcBef>
              <a:spcAft>
                <a:spcPts val="0"/>
              </a:spcAft>
              <a:buClr>
                <a:schemeClr val="dk1"/>
              </a:buClr>
              <a:buSzPts val="1500"/>
              <a:buFont typeface="Calibri"/>
              <a:buChar char="-"/>
            </a:pPr>
            <a:r>
              <a:rPr lang="es-ES" sz="1500">
                <a:solidFill>
                  <a:schemeClr val="dk1"/>
                </a:solidFill>
                <a:latin typeface="Calibri"/>
                <a:ea typeface="Calibri"/>
                <a:cs typeface="Calibri"/>
                <a:sym typeface="Calibri"/>
              </a:rPr>
              <a:t>Generar una cultura de cero tolerancias con actos que vayan en contravía del Código de Ética de la Industria Militar, dentro de la fase precontractual de todos los procesos que adelante la entidad.</a:t>
            </a:r>
            <a:endParaRPr sz="1700">
              <a:solidFill>
                <a:schemeClr val="dk1"/>
              </a:solidFill>
            </a:endParaRPr>
          </a:p>
        </p:txBody>
      </p:sp>
      <p:sp>
        <p:nvSpPr>
          <p:cNvPr id="113" name="Google Shape;113;g396130f9f6b_0_19"/>
          <p:cNvSpPr/>
          <p:nvPr/>
        </p:nvSpPr>
        <p:spPr>
          <a:xfrm>
            <a:off x="5762975" y="1315275"/>
            <a:ext cx="5624100" cy="2283600"/>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None/>
            </a:pPr>
            <a:r>
              <a:rPr b="1" lang="es-ES" sz="1600">
                <a:solidFill>
                  <a:schemeClr val="dk1"/>
                </a:solidFill>
              </a:rPr>
              <a:t>OBJETIVO DE LA DIRECCIÓN DE COMPRAS</a:t>
            </a:r>
            <a:endParaRPr/>
          </a:p>
          <a:p>
            <a:pPr indent="0" lvl="0" marL="0" rtl="0" algn="l">
              <a:spcBef>
                <a:spcPts val="0"/>
              </a:spcBef>
              <a:spcAft>
                <a:spcPts val="0"/>
              </a:spcAft>
              <a:buSzPts val="1100"/>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rPr lang="es-ES" sz="1600">
                <a:solidFill>
                  <a:schemeClr val="dk1"/>
                </a:solidFill>
                <a:latin typeface="Calibri"/>
                <a:ea typeface="Calibri"/>
                <a:cs typeface="Calibri"/>
                <a:sym typeface="Calibri"/>
              </a:rPr>
              <a:t>Planificar, coordinar y liderar el proceso de compras, de manera eficiente, garantizando el cumplimiento de los lineamientos y políticas definidas, con el fin de lograr el correcto desarrollo de las actividades de la empresa.</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rPr b="1" lang="es-ES" sz="1600">
                <a:solidFill>
                  <a:schemeClr val="dk1"/>
                </a:solidFill>
              </a:rPr>
              <a:t>MODALIDADES DE CONTRATACIÓN</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Invitación Subasta Inversa (ISI)</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Invitación Pública a Ofertar (IPO)</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Invitación Directa a Ofertar (IDO)</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Mínima Cuantía. (MC)</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A</a:t>
            </a:r>
            <a:r>
              <a:rPr lang="es-ES" sz="1600">
                <a:solidFill>
                  <a:schemeClr val="dk1"/>
                </a:solidFill>
                <a:latin typeface="Calibri"/>
                <a:ea typeface="Calibri"/>
                <a:cs typeface="Calibri"/>
                <a:sym typeface="Calibri"/>
              </a:rPr>
              <a:t>cuerdos Marco de Precios - Agencia Nacional de Contratación Pública Colombia Compra Eficiente. (CCE TVC)</a:t>
            </a:r>
            <a:endParaRPr sz="1600">
              <a:solidFill>
                <a:schemeClr val="dk1"/>
              </a:solidFill>
              <a:latin typeface="Calibri"/>
              <a:ea typeface="Calibri"/>
              <a:cs typeface="Calibri"/>
              <a:sym typeface="Calibri"/>
            </a:endParaRPr>
          </a:p>
          <a:p>
            <a:pPr indent="-330200" lvl="0" marL="457200" rtl="0" algn="just">
              <a:spcBef>
                <a:spcPts val="0"/>
              </a:spcBef>
              <a:spcAft>
                <a:spcPts val="0"/>
              </a:spcAft>
              <a:buClr>
                <a:schemeClr val="dk1"/>
              </a:buClr>
              <a:buSzPts val="1600"/>
              <a:buFont typeface="Calibri"/>
              <a:buAutoNum type="arabicPeriod"/>
            </a:pPr>
            <a:r>
              <a:rPr lang="es-ES" sz="1600">
                <a:solidFill>
                  <a:schemeClr val="dk1"/>
                </a:solidFill>
                <a:latin typeface="Calibri"/>
                <a:ea typeface="Calibri"/>
                <a:cs typeface="Calibri"/>
                <a:sym typeface="Calibri"/>
              </a:rPr>
              <a:t>Acuerdos Marco Industria Militar (AMP)</a:t>
            </a:r>
            <a:endParaRPr sz="1600">
              <a:solidFill>
                <a:schemeClr val="dk1"/>
              </a:solidFill>
              <a:latin typeface="Calibri"/>
              <a:ea typeface="Calibri"/>
              <a:cs typeface="Calibri"/>
              <a:sym typeface="Calibri"/>
            </a:endParaRPr>
          </a:p>
          <a:p>
            <a:pPr indent="0" lvl="0" marL="0" rtl="0" algn="just">
              <a:spcBef>
                <a:spcPts val="0"/>
              </a:spcBef>
              <a:spcAft>
                <a:spcPts val="0"/>
              </a:spcAft>
              <a:buClr>
                <a:schemeClr val="dk1"/>
              </a:buClr>
              <a:buSzPts val="1100"/>
              <a:buFont typeface="Arial"/>
              <a:buNone/>
            </a:pPr>
            <a:r>
              <a:t/>
            </a:r>
            <a:endParaRPr sz="1600">
              <a:solidFill>
                <a:schemeClr val="dk1"/>
              </a:solidFill>
              <a:latin typeface="Calibri"/>
              <a:ea typeface="Calibri"/>
              <a:cs typeface="Calibri"/>
              <a:sym typeface="Calibri"/>
            </a:endParaRPr>
          </a:p>
          <a:p>
            <a:pPr indent="0" lvl="0" marL="0" rtl="0" algn="just">
              <a:spcBef>
                <a:spcPts val="0"/>
              </a:spcBef>
              <a:spcAft>
                <a:spcPts val="0"/>
              </a:spcAft>
              <a:buNone/>
            </a:pPr>
            <a:r>
              <a:t/>
            </a:r>
            <a:endParaRPr sz="1600">
              <a:solidFill>
                <a:schemeClr val="dk1"/>
              </a:solidFill>
              <a:latin typeface="Calibri"/>
              <a:ea typeface="Calibri"/>
              <a:cs typeface="Calibri"/>
              <a:sym typeface="Calibri"/>
            </a:endParaRPr>
          </a:p>
        </p:txBody>
      </p:sp>
      <p:pic>
        <p:nvPicPr>
          <p:cNvPr id="114" name="Google Shape;114;g396130f9f6b_0_19"/>
          <p:cNvPicPr preferRelativeResize="0"/>
          <p:nvPr/>
        </p:nvPicPr>
        <p:blipFill>
          <a:blip r:embed="rId3">
            <a:alphaModFix/>
          </a:blip>
          <a:stretch>
            <a:fillRect/>
          </a:stretch>
        </p:blipFill>
        <p:spPr>
          <a:xfrm>
            <a:off x="9509650" y="2862825"/>
            <a:ext cx="2241851" cy="2007275"/>
          </a:xfrm>
          <a:prstGeom prst="rect">
            <a:avLst/>
          </a:prstGeom>
          <a:noFill/>
          <a:ln>
            <a:noFill/>
          </a:ln>
        </p:spPr>
      </p:pic>
      <p:sp>
        <p:nvSpPr>
          <p:cNvPr id="115" name="Google Shape;115;g396130f9f6b_0_19"/>
          <p:cNvSpPr/>
          <p:nvPr/>
        </p:nvSpPr>
        <p:spPr>
          <a:xfrm>
            <a:off x="497425" y="611912"/>
            <a:ext cx="7773000" cy="408600"/>
          </a:xfrm>
          <a:prstGeom prst="roundRect">
            <a:avLst>
              <a:gd fmla="val 16667" name="adj"/>
            </a:avLst>
          </a:prstGeom>
          <a:solidFill>
            <a:srgbClr val="FFCC0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I. INTRODUCCIÓN</a:t>
            </a:r>
            <a:endParaRPr b="1" sz="18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descr="sinal de vetor do símbolo de e-mail é isolado em um fundo ..." id="120" name="Google Shape;120;g396130f9f6b_0_33"/>
          <p:cNvPicPr preferRelativeResize="0"/>
          <p:nvPr/>
        </p:nvPicPr>
        <p:blipFill rotWithShape="1">
          <a:blip r:embed="rId3">
            <a:alphaModFix/>
          </a:blip>
          <a:srcRect b="25128" l="23448" r="20119" t="26184"/>
          <a:stretch/>
        </p:blipFill>
        <p:spPr>
          <a:xfrm>
            <a:off x="497437" y="5274480"/>
            <a:ext cx="1332412" cy="1149532"/>
          </a:xfrm>
          <a:prstGeom prst="rect">
            <a:avLst/>
          </a:prstGeom>
          <a:noFill/>
          <a:ln>
            <a:noFill/>
          </a:ln>
        </p:spPr>
      </p:pic>
      <p:sp>
        <p:nvSpPr>
          <p:cNvPr id="121" name="Google Shape;121;g396130f9f6b_0_33"/>
          <p:cNvSpPr txBox="1"/>
          <p:nvPr/>
        </p:nvSpPr>
        <p:spPr>
          <a:xfrm>
            <a:off x="1642102" y="5937812"/>
            <a:ext cx="3317700" cy="485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s-ES" sz="2000" u="sng">
                <a:solidFill>
                  <a:schemeClr val="dk1"/>
                </a:solidFill>
                <a:latin typeface="Calibri"/>
                <a:ea typeface="Calibri"/>
                <a:cs typeface="Calibri"/>
                <a:sym typeface="Calibri"/>
                <a:hlinkClick r:id="rId4">
                  <a:extLst>
                    <a:ext uri="{A12FA001-AC4F-418D-AE19-62706E023703}">
                      <ahyp:hlinkClr val="tx"/>
                    </a:ext>
                  </a:extLst>
                </a:hlinkClick>
              </a:rPr>
              <a:t>indumil@indumil.gov.co</a:t>
            </a:r>
            <a:r>
              <a:rPr lang="es-E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p:txBody>
      </p:sp>
      <p:pic>
        <p:nvPicPr>
          <p:cNvPr id="122" name="Google Shape;122;g396130f9f6b_0_33"/>
          <p:cNvPicPr preferRelativeResize="0"/>
          <p:nvPr/>
        </p:nvPicPr>
        <p:blipFill>
          <a:blip r:embed="rId5">
            <a:alphaModFix/>
          </a:blip>
          <a:stretch>
            <a:fillRect/>
          </a:stretch>
        </p:blipFill>
        <p:spPr>
          <a:xfrm>
            <a:off x="5287607" y="5259139"/>
            <a:ext cx="2224150" cy="1100050"/>
          </a:xfrm>
          <a:prstGeom prst="rect">
            <a:avLst/>
          </a:prstGeom>
          <a:noFill/>
          <a:ln>
            <a:noFill/>
          </a:ln>
        </p:spPr>
      </p:pic>
      <p:sp>
        <p:nvSpPr>
          <p:cNvPr id="123" name="Google Shape;123;g396130f9f6b_0_33"/>
          <p:cNvSpPr txBox="1"/>
          <p:nvPr/>
        </p:nvSpPr>
        <p:spPr>
          <a:xfrm>
            <a:off x="7486232" y="5178720"/>
            <a:ext cx="4308300" cy="485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es-ES" sz="1500">
                <a:solidFill>
                  <a:schemeClr val="dk1"/>
                </a:solidFill>
                <a:highlight>
                  <a:srgbClr val="FFFFFF"/>
                </a:highlight>
              </a:rPr>
              <a:t>LINK INDUMIL</a:t>
            </a:r>
            <a:endParaRPr b="1" sz="1500">
              <a:solidFill>
                <a:schemeClr val="dk1"/>
              </a:solidFill>
              <a:highlight>
                <a:srgbClr val="FFFFFF"/>
              </a:highlight>
            </a:endParaRPr>
          </a:p>
          <a:p>
            <a:pPr indent="0" lvl="0" marL="0" rtl="0" algn="ctr">
              <a:spcBef>
                <a:spcPts val="0"/>
              </a:spcBef>
              <a:spcAft>
                <a:spcPts val="0"/>
              </a:spcAft>
              <a:buSzPts val="1100"/>
              <a:buNone/>
            </a:pPr>
            <a:r>
              <a:rPr lang="es-ES" sz="1100" u="sng">
                <a:solidFill>
                  <a:srgbClr val="1155CC"/>
                </a:solidFill>
                <a:highlight>
                  <a:srgbClr val="FFFFFF"/>
                </a:highlight>
                <a:hlinkClick r:id="rId6">
                  <a:extLst>
                    <a:ext uri="{A12FA001-AC4F-418D-AE19-62706E023703}">
                      <ahyp:hlinkClr val="tx"/>
                    </a:ext>
                  </a:extLst>
                </a:hlinkClick>
              </a:rPr>
              <a:t>https://www.indumil.gov.co/wp-content/uploads/2026/03/Plan-Anual-de-Adquisiciones-2026-V2.-1.pdf</a:t>
            </a:r>
            <a:r>
              <a:rPr lang="es-ES" sz="1100">
                <a:solidFill>
                  <a:srgbClr val="222222"/>
                </a:solidFill>
                <a:highlight>
                  <a:srgbClr val="FFFFFF"/>
                </a:highlight>
              </a:rPr>
              <a:t> </a:t>
            </a:r>
            <a:endParaRPr sz="1100">
              <a:solidFill>
                <a:srgbClr val="222222"/>
              </a:solidFill>
              <a:highlight>
                <a:srgbClr val="FFFFFF"/>
              </a:highlight>
            </a:endParaRPr>
          </a:p>
          <a:p>
            <a:pPr indent="0" lvl="0" marL="0" rtl="0" algn="ctr">
              <a:spcBef>
                <a:spcPts val="0"/>
              </a:spcBef>
              <a:spcAft>
                <a:spcPts val="0"/>
              </a:spcAft>
              <a:buSzPts val="1100"/>
              <a:buNone/>
            </a:pPr>
            <a:r>
              <a:t/>
            </a:r>
            <a:endParaRPr sz="1100">
              <a:solidFill>
                <a:srgbClr val="222222"/>
              </a:solidFill>
              <a:highlight>
                <a:srgbClr val="FFFFFF"/>
              </a:highlight>
            </a:endParaRPr>
          </a:p>
          <a:p>
            <a:pPr indent="0" lvl="0" marL="0" rtl="0" algn="ctr">
              <a:spcBef>
                <a:spcPts val="0"/>
              </a:spcBef>
              <a:spcAft>
                <a:spcPts val="0"/>
              </a:spcAft>
              <a:buSzPts val="1100"/>
              <a:buNone/>
            </a:pPr>
            <a:r>
              <a:rPr b="1" lang="es-ES" sz="1500">
                <a:solidFill>
                  <a:schemeClr val="dk1"/>
                </a:solidFill>
                <a:highlight>
                  <a:srgbClr val="FFFFFF"/>
                </a:highlight>
              </a:rPr>
              <a:t>LINK SECOP II</a:t>
            </a:r>
            <a:endParaRPr b="1" sz="1500">
              <a:solidFill>
                <a:schemeClr val="dk1"/>
              </a:solidFill>
              <a:highlight>
                <a:srgbClr val="FFFFFF"/>
              </a:highlight>
            </a:endParaRPr>
          </a:p>
          <a:p>
            <a:pPr indent="0" lvl="0" marL="0" rtl="0" algn="ctr">
              <a:spcBef>
                <a:spcPts val="0"/>
              </a:spcBef>
              <a:spcAft>
                <a:spcPts val="0"/>
              </a:spcAft>
              <a:buSzPts val="1100"/>
              <a:buNone/>
            </a:pPr>
            <a:r>
              <a:rPr lang="es-ES" sz="1100" u="sng">
                <a:solidFill>
                  <a:srgbClr val="1155CC"/>
                </a:solidFill>
                <a:highlight>
                  <a:srgbClr val="FFFFFF"/>
                </a:highlight>
                <a:hlinkClick r:id="rId7">
                  <a:extLst>
                    <a:ext uri="{A12FA001-AC4F-418D-AE19-62706E023703}">
                      <ahyp:hlinkClr val="tx"/>
                    </a:ext>
                  </a:extLst>
                </a:hlinkClick>
              </a:rPr>
              <a:t>https://community.secop.gov.co/Public/App/AnnualPurchasingPlanEditPublic/View?id=730849</a:t>
            </a:r>
            <a:endParaRPr sz="1100" u="sng">
              <a:solidFill>
                <a:srgbClr val="1155CC"/>
              </a:solidFill>
              <a:highlight>
                <a:srgbClr val="FFFFFF"/>
              </a:highlight>
            </a:endParaRPr>
          </a:p>
          <a:p>
            <a:pPr indent="0" lvl="0" marL="0" marR="0" rtl="0" algn="ctr">
              <a:spcBef>
                <a:spcPts val="0"/>
              </a:spcBef>
              <a:spcAft>
                <a:spcPts val="0"/>
              </a:spcAft>
              <a:buNone/>
            </a:pPr>
            <a:r>
              <a:rPr lang="es-ES"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p:txBody>
      </p:sp>
      <p:pic>
        <p:nvPicPr>
          <p:cNvPr id="124" name="Google Shape;124;g396130f9f6b_0_33"/>
          <p:cNvPicPr preferRelativeResize="0"/>
          <p:nvPr/>
        </p:nvPicPr>
        <p:blipFill>
          <a:blip r:embed="rId8">
            <a:alphaModFix/>
          </a:blip>
          <a:stretch>
            <a:fillRect/>
          </a:stretch>
        </p:blipFill>
        <p:spPr>
          <a:xfrm>
            <a:off x="1642100" y="5274475"/>
            <a:ext cx="2776150" cy="713550"/>
          </a:xfrm>
          <a:prstGeom prst="rect">
            <a:avLst/>
          </a:prstGeom>
          <a:noFill/>
          <a:ln>
            <a:noFill/>
          </a:ln>
        </p:spPr>
      </p:pic>
      <p:sp>
        <p:nvSpPr>
          <p:cNvPr id="125" name="Google Shape;125;g396130f9f6b_0_33"/>
          <p:cNvSpPr txBox="1"/>
          <p:nvPr/>
        </p:nvSpPr>
        <p:spPr>
          <a:xfrm>
            <a:off x="574275" y="4500350"/>
            <a:ext cx="5324100" cy="507900"/>
          </a:xfrm>
          <a:prstGeom prst="rect">
            <a:avLst/>
          </a:prstGeom>
          <a:noFill/>
          <a:ln>
            <a:noFill/>
          </a:ln>
        </p:spPr>
        <p:txBody>
          <a:bodyPr anchorCtr="0" anchor="t" bIns="91425" lIns="91425" spcFirstLastPara="1" rIns="91425" wrap="square" tIns="91425">
            <a:spAutoFit/>
          </a:bodyPr>
          <a:lstStyle/>
          <a:p>
            <a:pPr indent="0" lvl="0" marL="0" rtl="0" algn="just">
              <a:lnSpc>
                <a:spcPct val="107000"/>
              </a:lnSpc>
              <a:spcBef>
                <a:spcPts val="0"/>
              </a:spcBef>
              <a:spcAft>
                <a:spcPts val="0"/>
              </a:spcAft>
              <a:buNone/>
            </a:pPr>
            <a:r>
              <a:rPr b="1" lang="es-ES" sz="2100">
                <a:solidFill>
                  <a:schemeClr val="dk1"/>
                </a:solidFill>
              </a:rPr>
              <a:t>CANALES DE </a:t>
            </a:r>
            <a:r>
              <a:rPr b="1" lang="es-ES" sz="2100">
                <a:solidFill>
                  <a:schemeClr val="dk1"/>
                </a:solidFill>
              </a:rPr>
              <a:t>COMUNICACIÓN</a:t>
            </a:r>
            <a:endParaRPr b="1" sz="2100">
              <a:solidFill>
                <a:schemeClr val="dk1"/>
              </a:solidFill>
            </a:endParaRPr>
          </a:p>
        </p:txBody>
      </p:sp>
      <p:sp>
        <p:nvSpPr>
          <p:cNvPr id="126" name="Google Shape;126;g396130f9f6b_0_33"/>
          <p:cNvSpPr txBox="1"/>
          <p:nvPr/>
        </p:nvSpPr>
        <p:spPr>
          <a:xfrm>
            <a:off x="513432" y="1294695"/>
            <a:ext cx="4308300" cy="485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es-ES" sz="1500">
                <a:solidFill>
                  <a:schemeClr val="dk1"/>
                </a:solidFill>
                <a:highlight>
                  <a:srgbClr val="FFFFFF"/>
                </a:highlight>
              </a:rPr>
              <a:t>LINK INDUMIL</a:t>
            </a:r>
            <a:endParaRPr b="1" sz="1500">
              <a:solidFill>
                <a:schemeClr val="dk1"/>
              </a:solidFill>
              <a:highlight>
                <a:srgbClr val="FFFFFF"/>
              </a:highlight>
            </a:endParaRPr>
          </a:p>
          <a:p>
            <a:pPr indent="0" lvl="0" marL="0" rtl="0" algn="ctr">
              <a:spcBef>
                <a:spcPts val="0"/>
              </a:spcBef>
              <a:spcAft>
                <a:spcPts val="0"/>
              </a:spcAft>
              <a:buNone/>
            </a:pPr>
            <a:r>
              <a:rPr lang="es-ES" sz="1500" u="sng">
                <a:solidFill>
                  <a:schemeClr val="hlink"/>
                </a:solidFill>
                <a:highlight>
                  <a:srgbClr val="FFFFFF"/>
                </a:highlight>
                <a:hlinkClick r:id="rId9"/>
              </a:rPr>
              <a:t>https://www.indumil.gov.co/INDUMIL.Adquisiciones.Procesos/</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100">
              <a:solidFill>
                <a:srgbClr val="222222"/>
              </a:solidFill>
              <a:highlight>
                <a:srgbClr val="FFFFFF"/>
              </a:highlight>
            </a:endParaRPr>
          </a:p>
          <a:p>
            <a:pPr indent="0" lvl="0" marL="0" rtl="0" algn="ctr">
              <a:spcBef>
                <a:spcPts val="0"/>
              </a:spcBef>
              <a:spcAft>
                <a:spcPts val="0"/>
              </a:spcAft>
              <a:buNone/>
            </a:pPr>
            <a:r>
              <a:t/>
            </a:r>
            <a:endParaRPr b="1" sz="1500">
              <a:solidFill>
                <a:schemeClr val="dk1"/>
              </a:solidFill>
              <a:highlight>
                <a:srgbClr val="FFFFFF"/>
              </a:highlight>
            </a:endParaRPr>
          </a:p>
          <a:p>
            <a:pPr indent="0" lvl="0" marL="0" rtl="0" algn="ctr">
              <a:spcBef>
                <a:spcPts val="0"/>
              </a:spcBef>
              <a:spcAft>
                <a:spcPts val="0"/>
              </a:spcAft>
              <a:buNone/>
            </a:pPr>
            <a:r>
              <a:t/>
            </a:r>
            <a:endParaRPr sz="1100" u="sng">
              <a:solidFill>
                <a:srgbClr val="1155CC"/>
              </a:solidFill>
              <a:highlight>
                <a:srgbClr val="FFFFFF"/>
              </a:highlight>
            </a:endParaRPr>
          </a:p>
          <a:p>
            <a:pPr indent="0" lvl="0" marL="0" rtl="0" algn="ctr">
              <a:spcBef>
                <a:spcPts val="0"/>
              </a:spcBef>
              <a:spcAft>
                <a:spcPts val="0"/>
              </a:spcAft>
              <a:buNone/>
            </a:pPr>
            <a:r>
              <a:rPr lang="es-ES"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highlight>
                <a:srgbClr val="FFFFFF"/>
              </a:highlight>
            </a:endParaRPr>
          </a:p>
        </p:txBody>
      </p:sp>
      <p:sp>
        <p:nvSpPr>
          <p:cNvPr id="127" name="Google Shape;127;g396130f9f6b_0_33"/>
          <p:cNvSpPr txBox="1"/>
          <p:nvPr/>
        </p:nvSpPr>
        <p:spPr>
          <a:xfrm>
            <a:off x="513425" y="585500"/>
            <a:ext cx="6030600" cy="507900"/>
          </a:xfrm>
          <a:prstGeom prst="rect">
            <a:avLst/>
          </a:prstGeom>
          <a:noFill/>
          <a:ln>
            <a:noFill/>
          </a:ln>
        </p:spPr>
        <p:txBody>
          <a:bodyPr anchorCtr="0" anchor="t" bIns="91425" lIns="91425" spcFirstLastPara="1" rIns="91425" wrap="square" tIns="91425">
            <a:spAutoFit/>
          </a:bodyPr>
          <a:lstStyle/>
          <a:p>
            <a:pPr indent="0" lvl="0" marL="0" marR="0" rtl="0" algn="just">
              <a:lnSpc>
                <a:spcPct val="107000"/>
              </a:lnSpc>
              <a:spcBef>
                <a:spcPts val="0"/>
              </a:spcBef>
              <a:spcAft>
                <a:spcPts val="0"/>
              </a:spcAft>
              <a:buNone/>
            </a:pPr>
            <a:r>
              <a:rPr b="1" lang="es-ES" sz="2100"/>
              <a:t>CONSULTA DE </a:t>
            </a:r>
            <a:r>
              <a:rPr b="1" lang="es-ES" sz="2100">
                <a:solidFill>
                  <a:schemeClr val="dk1"/>
                </a:solidFill>
              </a:rPr>
              <a:t>PROCESOS</a:t>
            </a:r>
            <a:r>
              <a:rPr b="1" lang="es-ES" sz="2100"/>
              <a:t> DE </a:t>
            </a:r>
            <a:r>
              <a:rPr b="1" lang="es-ES" sz="2100"/>
              <a:t>ADQUISICIÓN</a:t>
            </a:r>
            <a:endParaRPr b="1" sz="2100"/>
          </a:p>
        </p:txBody>
      </p:sp>
      <p:pic>
        <p:nvPicPr>
          <p:cNvPr id="128" name="Google Shape;128;g396130f9f6b_0_33"/>
          <p:cNvPicPr preferRelativeResize="0"/>
          <p:nvPr/>
        </p:nvPicPr>
        <p:blipFill>
          <a:blip r:embed="rId10">
            <a:alphaModFix/>
          </a:blip>
          <a:stretch>
            <a:fillRect/>
          </a:stretch>
        </p:blipFill>
        <p:spPr>
          <a:xfrm>
            <a:off x="513425" y="2263850"/>
            <a:ext cx="4446375" cy="1587769"/>
          </a:xfrm>
          <a:prstGeom prst="rect">
            <a:avLst/>
          </a:prstGeom>
          <a:noFill/>
          <a:ln>
            <a:noFill/>
          </a:ln>
        </p:spPr>
      </p:pic>
      <p:sp>
        <p:nvSpPr>
          <p:cNvPr id="129" name="Google Shape;129;g396130f9f6b_0_33"/>
          <p:cNvSpPr txBox="1"/>
          <p:nvPr/>
        </p:nvSpPr>
        <p:spPr>
          <a:xfrm>
            <a:off x="6309051" y="1294711"/>
            <a:ext cx="4308300" cy="4854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1100"/>
              <a:buNone/>
            </a:pPr>
            <a:r>
              <a:rPr b="1" lang="es-ES" sz="1500">
                <a:solidFill>
                  <a:schemeClr val="dk1"/>
                </a:solidFill>
                <a:highlight>
                  <a:srgbClr val="FFFFFF"/>
                </a:highlight>
              </a:rPr>
              <a:t>LINK SECOP II</a:t>
            </a:r>
            <a:endParaRPr b="1" sz="1500">
              <a:solidFill>
                <a:schemeClr val="dk1"/>
              </a:solidFill>
              <a:highlight>
                <a:srgbClr val="FFFFFF"/>
              </a:highlight>
            </a:endParaRPr>
          </a:p>
          <a:p>
            <a:pPr indent="0" lvl="0" marL="0" rtl="0" algn="ctr">
              <a:spcBef>
                <a:spcPts val="0"/>
              </a:spcBef>
              <a:spcAft>
                <a:spcPts val="0"/>
              </a:spcAft>
              <a:buNone/>
            </a:pPr>
            <a:r>
              <a:rPr lang="es-ES" sz="1500">
                <a:solidFill>
                  <a:schemeClr val="accent5"/>
                </a:solidFill>
                <a:highlight>
                  <a:srgbClr val="FFFFFF"/>
                </a:highlight>
              </a:rPr>
              <a:t>https://community.secop.gov.co/Public/Tendering/ContractNoticeManagement/Index?currentLanguage=es-CO&amp;Page=login&amp;Country=CO&amp;SkinName=CCE</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500">
              <a:solidFill>
                <a:schemeClr val="accent5"/>
              </a:solidFill>
              <a:highlight>
                <a:srgbClr val="FFFFFF"/>
              </a:highlight>
            </a:endParaRPr>
          </a:p>
          <a:p>
            <a:pPr indent="0" lvl="0" marL="0" rtl="0" algn="ctr">
              <a:spcBef>
                <a:spcPts val="0"/>
              </a:spcBef>
              <a:spcAft>
                <a:spcPts val="0"/>
              </a:spcAft>
              <a:buNone/>
            </a:pPr>
            <a:r>
              <a:t/>
            </a:r>
            <a:endParaRPr sz="1100">
              <a:solidFill>
                <a:srgbClr val="222222"/>
              </a:solidFill>
              <a:highlight>
                <a:srgbClr val="FFFFFF"/>
              </a:highlight>
            </a:endParaRPr>
          </a:p>
          <a:p>
            <a:pPr indent="0" lvl="0" marL="0" rtl="0" algn="ctr">
              <a:spcBef>
                <a:spcPts val="0"/>
              </a:spcBef>
              <a:spcAft>
                <a:spcPts val="0"/>
              </a:spcAft>
              <a:buNone/>
            </a:pPr>
            <a:r>
              <a:t/>
            </a:r>
            <a:endParaRPr b="1" sz="1500">
              <a:solidFill>
                <a:schemeClr val="dk1"/>
              </a:solidFill>
              <a:highlight>
                <a:srgbClr val="FFFFFF"/>
              </a:highlight>
            </a:endParaRPr>
          </a:p>
          <a:p>
            <a:pPr indent="0" lvl="0" marL="0" rtl="0" algn="ctr">
              <a:spcBef>
                <a:spcPts val="0"/>
              </a:spcBef>
              <a:spcAft>
                <a:spcPts val="0"/>
              </a:spcAft>
              <a:buNone/>
            </a:pPr>
            <a:r>
              <a:t/>
            </a:r>
            <a:endParaRPr sz="1100" u="sng">
              <a:solidFill>
                <a:srgbClr val="1155CC"/>
              </a:solidFill>
              <a:highlight>
                <a:srgbClr val="FFFFFF"/>
              </a:highlight>
            </a:endParaRPr>
          </a:p>
          <a:p>
            <a:pPr indent="0" lvl="0" marL="0" rtl="0" algn="ctr">
              <a:spcBef>
                <a:spcPts val="0"/>
              </a:spcBef>
              <a:spcAft>
                <a:spcPts val="0"/>
              </a:spcAft>
              <a:buNone/>
            </a:pPr>
            <a:r>
              <a:rPr lang="es-ES" sz="2500">
                <a:solidFill>
                  <a:schemeClr val="dk1"/>
                </a:solidFill>
                <a:latin typeface="Calibri"/>
                <a:ea typeface="Calibri"/>
                <a:cs typeface="Calibri"/>
                <a:sym typeface="Calibri"/>
              </a:rPr>
              <a:t>  </a:t>
            </a:r>
            <a:endParaRPr sz="25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100">
              <a:solidFill>
                <a:schemeClr val="dk1"/>
              </a:solidFill>
              <a:highlight>
                <a:srgbClr val="FFFFFF"/>
              </a:highlight>
            </a:endParaRPr>
          </a:p>
        </p:txBody>
      </p:sp>
      <p:pic>
        <p:nvPicPr>
          <p:cNvPr id="130" name="Google Shape;130;g396130f9f6b_0_33"/>
          <p:cNvPicPr preferRelativeResize="0"/>
          <p:nvPr/>
        </p:nvPicPr>
        <p:blipFill>
          <a:blip r:embed="rId11">
            <a:alphaModFix/>
          </a:blip>
          <a:stretch>
            <a:fillRect/>
          </a:stretch>
        </p:blipFill>
        <p:spPr>
          <a:xfrm>
            <a:off x="5773650" y="2650325"/>
            <a:ext cx="5773901" cy="20045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g396130f9f6b_0_0"/>
          <p:cNvSpPr txBox="1"/>
          <p:nvPr/>
        </p:nvSpPr>
        <p:spPr>
          <a:xfrm>
            <a:off x="766617" y="3127301"/>
            <a:ext cx="106587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lang="es-ES" sz="3600">
                <a:solidFill>
                  <a:srgbClr val="3F3F3F"/>
                </a:solidFill>
                <a:latin typeface="Calibri"/>
                <a:ea typeface="Calibri"/>
                <a:cs typeface="Calibri"/>
                <a:sym typeface="Calibri"/>
              </a:rPr>
              <a:t>RUEDA DE PROVEEDORES 2026</a:t>
            </a:r>
            <a:endParaRPr/>
          </a:p>
        </p:txBody>
      </p:sp>
      <p:sp>
        <p:nvSpPr>
          <p:cNvPr id="136" name="Google Shape;136;g396130f9f6b_0_0"/>
          <p:cNvSpPr txBox="1"/>
          <p:nvPr/>
        </p:nvSpPr>
        <p:spPr>
          <a:xfrm>
            <a:off x="2983343" y="5123629"/>
            <a:ext cx="62253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s-ES" sz="2800">
                <a:solidFill>
                  <a:srgbClr val="3F3F3F"/>
                </a:solidFill>
              </a:rPr>
              <a:t>VICEPRESIDENCIA DE OPERACIONES</a:t>
            </a:r>
            <a:endParaRPr b="0" i="0" sz="22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descr="data:image/png;base64,iVBORw0KGgoAAAANSUhEUgAABLAAAALlCAYAAADUsh+xAAAQAElEQVR4AezdB5gWRdru8adnmJGcc05KEgFFxAAKYkBEURBEOSBBwbxiXLOuEczwuawEBRdQQFEEYUUBlUUR0SUKkpEsOTswzJm7sMd3Esww6Q1/Lqq73+6Kv+bbc3yuquqoBP4ggAACCCCAAAIIIIAAAggggEC4CzA+BEJaIMr4gwACCCCAAAIIIIAAAgggkAEBsiCAAAII5JUAAay8kqddBBBAAAEEEEAgEgUYMwIIIIAAAgggcAoCBLBOAY0iCCCAAAII5KUAbSOAAAIIIIAAAgggEGkCBLAi7Y0zXgQQkAAJAQQQQAABBBBAAAEEEEAghAQIYIXQywqurtIbBBBAAAEEEEAAAQQQQAABBBAIf4HgGCEBrOB4D/QCAQQQQAABBBBAAAEEEEAgXAUYFwIIZFmAAFaWCakAAQQQQAABBBBAAAEEclqA+hFAAAEEIluAAFZkv39GjwACCCCAAAKRI8BIEUAAAQQQQACBkBUggBWyr46OI4AAAgjkvgAtIoAAAggggAACCCCAQF4IEMDKC3XaRCCSBRg7AggggAACCCCAAAIIIIAAApkUIICVSbBgyE4fEEAAAQQQQAABBBBAAAEEEEAg/AUY4V8CBLD+suAKAQQQQAABBBBAAAEEEEAgvAQYDQIIhIkAAawweZEMAwEEEEAAAQQQQACBnBGgVgQQQAABBPJegABW3r8DeoAAAggggAAC4S7A+BBAAAEEEEAAAQSyJEAAK0t8FEYAAQQQyC0B2kEAAQQQQAABBBBAAIHIFSCAFbnvnpFHngAjRgABBBBAAAEEEEAAAQQQQCAkBQhgZeq1kRkBBBBAAAEEEEAAAQQQQAABBMJfgBEGmwABrGB7I/QHAQQQQAABBBBAAAEEEAgHAcaAAAIIZKMAAaxsxKQqBBBAAAEEEEAAAQSyU4C6EEAAAQQQQOC4AAGs4w4cEUAAAQQQQCA8BRgVAggggAACCCCAQBgIEMAKg5fIEBBAAIGcFaB2BBBAAAEEEEAAAQQQQCBvBQhg5a0/rUeKAONEAAEEEEAAAQQQQAABBBBAAIFTFgiZANYpj5CCCCCAAAIIIIAAAggggAACCCAQMgJ0FIG0BAhgpaXCPQQQQAABBBBAAAEEEEAgdAXoOQIIIBB2AgSwwu6VMiAEEEAAAQQQQACBrAtQAwIIIIAAAggEkwABrGB6G/QFAQQQQACBcBJgLAgggAACCCCAAAIIZJMAAaxsgqQaBBBAICcEqBMBBBBAAAEEEEAAAQQQQMCMABb/CsJdgPEhgAACCCCAAAIIIIAAAggggECIC2QggBXiI6T7CCCAAAIIIIAAAggggAACCCCQAQGyIBC8AgSwgvfd0DMEEEAAAQQQQAABBBAINQH6iwACCCCQIwIEsHKElUoRQAABBBBAAAEETlWAcggggAACCCCAQEoBAlgpRfiNAAIIIIBA6AswAgQQQAABBBBAAAEEwkqAAFZYvU4GgwAC2SdATQgggAACCCCAAAIIIIAAAsEiQAArWN5EOPaDMSGAAAIIIIAAAggggAACCCCAQPgL5MIICWDlAjJNIIAAAggggAACCCCAAAIIIHAiAZ4hgMCJBQhgndiHpwgggAACCCCAAAIIIBAaAvQSAQQQQCCMBQhghfHLZWjhI9C0aVNTCp8RMRIEEIhUgfnz55tSpI4/+MdNDxFAILMC+t80pcyWIz8CCCAQrAL63zSlYOsfAaxgeyP0BwEEEEAgtAXoPQIIIIAAAggggAACCGS7AAGsbCelQgQQyKoA5RFAAAEEEEAAAQQQQAABBBAIFCCAFagRPteMBAEEEEAAAQQQQAABBBBAAAEEwl8gYkZIACtiXjUDRQABBBBAAAEEEEAAAQQQSC3AHQQQCAUBAlih8JboIwIIIIAAAggggAACwSxA3xBAAAEEEMhhAQJYOQxM9QgggAACCCCAQEYEyIMAAggggAACCCCQvgABrPRteIIAAgggEFoC9BYBBBBAAAEEEEAAAQTCVIAAVpi+WIaFwKkJUAoBBBBAAAEEEEAAAQQQQACB4BMggJXd74T6EEAAAQQQQAABBBBAAAEEEEAg/AUYYa4KEMDKVW4aQwABBBBAAAEEEEAAAQQQ8AU4I4AAAhkVIICVUSnyIYAAAggggAACCCAQfAL0CAEEEEAAgYgQIIAVEa+ZQSKAAAIIIIBA+gI8QQABBBBAAAEEEAh2AQJYwf6G6B8CCCAQCgL0EQEEEEAAAQQQQAABBBDIQQECWDmIS9UIZEaAvAgggAACCCCAAAIIIIAAAgggkLZAOAWw0h4hdxFAAAEEEEAAAQQQQAABBBBAIJwEGEsEChDAisCXzpARQAABBBBAAAEEEEAg0gUYPwIIIBBaAgSwQut90VsEEEAAAQQQQACBYBGgHwgggAACCCCQawIEsHKNmoYQQAABBBBAIKUAvxFAAAEEEEAAAQQQyIgAAayMKJEHgTwWqNtvlCl1G7bUlEZ9tyWPe0TzQSRAVxBAAAEEEEAAAQQQQACBsBcggBX2r5gBnlwg9HJ8sWSnEcQKvfdGjxFAAAEEEEAAAQQQQAABBE5NIHsCWKfWNqUQQCALAgpiZaE4RRFAAAEEEEAAAQQQQACBzAtQAoE8EiCAlUfwNIsAAggggAACCCCAAAKRKcCoEUAAAQQyL0AAK/NmlEAAAQQQQAABBBDIWwFaRwABBBBAAIEIEyCAFWEvnOEigAACCCBwXIAjAggggAACCCCAAAKhI0AAK3TeFT1FAIFgE6A/CCCAAAIIIIAAAggggAACuSJAACtXmGkkPQHuI4AAAggggAACCCCAAAIIIIBA+AtkdYQEsLIqSHkEEEAAAQQQQAABBBBAAAEEcl6AFhCIaAECWBH9+hk8AggggAACCCCAAAKRJMBYEUAAAQRCVYAAVqi+uRDr9+7du23Hjh2WkJAQYj1P3d1p06aZ53nWp0+f1A/D7I7e1rodh23IrI1299hfbcFv+8NshAwHAQQQQCDTAhRAAAEEEEAAAQTyQIAAVh6gZ3eTy5cvt3Llyrmgiud5qc5Fixa1BQsWJDU7fPjwVHk8z7MzzzzT3n77bTt06FBS3hNd3H///WnW43nH+zB16lRXfM2aNa7uMmXK2FdffeXuhfLhyJEjrvv+2f0Is8OGXX/YiNmb7fb3l9tjE1fb7JV77MAfx8JslAwHgbwToGUEEEAAAQQQQAABBBDInAABrMx5BWXu/fv3m1Lp0qXtlltusVtvvTVVKlu2bFLft2/f7q7POeecpHzXXHON/fLLL3bnnXda+/btbc+ePS7PiQ5+PSVKlLAqVaokSzVr1rTChQu74vnz5zelAgUKJN1zDzgEpcCWPXH2wpS1NmPZLtv/R3xQ9tHM6BcCCCCAAAIIIIAAAggggEAECRDACqOX3aBBAxs0aJC98847ydKrr75qFSpUSDFSsxtuuCEp36effmqrV6+2008/3c2Sev/991PlT+/GyJEjbf369cnSqlWrrEWLFq6I2l65cqUdOHDAmjdv7u5xCH6BwqdF2/m1ilml4qcFf2fpIQIIIIAAAggggAACCCCAQDoC4XE7KjyGwSiyQ6BatWr21FNPuaq0/O/w4cPumkNkCZQpEmMvdaptQ/5fHbuzVSUrXjBfZAEwWgQQQAABBBBAAAEEUgrwGwEE8lyAAFaev4Lg6oD2y1KPNFvq6NGjusxyUl1t2rSxWrVq2datW5PqU5AsKirKpkyZYpMnTzYtc/Q8z7p27WoKnvnlVFYbwA8cONC0XNHzPKtUqZJ9+OGHpk3h9+7da3/7298sNjbW7cmlvby+/vrrpHb8C+3tNWrUKKtbt67L53meVa9e3QYPHmxp7Weleh9++OFkbQ4dOtTi49NfVueXCdyTTG1oZpza9/sSzOfoKM+K5o8O5i7SNwQQQAABBBAIQQG6jAACCCCAQFYECGBlRS8My65bt86NqkaNGlaoUCF3ndWDgkwKhikdO/bXRuD6rWdarnjttdfawYMHTRu9K1ilIJGeKc/atWutdevW9sgjj1jLli2tXbt2tmnTJrvpppvs+eeftyZNmrilkNddd51ddNFFtmTJEuvQoYP9/PPPSV1XnSrbo0cPd69Xr17WuXNn27Ztm91999327LPPumCYe5h40B5g119/vQ0YMMAU1FN+Bdhuu+026927d2KO1H9l17RpU1emSJEipjJ+G/fcc0+G9xZLXTN3EEAAAQQQcAIcEEAAAQQQQACBiBUggBVGr16BGwVjFGTx0x133OE2Z8/IMLWJ++uvv+5mJ2kjd8/zMlLM7bvlt+efn3nmGbexfEYq0Eyqnj172u+//+4CSl988UWy4Jn209Im9YsXLzbt1fXZZ5/ZCy+8YAqGPfHEE242lvbvUj3ffPON3XvvvbZ7926bMGFCUvMKhJUqVcrt76Vx6kuMyj9nzhwrXry4ffzxx6Ygl19AQTV9MfHSSy+1hQsXmvL/9NNPNm3aNNeun88/a3bVXXfdZStWrHB905chVUZtbNiwwVq1auXalq9fhjMCCOSFAG0igAACCCCAAAIIIIBAKAoQwArFt5ZOn/VVwPfee8+0zM1P//znP00zmNIqMn78ePMDTpdcconVr1/fbeTev39/N1sorTJp3Zs+fXqyNtW2luppCWBa+VPeU5BIG83rK4Upn+l3wYIFbcyYMVavXj39dAG2Dh06WMmSJU1fO1Rb5cuXT3rWqVMny5cvnymIpMCVHmhJn4JPmsnleZ5uuVS7dm1r1KiRC7b5ywi1fFHLGz3Pc7O+ihUr5vJ6nmdXXHGFpRWEWrp0qc2YMcPNBpNpdHS0+X/UT83wUp+0XHLXrl3+o9A802sEEEAAAQQQQAABBBBAAAEEclmAAFYug6u5nEoXX3yx7du3zy2F0/I7P7Vt2zbNJufPn58UeNJMJAVntHeU9pqKiYlJs0xaNydNmpSqTc2aUtAorfwp71122WXmB4lSPtPv0qVLW9WqVXWZlIoXL26FCxe2KlWqmJ4nPUi8UCBM+2EpoKdgVOKtpL9aGqjg1EMPPeSCd5qxpplrSRkSLxRg0myvihUrWt26dRPvJP+rmVzJ75hb0qglkA0bNrS0nmv/L9W3efNm9zXGlOX5jQACCCCAAAIIIIAAAgggEH4CjCj7BKKyrypqCjWBl156KSnwFBcX55bHaZ8oz/trhlKojSm9/mpPrbfeesvtsXXVVVeZgnSaKaYZawp0pVVOs6iU0nqW8p5mYOmeZoTpnF5ScCxwI/v08nEfAQQQQAABBBBAAAEEnAAHBBBAwAkQwHIMHMJdQMv77rvvPitfvrwL1ClgpxlqmrGmmWtpjV9BL6W0nqW8d/rpp7tb2ovLXaRz0GwxzcRK5zG3EUAAAQQQQACBHBCgSgQQQAABBEJfgABW6L9DRpABgVmzZrnN1x977DG3j9WJlkhqaaKWLGqmVFr7hwVu9u43rS8Uao8rzcTSjHVnIQAAEABJREFULCv/vn9esGCB/fbbb24fLy1/9O9zRgABBBAIEQG6iQACCCCAAAIIIJCnAgSw8pSfxnNLoGjRoq4pzZDSzCv90OwqfSXw22+/1c+kVKRIEdPG8toA/o033jB9YVAPVU77fd155536mSxp76tzzjnHfvzxRxsyZIipbj/Dzp07bcCAAW65Zrdu3Ux7dPnPOCMQSQKMFQEEEEAAAQQQQAABBBA4VQECWKcqF4TltBm5NiXXV/AC0z333GPaVN0i+M/ll19umvmkQJL2+erdu7fVqVPH+vTp4wJLKWl69uxpWhb40UcfmYJTyn/22Webvn7Yrl07t5dWYBltQq89ttTGo48+6upWmS5duljlypVt5syZ1q9fP9PvwHKZvM6T7H+/qpr9u099G3FLXWtUpXCe9IFGEUAAAQQQQAABBBBAAAEEIlsgwgJY4fmyteRNSZuRa1NybU4emAYPHmxr1qxJGry/fM4/Jz3I5IVfXkvnTlTU8zxTHqWoqL/+yem3yvn16DoweV7a5ZRH9ai8kucl33Re97T5us6ed/xZkyZNbPLkyda8eXObPXu2jRgxwvVpwoQJpmCV6gxM1apVM+2b1blzZ2en/JqJNX78eHvzzTdNs7RS9rtZs2a2aNEiU1Bsy5Ytro1x48ZZgwYNTO3oPaQsE9gm1wgggAACCCCAAAIIIIAAAtklQD3hJvBXNCHcRhZB49FMIu3XpCVuaaVjx45ZmzZtkkT69+/vZh3pnHTzFC6GDRvm6mnbtu0JSxcqVMi+/PJLNwusXLlySXlVTv1Nrx/plVMFqkezylSv8umenxo1amR79+51bQY+u/DCC+27775zfVa7y5Yts44dO9rw4cNt3bp1VqFCBb8Kd9bMKS0x1HLAwPzKp7Y1fpcx4KAyCh7u378/qZ158+a5dhRUC8jKJQIIIIAAAggggAACwS1A7xBAAIEgEiCAFUQvg64ggAACCCCAAAIIhJcAo0EAAQQQQACB7BEggJU9jtSCAAIIIIAAAjkjQK0IIIAAAggggAACCBgBLP4RIIAAAmEvwAARQAABBBBAAAEEEEAAgdAWIIAV2u+P3ueWAO0ggAACCCCAAAIIIIAAAggggECeCeRaACvPRkjDCCCAAAIIIIAAAggggAACCCCQawI0hEBOCBDAyglV6kQAAQQQQAABBBBAAAEETl2AkggggAACKQQIYKUA4ScCoSKQP4b/8w2Vd0U/EUAAAQTyQoA2EUAAAQQQQCCcBPgv4HB6m4wlogRanlE8osbLYBFAIA8EaBIBBBBAAAEEEEAAgSARIIAVJC+CbiCQUQHNvLq8QUnrfn75jBYhXx4K0DQCCCCAAAIIIIAAAggggEDWBQhgZd2QGnJWgNoTBZYN6W5K/+5T34b1qEvwKtGEvwgggAACCCCAAAIIIIAAAmElcMLBEMA6IQ8PEUAAAQQQQAABBBBAAAEEEAgVAfqJQPgKEMAK33fLyBBAAAEEEEAAAQQQQCCzAuRHAAEEEAhKAQJYQfla6BQCCCCAAAIIIBC6AvQcAQQQQAABBBDIbgECWNktSn0IIIAAAghkXYAaEEAAAQQQQAABBBBAIECAAFYABpcIIBBOAowFAQQQQAABBBBAAAEEEEAgXAQIYIXLm8yJcVAnAggggAACCCCAAAIIIIAAAgiEv0AIjJAAVgi8JLqIAAIIIIAAAggggAACCCAQ3AL0DgEEclaAAFbO+lI7AggggAACCCCAAAIIZEyAXAgggAACCKQrQAArXRoeIIAAAggggAACoSZAfxFAAAEEEEAAgfAUIIAVnu+VUSGAAAIInKoA5RBAAAEEEEAAAQQQQCDoBAhgBd0roUMIhL4AI0AAAQQQQAABBBBAAAEEEEAgOwUIYGWnZvbVRU0IIIAAAggggAACCCCAAAIIIBD+AowwgwIEsDIIRTYEEEAAAQQQQAABBBBAAIFgFKBPCCAQCQIEsCLhLTNGBBBAAAEEEEAAAQROJMAzBBBAAAEEglyAAFaQvyC6hwACCCCAAAKhIUAvEUAAAQQQQAABBHJOgABWztlSMwIIIIBA5gTIjQACCCCAAAIIIIAAAgikKUAAK00WbiIQqgL0GwEEEEAAAQQQQAABBBBAAIHwEyCAlfKd8hsBBBBAAAEEEEAAAQQQQAABBMJfgBGGlAABrJB6XXQWAQQQQAABBBBAAAEEEAgeAXqCAAII5JYAAazckqYdBLIgULffKFPqNmyppZX6jlpug2dssHU7DmehFYoigAACCCCAQB4I0CQCCCCAAAIIZECAAFYGkMiCQLALHIiLt+9X77VnJq0hiBXsL4v+IYBADghQJQIIIIAAAggggEC4CxDACvc3zPgiSiAuPsE+W7A9osbMYLNJgGoQQAABBBBAAAEEEEAAgSAWIIAVxC+HroWWQLD0VjOxgqUv9AMBBBBAAAEEEEAAAQQQQACB7BAIpgBWdoyHOhBAAAEEEEAAAQQQQAABBBBAILgF6B0CmRYggJVpMgoggAACCCCAAAIIIIAAAnktQPsIIIBAZAkQwIqs981oEUAAAQQQQAABBHwBzggggAACCCAQMgIEsELmVdFRBBBAAAEEgk+AHiGAAAIIIIAAAgggkBsCBLByQ5k2EEAAgfQFeIIAAggggAACCCCAAAIIIHASAQJYJwHicSgI0EcEEEAAAQQQQAABBBBAAAEEEAhngeMBrHAeIWMLaoEDBw5YmzZtrFatWrZ169ag7qvfuWnTppnnedanTx//VsSc448l2Ixlu+zB8Svt/w1fat2GLbU+I5fZoK822Pb9RyLGgYEigAACCCCAAAIIIBCyAnQcgRAVIIAVoi8ut7t9//33u6BNmTJlbMmSJdnWfEJCgh09etSlY8eOZVu9OVnRkSPHAzX+OSfbCqa6j8Qn2BtfbrB3Z2+2zXviLPHVue4dPnLM5q7Za89MWmPrdx529zgggAACCCCAAALhLMDYEEAAAQRyX4AAVu6bh1yLmhn1+eefu35v377dxo8f7645RJaAZl4t3LDfEhKHXbxgPruxWTm7s1UlK1MkJvGO2a6DR23a4p3umgMCCCCAAAInEeAxAggggAACCCCQKQECWJniiszMc+fOtWXLllmvXr2sePHipiV0e/bsiUyMCB21glY/r99nWkKYL8qzronBq6vPKmXn1ypmt1xQwWLzHf+fki174kwztSKUiWEjkMsCNIcAAggggAACCCCAQOQIHP+vzsgZLyPNpICW940dO9YFrvr27WvnnXeezZ8/3xYtWpTJmsgeygJ/HDlmFYqdZo2qFLZmNYpag4qFkoZTrEA+i4323O98icGtfH9euxvBfqB/CCCAAAIIIIAAAggggAACISFAACskXlPedXL9+vU2a9YsF7hq2LChXXfddW6/qg8++MC0f1XKnk2dOtWioqJM519//dXatWtn0dHRbv+sM888077++uuURdL9vXz5cuvZs6fFxsa68jpfffXVpnoDC/3rX/9yzz3PS3V+7bXXkrIeOnTIRo0aZXXr1k3KV716dRs8eLAd+XNfq6TMiRd79+61hx9+2EqUKOHyV6pUyYYOHWrx8fGJT9P+65cpV66cK+N5nqmNQYMGmdpPu1Tw380fE2U9LihvD15R1e5oVcm0hNDv9Q9r9tqBP46b1CiT3zz/AWcEEEAAAQQQQAABBBBAAIGwEcjrgRDAyus3EOTtT58+3bZs2eICVwUKFLDLLrvMypcvb1999ZVt27YtVe81Y0uBrXHjxlmTJk1s3rx51q1bN7vooovc5u+tW7e2SZMmpSqX8sa7775rCjSNHj3arrrqKrv11lutQYMGNmXKFLvkkkts5cqVSUXOPvts91x5/KSgkSX+KVTo+EyhHTt2WMuWLa1Hjx6Jd80th+zcubMbw913323PPvtssoCclkhef/31NmDAACtatKjLX7ZsWbvtttusd+/ero6Uh3Xr1lnTpk1dmSJFirgyfhv33HOPtW/f3lRvynKh/Pun9fvsi6U73b5YpQrH2KX1SoTycOg7AggggAACCCCAAAI5KUDdCCCQBQECWFnAC/eimjE0ceJEF7BS4ErjrVq1qgsgaU+smTNn6laa6b333rMHHnjAFNQZOXKkffPNN/byyy+bvjT4wgsvnDSQs2/fPrvrrrtMm8Z/8skn9s4779iPP/5oWsa4efNmF0DzGz733HPdc+VRuv3222337t0u4KUZY8qnwFqpUqVcuV9++cWGDx9uH374oc2ZM8e0r9fHH39sCnIpr9L777/v8l566aW2cOFCl/+nn35y+39pDMoTmGSl/q5YscI0Ps0e89vYsGGDtWrVytX3+uuvBxYL6evlWw7a8G83m75C6M/QKlskNqTHROcRQAABBBBAINgF6B8CCCCAQKQKEMCK1DefgXEvXbrUvv32WxewUuBKRfLly2fXXnutLu3TTz91ywndjxSHW265xR5//HHTrC098jzPzX7SrCrVu3btWt1ON2nGkpbdafaTn0lLEbUkUb8VoNI5ZVIg6cknnzQt5VMgSbOmlEdL+rT5vGaAed5fi9xq165tjRo1sv379yctIzx8+LBbAul5nj3yyCNWrFgxVWGe59kVV1xhaQWhNKYZM2a4WWeapaW+2p9/SpYs6WZ4yU4zyHbt2vXnk9A9rf79kA2escH2HDpqMdGe3dC0rJ1dtUjoDoieI4AAApEkwFgRQAABBBBAAIEQFCCAFYIvLbe6/Nlnn9nBgwddwErBF7/dFi1aWLVq1eyLL74wzTjy7wee69atazExMYG3rHDhwqZ9pDS7SntrJXuYxg/tNaXZUm+//bZbuqfAkIJaaWRNuqXZXpMnT3b5tfQw6cGfF1rCp/25HnroIZdHyweXLFny59PjJwWYFi9ebBUrVnTLGI/f/euomVx//Tp+tWnTJmelfcLSel6rVi1Xn2aPHThw4HihED2u33nYXp/+m+06eDx4dWOzcnZFg5IhOhq6jcCpCVAKAQQQQAABBBBAAAEEcleAAFbueodMawriaLaQ53luqZ2CR356+umn3VLAnTt3umVxGR2U9qNSACsj+TVDS4Gy+vXr25133uk2T9cG6tqTK73y2hdLe1nVrFnTbb4eGHRTMOytt96yMmXKuD21Bg4c6Op877333DLFtOrULCqltJ6lvKcZWLqntnVOL8l169at6T0O+vsKXg2ctt4Fr6KjPLvx3FMOXgX9WOkgAggggAACCCCAAAIIIIBA8AgQwAqed5HJnuRs9rlz59r8+fPdxubag0rBIz8NGzbMfvvtN9eBCRMmuOV37sdJDpp5tHHjRrcUz19amFYRLQPUzKjvvvvOtJ+VNpHXxvBK6W0Ar68IPvroo27DeS0drF69erKqtbzvvvvuc/t5aSlhXFycG5tmg1188cXJ8vo/FPRS8n+f6Hz66ae7x6tXr3bn9A6lS5d2M7HSex7M9xW8evWL4zOvEmNX1iMF3sgAABAASURBVPbMktaoSmHbsicuKW3dG2dH4hOCeRj0DQEEEEAAAQQQQAABBBAIMQG6KwECWFIgJRNQoEjL8HQeO3asC/ToOjApqKRlggoyLVq0KFl5/dDsLOXXtZ/01UJt/l6iRAm3lNC/n/KsZXbasF2zrzSjSvtXpcyT8rc2ZB8/frx16tTJ9PXAlM9nzZrlZo099thjbh+rlMsbA/NrqaP2/NJMKc0EC3ym68DN3vVbSXttacaXZmJplpXuBaYFCxa4oF+9evXcpvGBz0LlesayXbZj/xHX3WOJMarJC3fYA+NXJkt//3i1Ld0U2ksk3QA5IIAAAggggAACCISXAKNBAIGQFyCAFfKvMPsHoKCNZl1pud95552XZgMK2OgLfZrJpGBXykwDBgywZ555JmljdM1kGj16tGkG1uWXX27+jKWU5fRbs7NiY2Pt999/t8BgkL7mp6V/yhOY1N+nnnrKKlSo4L4AmFZwyt8MXjOk/MCa+qTAlzaqD6yvSJEiprHpy4VvvPGGaUaYnqucZoBpSaN+BybtfXXOOee4LyUOGTLEVLf/XME8eah8t27dkja2959zRgABBBBAAAEEQkGAPiKAAAIIIJCXAgSw8lI/SNvW8kEFmrQHVZUqVdLsped5duONN5pmHX388cem2UqBGRXQ+cc//mGacdS7d29r2rSpPfHEE272kZbyqVxg/sBrf58qBbBUrkePHm4jeW0cP3v27MCs7lr7WCkwpXIKFPl7demsfa8UiFLQrHjx4qbnLVu2NPWpTp061qdPH1NgyVUUcOjZs6cLsn300UemsSj/2WefbR06dDB9CVFtBWR3XypUW2pDSxlVt8p06dLFKleubDNnzrR+/fqZfgeWC6XrWy6oYP/uU/+EacQtdd2ywlAaF31FAAEEclGAphBAAAEEEEAAAQROUYAA1inChXMxfaVP49NsoRMFmhTY0ayjX3/91fS1QJXx080332zffPONlSxZ0kaMGGELFy60jh07uhlKzZo187O5/bDUhlJU1PF/jrp+5ZVX3Ebsujdq1ChTn3r16mXaWF4zpJIqSLzQPlaJJ9eGv0+Xf9aMqT/++MOaNGliminWvHlzUxBMfVI72sNLwSqVD0wKlmnfrM6dO9uaNWvcGDQTS8sU33zzTVMfUs700ri0nFJBMS2xVBvjxo2zBg0amNoZPHhwqi8zBrbJNQIIZESAPAgggAACCCCAAAIIIBCJAscjBpE4csacrsDIkSPdrCTNNEo3U+KDYsWK2ffff++Wy11yySWJd5L/vfDCC+2HH35wdWlJnYI4tWrVSpZJXyb88ssvbdWqVRa415Xuv/TSS24JoWZIaamiglJt27a1vXv3uuCWX9Grr77q2lC+lEl1qy7lVX+0Z5efR/txKag2fPhwW7dunVuCqHx+0swpLTFU31XGz6+liuqvNrP38/pnlVE/9+/fn9SnefPmueBdRr9o6NeVY2cqRgABBBBAAAEEEEAAAQQQQCDEBAhgncILowgCCCCAAAIIIIAAAggggAACCIS/ACMMHgECWMHzLugJAggggAACCCCAAAIIIBBuAowHAQQQyBYBAljZwkglvoD2ldJ1yv2hdI+EAAIIIIAAAgggcCoClEEAAQQQQAABAlj8G8hWAe1Rpf2i+vfvn631UhkCCCCAAAJZEqAwAggggAACCCCAQEgLEMAK6ddH5xFAAIHcE6AlBBBAAAEEEEAAAQQQQCCvBAhg5ZU87UaiQK6MOX8M/2edK9A0ggACCCCAAAIIIIAAAgggkGsCIfZfurnmQkMIhKxA4yqFQ7bvdBwBBBBAAAEEEEAAAQQQOC7AEYHkAgSwknvwC4GQFoiN9qx9o9IhPQY6jwACCCCAAAIIIJBNAlSDAAIIhJEAAawwepkMJXIFtGywec2i9tQ1NaxaqfyRC8HIEUAAAQQQyGYBqkMAAQQQQACB4BAggBUc74FeIHBCgWVDupvSv/vUt7TSsB517a7WlQlenVCRhwggkEcCNIsAAggggAACCCCAQJYFCGBlmZAKEEAAgZwWoH4EEEAAAQQQQAABBBBAILIFCGBF9vuPnNEzUgQQQAABBBBAAAEEEEAAAQQQCFmBDAewQnaEdBwBBBBAAAEEEEAAAQQQQAABBDIsQEYEglGAAFYwvhX6hAACCCCAAAIIIIAAAqEsQN8RQAABBLJZgABWNoNSHQIIIIAAAggggEB2CFAHAggggAACCCDwlwABrL8suEIAAQQQQCC8BBgNAggggAACCCCAAAJhIkAAK0xeJMNAAIGcEaBWBBBAAAEEEEAAAQQQQACBvBcggJX37yDce8D4EEAAAQQQQAABBBBAAAEEEEAg/AVydIQEsHKUl8oRQAABBBBAAAEEEEAAAQQQyKgA+RBAID0BAljpyXAfAQQQQAABBBBAAAEEQk+AHiOAAAIIhKUAAaywfK0MCgEEEEAAAQQQOHUBSiKAAAIIIIAAAsEmQAAr2N4I/UEAAQQQCAcBxoAAAggggAACCCCAAALZKEAAKxsxqQoBBLJTgLoQQAABBBBAAAEEEEAAAQQQOC5AAOu4Q3geGRUCCCCAAAIIIIAAAggggAACCIS/QASMkABWBLxkhogAAggggAACCCCAAAIIIHBiAZ4igEBwCxDACu73Q+8QQAABBBBAAAEEEAgVAfqJAAIIIIBAjgkQwMoxWipGAAEEEEAAAQQyK0B+BBBAAAEEEEAAgbQECGClpcI9BBBAAIHQFaDnCCCAAAIIIIAAAgggEHYCBLDC7pUyIASyLkANCCCAAAIIIIAAAggggAACCASTAAGsnHkb1IpAtgrU7TfKlLoNW2q5kfqOWm6DZ2ywdTsOZ+s4qAwBBBBAAAEEEEAAAQQQCDMBhpNLAgSwcgmaZhAIJYEDcfH2/eq99sykNQSxQunF0VcEEEAAAQQQQCAkBeg0AgggcHIBAlgnNyIHAhErEBefYJ8t2B6x42fgCCCAAAIIhIwAHUUAAQQQQCDMBQhghfkLZngIZFVAM7GyWgflEUAAgVAQoI8IIIAAAggggAACwStAACt43w09QwABBEJNgP4igAACCCCAAAIIIIAAAjkiQAArR1ipFIFTFaAcAggggAACCCCAAAIIIIAAAgikFAi/AFbKEfIbAQQQQAABBBBAAAEEEEAAAQTCT4ARRZQAAayIet0MFgEEEEAAAQQQQAABBBD4S4ArBBBAIFQECGCFypuin3kusGPHDrvooousQoUKtmLFijzvDx1AAAEEEEAAgaAQoBMIIIAAAgggkAsCBLByATnSm+jTp48VLVrUFixYEJQUu3fvNgWnEhISTti/8ePH25w5c+y+++6z2rVrnzAvDxFAAAEEMiNAXgQQQAABBBBAAAEETixAAOvEPtnyVMGRRo0amed56aapU6dmS1vBWMmRI0csPj7ejh49GnTdW7NmjZ155plWpkwZ++qrr9Lt39q1a23gwIHWrl07u/vuu917TDdzkDzYuGCWjb61QbrpuxGPBklP6Ua2CFAJAggggAACCCCAAAIIIBDGAgSwcuHlxsXFmWb5xMbG2k033WS33nprsnT77bdb9erVc6EnNJFSIH/+/KZUoEABK1y4cMrHSb+HDBli0dHRNnjwYFPepAdBfLF327og7h1dQwABBBBAAAEEEEAAAQQQQCDjAtkZwMp4qxGas3z58vbKK6/YO++8kyy9/fbbVq9evQhVydthaz+rlStX2oEDB6x58+bpduall16yX3/91apVq5ZunmB7EH/kD9el2IJF7Lzuz1iLfq8nS6e3utE954AAAggggAACCCCAAAIIZFKA7AjkugABrFwnp0EEckdg35a1rqEiZata1XMuT5VK1zjLPeeAAAIIIIAAAgggkBcCtIkAAgggkBkBAliZ0cqlvNoPKyoqynReunSptWzZ0u255Hmeu9ZMoIx2RXtPjRs3zurWrZtUh651T89Uz7p166xixYpWuXJl055QuheYdE/PtI+X9vPSs82bN9v9999vJUqUcPVqeZ2+0Pff//5Xj0+aNDbP80wbvKfMrM3etel7mzZt3MyowOfLly+3nj17mpZjep7nzldffbWbHRWYz7+Wn/atUv88zzMtE9QSzg0bNrgsmnmldmrVqmVbt2519/yDfOSkPbI87/j+ZSnL+3l11lhUz6ZNm2zs2LFWqVIlZ6O+auN3taV8uZGO/nHIDu4+Pp7o2IIWFZ0vN5qlDQQQQAABBHJXgNYQQAABBBBAIGIEoiJmpCE0UG12ri/i/d///Z81bNjQFBDp1auXNWjQwL799ltTwEZBp5MNSZuna3+tLl262M6dO6179+7WuXNnW79+venevffe6zZWV6DlggsusI0bN9rcuXNTVfvFF1+4ZxdffLGVKlXKvv76a7eU7o033rAmTZq4/bxatGhhCl61bt3a9TFVJSluaIy6pT7qHJj0TMEjneXgP3v33XddIG706NF21VVXuXZlMmXKFLvkkktMSwH9vDp/9NFHzu/zzz839U+Bq9NPP92GDRtmjz32mLKY6lc7SseOHXP3dFC/fLvVq1c7N72D8uXLu/J6Lz/88IOyJiWVkXPXrl3dXmdqS+baM0tWCmIpT1KBHLw4Fn/Ejhza51rYv/03m/pcZ/M3dP/PizfZ7yt/ds84IIAAAggggAACCCCAAAIIIBAKAgSwcvEtbdmyxR544AG77bbbkqVvvvkmzV4oMPPEE0/YL7/8YsOHD7eff/7ZbrjhBluxYoUpOJNmoYCbH374oQ0dOtR69+5tCniNHDnSdE+zjzRbSs/mzZtn+fLls06dOrmSn376qQtquR+Jh8OHD9ukSZPcTCcFZhJv2aFDh+yaa65xdc6YMcPt5zVz5kxTkCYuLs7Gjx+vbNme9u3bZ3fddZdt377dPvnkE9fujz/+aH379rXNmzcn+4qgZlM9/vjjbmyTJ0+2WbNmufwyXLJkiXXo0OGE/ZO3fFq1amXykpvuaQbYCy+8YLt377Z77rnH9uzZk6we3V+4cKFNnz7dtTky0Xz+/PmmvbY++OAD04ywZAVy6If2vzq8d6er/eDOLbZ3yxp3rcP21Qts+oDutmHBTP0kZV2AGhBAAAEEEEAAAQQQQAABBHJYgABWDgMHVq/gzpgxY1xQScERPykIE5jPv77lllvcTKGYmBh3S+cbb7zRXWuZnbtI56DAk5axFS9e3P72t78l+3JeyZIlrV+/fqb+fPfdd64GzVDSBuUK9GiGlruZeNCspjlz5riZVvXr10+8Y3bllVfahAkT3JJDdyPx4HmeKShWsGDBVEGdxMcn+ZuxxwoYDRo0yLS80C+hpYHt2rVzPxU8cheJB80kW7ZsmbVv396uuOKKxDt//dU4rrvuur9upLjav3+/KdikwJ4CiPLys6g92TVt2tQUmFq0aJH/yJ09zzN9sVDLEt2NxIOWFSoQpgBcoG3ioxz7my82vzW67l7EsAIWAAAQAElEQVSrevZldma7vtbhpel23YAZdtY1d7o2ExKO2a8zx1r8kcPuNwcEEEAAAQQQQAABBBBAAAEEcl7g1FsggHXqdpkuWbVqVbccMCEhwS1d88/9+/dPsy7tVaWgVeBDBZkUJAq8l9b1rl27bPHixXbw4EF78cUXk8340gwwzQxSOT8Qpj2wtDRRs8Q0e0jPlGbNmuVmG3Xr1s2KFSumWy6p72vXrjXVc8cdd7j6n3vuOTc7y2XIoUN8fLybkaYvN2ocSgpqpWxOs9Z079xzz3WzsHSd0aRAk/b9koneQcpy2vdLQTAtO9y2bVuyx1ouWLt27WT3PM+zs846K9m9nP4RU6CI1Wje3lrc/oY16nCPFSpV0QqWKGf1r+xlFRpc6JrfvWG5Hdq93V1zQAABBBBAAAEEEEAAgRARoJsIRKhAVISOO2KGrVlWac368oNUpUuXdhae51mHDh3cpuMTJ050gSgtFdTyu+LFi7s9plzGxIP2edIeWjVq1LBbbrnF/vnPf7pZZVrWp8BWYpYc+auAmWaKKXh05513ujY1i80fS2Cj/lI99THwfkauteeYlikqgHWyYKGWc2akzmDJEx2T3woUPf7Ojxzab3EHky+BDJZ+0g8EEEAAAQQQQCAnBagbAQQQQCD0BAhghd47y1SP05v1pUCT0quvvppUn2YrNWvWzG3kvmrVKrdfkzaN1wbv/qwilXn22WfdPlfaB0sBHG1+rvtaCnmygE9SY5m8UDDt7rvvNi151ObqmimmNpW0R1fK6urUqeNuaSaVu8jEoVy5cu7rigpkaQbbiYoqmHai53n1bO3cyeZv2r58xpikbmhjd38/rJgChS22YLGkZ1wggAACCCCQCQGyIoAAAggggAACuSpAACtXuXOvsSJFiphmH2kmkQIxGWlZSwS1v5X2ktLSwS+//NItQfx//+//Wf78+V0VeqavDWpfqJdeeskU2PI8zz3LzEFf89NyO/VP+3UFlv3jjz/cEsvAe9qkXQEyBYwUQFOQKfB5ymsttdS9//3vf8k2pde9k6VChQq5TdflpkBeyvzaIF5fINTMNBmnfB4Mv0tUqWunFS7huvK/j141BbF2rlti8z982bavWejulz2jmRUqVcFdc0AAgbwQoE0EEEAAAQQQQAABBBDIqAABrIxKhVi+woULW9u2bV0AauDAgXbgwIFkI9CMJm3yrsBQ4ANteq5ZVFoW+O6771qlSpXsvPPOM/9PTEyMKcCzd+9e0ywo+/OPfr/22muuvT9vnfCkpYsKgilQ5u/DpQL6gp8CZuqffvtJwa7Y2Fj7/fffTft7+ff1hUCNz//tn7XJetmyZd0XFLWhu39fZ83K+uKLL3SZZtIeV9oYXntcPfnkk6Ylk35G7cE1YsQI0wbxl112mfkzvfznwXIuVqGWNWjbx3XnaNxh+3Hs8zb1uc626r8T3T0Ft/Tci4p2v0P2QMcRQAABBBBAAAEEEEAAAQQiQoAAVi6+ZgV8HnjgAbfhuTYfD0zz5s3L9p7oa3mXXnqpffjhh25JnPa4UputW7c2Bbj69u1rKTch1wwn7TOlPaSWL19uKlO9evWkvqmcglwK7ujrfjfccINpPyzNqFJALCnjSS5UZ6dOnVzAS+2pHm0i36hRIzvttNNMQbTAKsqUKWNXXXWVC2ApONWjRw+79tprTTOtZs+eHZjVXZ9xxhl2//33u/ovuugiu+SSS5y7lknWrFnTRo8e7fKld7jvvvtMdjNnzrTKlSu7Mfbu3dsFrB599FFr0KCBKXCmgF56deTpfc+zepf1sCseHWsVG7Y0z4ty3cl3WgGr3aKTXfXkR1aiyvFllu4BBwQQQAABBBBAAAEEEEAAgbAWCPXBHf+v2lAfRZD3XzOHtNwsvQ3VtRH5Tz/9lDSKfPnyueu0giN6Fh0dbWk9c4UCDloS+Nlnn9lbb71l2pD8008/dRufa1ld9+7dTUEzBYwCiphmOikgpXtRUVEuSOR5nn4mpXvuucf05T8FlSZMmGBKrVq1MgV7FBxKyvjnhfqqPqvvf94yz/Pc1xEHDBjgZnSpjp9//tn19fPPPzcFxJTf8463retXXnnFHn74YVO/Ro0aZVOnTrVevXrZlClTTEsm/bp19jzPHnzwQdMm9I0bN7avv/7ajX39+vWmwJ1mVvn5VLeS6tU9pUA7zeQaN26caeaVZoap7Jw5c1zwTHn9lNY4A5/pWu3onCsp0aB0jbOs1T3/tJveWWQ3D11iXQb/aOd1f8Z9kTBX+kAjCCCAAAIIIIAAAgiEjwAjQQCBPBQggJUL+KVKlTItk9OG4+klBVX8rmjpn/L179/fv5V0VsBJy/WGDRuWdO9EFwpIafNzfcFPdSppSZyWB6a3/K1nz55uDyotl9MyuZT1K1Bz11132caNG5PyKYh08cUXm/aMGjlyZLIi6qv6rL4HPlDfFGTSkkD1S/Wpr9WrV3f1aA8uLVf0y+ha+275+RUQVPBPXqpfwS0/r86e55mWAiowpvqVtH/VkCFDrFatWsrigmdqR/1Oua+W+qf+BNqpj88884wVLVrUlQ88pDdO5dG7VPvqq36TEEAAAQQQQACByBRg1AgggAACCJyaAAGsU3OjFAIIIIAAAgggkDcCtIoAAggggAACCESgAAGsCHzpDBkBBBCIdAHGjwACCCCAAAIIIIAAAqElQAArtN4XvUUgWAToBwIIIIAAAggggAACCCCAAAK5JkAAK9eoUzbEbwQQQAABBBBAAAEEEEAAAQQQCH8BRpgdAgSwskOROhBAAAEEEEAAAQQQQAABBHJOgJoRQCDiBQhgRfw/AQAQQAABBBBAAAEEIkGAMSKAAAIIIBDKAgSwQvnt0XcEckEgfwz/M5ELzDSBAAKhIUAvEUAAAQQQQAABBPJIgP8yzSN4mkUgVAQaVykcKl2lnyEhQCcRQAABBBBAAAEEEEAAgcwLEMDKvBklEMhbgVxsPTbas/aNSudiizSFAAIIIIAAAggggAACCCCAQGqBiAxgpWbgDgIIBApo2WDzmkXtqWtqWLVS+QMfcY0AAggggAACCCCAAAIIhIwAHQ0fAQJY4fMuGUkYCywb0t2U/t2nvuVGGtajrt3VujLBqzD+N8XQEEAAAQQQQACBDAqQDQEEEAgKAQJYQfEa6AQCCCCAAAIIIIBA+AowMgQQQAABBBDIqgABrKwKUh4BBBBAAAEEcl6AFhBAAAEEEEAAAQQiWoAAVkS/fgaPAAKRJMBYEUAAAQQQQAABBBBAAIFQFSCAFapvjn7nhQBtIoAAAggggAACCCCAAAIIIIBAHgjkcgArD0ZIkwgggAACCCCAAAIIIIAAAgggkMsCNIdA9goQwMpeT2pDAAEEEEAAAQQQQAABBLJHgFoQQAABBJIECGAlUXCBAAIIIIAAAgggEG4CjAcBBBBAAAEEwkOAAFZ4vEdGgQACCCCAQE4JUC8CCCCAAAIIIIAAAnkuQAArz18BHUAAgfAXYIQIIIAAAggggAACCCCAAAJZESCAlRU9yuaeAC0hgAACCCCAAAIIIIAAAggggED4C6QzQgJY6cBwGwEEEEAAAQQQQAABBBBAAIFQFKDPCISjAAGscHyrjAkBBBBAAAEEEEAAAQSyIkBZBBBAAIEgEyCAFWQvhO4ggAACCCCAAALhIcAoEEAAAQQQQACB7BMggJV9ltSEAAIIIIBA9gpQGwIIIIAAAggggAACCDgBAliOgQMCCISrAONCAAEEEEAAAQQQQAABBBAIfQECWKH/DnN6BNSPAAIIIIAAAggggAACCCCAAALhLxDUIySAFdSvh84hgAACCCCAAAIIIIAAAgiEjgA9RQCBnBIggJVTstSLAAIIIIAAAggggAACmRegBAIIIIAAAmkIEMBKA4VbCCCAAAIIIIBAKAvQdwQQQAABBBBAINwECGCF2xtlPGEpULffKFPqNmyp5UbqO2q5DZ6xwdbtOByWngwKgQwIkAUBBBBAAAEEEEAAAQSCSIAAVhC9DLqCQLAIHIiLt+9X77VnJq3JQhArWEZDPxBAAAEEEEAAAQQQQAABBEJdgABWML9B+oZAHgvExSfYZwu253EvaB4BBBBAAAEEEEAAAQQQCHMBhndSAQJYJyUiAwKRLaCZWJEtwOgRQAABBBBAAAEEQkGAPiKAQHgLEMAK7/fL6BBAAAEEEEAAAQQQyKgA+RBAAAEEEAhaAQJYQftq6BgCCCCAAAIIhJ4APUYAAQQQQAABBBDICQECWDmhSp0IIIAAAqcuQEkEEEAAAQQQQAABBBBAIIUAAawUIPxEIBwEGAMCCCCAAAIIIIAAAggggAAC4SRAACvtt8ldBBBAAAEEEEAAAQQQQAABBBAIfwFGGCICBLBC5EXRzYwLTJ061TzPs9deey3jhTKRc9q0aa7+Pn36ZKIUWRFAAAEEEEAAAQQQCFcBxoUAAgjkvAABrJw3DqoWEhISbO7cuXb11VdbbGysC8R4nme1a9e2xx9/3DZv3hxU/T2Vzhw9etQVO3LkiDtn98Gv1z9nd/3ZVd/GBbNs9K0N0k3fjXg0u5qiHgQQQAABBBDIqgDlEUAAAQQQQOCEAgSwTsgTXg8VcHnwwQetefPmNmXKFDe4KlWqWIUKFWzVqlX2/PPPW9euXW3//v3uGYfQFti7bV1oD4DeI4AAApkUIDsCCCCAAAIIIIBA+AoQwArfd5tsZJp59frrr9urr75qxYsXt88//9wOHTpk69evt02bNllcXJxNnDjRzj77bMuXL1+ysvwITYH4I3+4jscWLGLndX/GWvR7PVk6vdWN7jkHBAIEuEQAAQQQQAABBBBAAAEEglKAAFZQvpbs79SSJUvsxRdfdMsGJ02aZG3btrXo6OikhmJiYqxDhw5u36j8+fMn3eciswLBk3/flrWuM0XKVrWq51yeKpWucZZ7zgEBBBBAAAEEEEAAAQQQQACBYBcIvgBWsIuFaP/Gjh1ru3fvtuuvv97OP//8DI9i+fLl1rNnTxf48jzPnbV/1q+//pqsjgMHDlibNm1c2rFjhw0cONBKlCjh9tjSWTO/tIQxWaHEH5oFNmjQIKtUqZLL63menXnmmTZu3DiLj49PzHH8r2aQffPNN67vnue5vCqjsqrjeK4TH5Vv1KhRVrduXVfe8zyrXr26DR482NLq2969e+3hhx9OGofaGzp0aLJ+pWzRL1OuXLlkbWSmnynrPJXfR/84ZAd3b3VFo2MLWlQ0s+ocBgcEEEAAAQQQQAABBBAIHgF6gkAmBKIykZesISqg4JI2blf3FXzK6BLBd9991wV7Ro8ebVdddZXdeuut1qBBA7d/1iWXXGIrV65UlS4pwKTN09euXWutW7e2Rx55xFq2bGmdOnUytf/AAw+YljAqnyuQeNizZ4+1b9/e7rnnHhdA6t69u3Xu3NlWr17tgmb/+9//EnOZqYwCYhdffLEtWLDA5VFeBZ1Uzml/6QAAEABJREFUtmPHjifdt0tBNfWnR48ers5evXq5erZt22Z33323Pfvss64d9zDxoL4p2DdgwAArWrSoKX/ZsmXttttus969eyfmSP133bp11rRpU1OZIkWKuDIaj9pQPzVW1Zu6ZPbfORZ/xI4c2ucq3r/9N5v6XGfzN3T/z4s32e8rf3bPOCCAAAIIIIAAAgiEtgC9RwABBCJFgABWBLxpzQpasWKFFShQwM4444wMj3jfvn1211132fbt2+2TTz6xd955x3788Ufr27ev+1rhV199laoubQavTeAXL15sn376qY0fP96UT188/Ne//mUK5viF3n//ffesXbt2tmbNGhs5cqR9+OGHpmDTsGHDrGLFii7r7Nmz7YknnrBWrVrZhg0bXB7lVcBIAampU6fa5MmTXd70DgqulSpVyrX3yy+/2PDhw109c+bMMe0J9vHHH7t2/fJ+3y699FJbuHChy//TTz/ZtGnT7NixY362pLNmd8lKzi+88IJp5prfhvqsvstBQbykQjl4of2vDu/d6Vo4uHOL7d2yxl3rsH31Aps+oLttWDBTP0kIIIAAAghEugDjRwABBBBAAIEQECCAFQIvKbu66HmeRUVl/JVr1pCWvmkGkv35R/tmKeCkn1qSqHNgKliwoI0ZM8bq1auXdLtx48bWrFkz27JliwtA6YGCXBMmTHAbxmu2VqFChXTbJQXa9DVEfR1RNxQE02yrhx56yEqWLKlbLilfnz59XB1ffvmlu5feQUv6FHzS7DDP85Ky1a5d2xo1auRmcKkNPTh8+LApKOZ5nptJVqxYMd12SwKvuOIKN5PMUvxZunSpzZgxw5o0aeJmacnJz6I+a4aXZr7p64+7du3yH+XYOV9sfmt03b1W9ezL7Mx2fa3DS9PtugEz7Kxr7nRtJiQcs19njrX4I4fdbw4IIIBA1gQojQACCCCAAAIIIIBAzgpE5Wz11B7qAvHx8aYZS2+//bYLzGgJnYJa6Y2rdOnSVrVq1WSPtZyuZs2aye5pdpdmXWmWVa1atZI9C/yhQJdmQOmeZnCp/cCkvbXURy1nVF7lO1HSEj4FpxQMUz1aPqgN7gPLKMCkGWTqW926dQMfuWvN5HIXAQd9yfHgwYPWsGFDS+u5xqj6Nm/e7JZUBhTNkcuYAkWsRvP21uL2N6xRh3usUKmKVrBEOat/ZS+r0OBC1+buDcvt0O7t7ppDEAjQBQQQQAABBBBAAAEEEEAAgXQFotJ9woOwEdBXBbV/kwIsWnaX0YFpP6sWLVpY/fr17c477zRtYK40ffr0jFaRbj4FfLQ0UUEdzdpKN+OfDxISEtwyRrUfmLS0Uc+0UbxmOP2ZPdVJQa633nrLypQp4/bz0p5aque9995zSyRTFUi8oVlUSomXJ/2rGVjKlDJQp3uBScGxrVuPb64eeD+3rqNj8luBoqVdc0cO7be4g3vcNQcEEEAAAQQQQAABBBBAAAEEglkgMIAVzP2kb1kQKF68uPuyn6rQMjcFfHR9oqQ9nTQ76bvvvrPbb7/dLf9TOaVJkyadqGiGnmlJn4JOCmQpsHayQgpyaf8ttZ9WmjhxoilQl149Gvd9991n5cuXd/tYxcXFuU3bNRNMm8OnVU5BL6W0nqW8d/rpp7tb2oDeXaRz0Aw1Be3SeZxtt9fOnWz+pu3LZ4xJqlcbu/v7YcUUKGyxBYslPeMCAQQQQAABBBBAAAEEIkaAgSIQcgIEsELulWW+w57nWZcuXdweTvqi4Lx5805aiZa6KWCk2Vfav0kBp5MWykQG7XlVoUIFFxjTTK/0iipfjRo1TEGujRs3ppftpPdnzZrlNl9/7LHHTPtYxcTEpFumcOHCbhmkZkql1TdtMp+ysGa4aQaYZmJpllXK5/p64m+//eb2BlNAMeXz7P5dokpdO61wCVft/z561RTE2rluic3/8GXbvmahu1/2jGZWqFQFd80BAQQQQAABBBBAILMC5EcAAQQQyE0BAli5qZ2HbWmWkTZf18brnTp1chuOayaT3yVtYK6v5N1yyy3ua3zaID02NtZ+//13CwzI6It6Wn7nlzvVs2ZftWzZ0jQTSntbacaXX5f6og3XFUTzPM/at2/vgm/6up82gvfz6awZUvraofbp0u/0kr8RvWZI+eNWWX318Ntvv01WTHt26euD+nLhG2+8YX7fVE6zz7ScMlmBxB/a++qcc85xX2kcMmSIqe7E2+7vzp07bcCAAW7GV7du3dzXIN2DHDwUq1DLGrTt41o4GnfYfhz7vE19rrOt+u9Ed0/BLT33oqLdbw4IIIAAAgjkiQCNIoAAAggggAACGRQggJVBqFDPpoCU9nxSYEYzgXQ+7bTT3EwjLWlTsKpNmzamYI4CN/5eUQpgNW3a1Hr06GHXXnutVatWzWbPnp0tHPrKoZbejRw50tWrNjRTTLOZOnbsaFpeqIYUwNLXBufOnWuVKlUyfUlQG7B36NDBBYN0Xrt2rbKmmy6//HLTzCcFkhQ46927t9WpU8dUrwJTKQv27NnT1LePPvrIbcyu/GeffbapLQUC5RNYRl8q1B5bauPRRx91dauMxlO5cmWbOXOm9evXz82ECyyXY9eJgb96l/WwKx4daxUbtkwMAB7/P/V8pxWw2i062VVPfmQlqtTJseapGAEEck+AlhBAAAEEEEAAAQQQiASB4/9VGwkjZYxu/yd9gW/s2LEuKKNZQgpmaaaTvpKn5XVaaqflgloO98orr9jDDz9sUVFRNmrUKFPZXr162ZQpU0yzlAJJPc8zlVFS/sBnutaSvejoaJdHv5UUDJszZ47bIF5LBNXGhAkT7IwzzrBhw4bZWWedpWymsv/85z9Ns6Xq1avngkEKxn355ZemwNT3339vV155pcurg/qgs8rprNSkSRObPHmyNW/e3AXgRowY4fqi9hSsUp7ApL5p36zOnTubvpao/JqJNX78eHvzzTfd+APrV9lmzZrZokWLXFBMM8VUZty4cdagQQNTO4MHD3ZjUd5cSYnvpHSNs6zVPf+0m95ZZDcPXWJdBv9o53V/xn2RMFf6EBqN0EsEEEAAAQQQQAABBBBAAIEgFyCAFeQvKLu7p6DLjTfeaAsXLjQFsDT7SGnlypX23HPPWZUqVZKa1P5TL730kltCqDxa7qfAUdu2bW3v3r0uuHU8s5nyKqC0atUqUwDMv++fFZBSmUaNGvm33Ll06dKmwM7+/fvdEjv1STOtunbtmizYo+CXgkmLFy92+dQflVFQ6rzzzjPP81x9Oqh/et6/f3/9TEoXXnihaVN6PVNatmyZaabX8OHDbd26daY9uZIyJ15o5pSCZupTYH7l0zg1psRsyf6qjIzUN5VR0p5jakdjSJaZHwgggAACCCCAAAIIIIAAAgiElEDedZYAVt7Z0zICCCCAAAIIIIAAAggggECkCTBeBBA4JQECWKfERiEEEEAAAQQQQAABBBDIKwHaRQABBBCIPAECWJH3zhkxAggggAACCCCAAAIIIIAAAgggEFICBLBC6nXRWQQQQACB4BGgJwgggAACCCCAAAIIIJBbAgSwckuadhBAILUAdxBAAAEEEEAAAQQQQAABBBDIgAABrAwgBXMW+oYAAggggAACCCCAAAIIIIAAAuEvEOkjJIAV6f8CGD8CJxHIH8P/TJyEiMcIIIAAAggggAACoSFALxFAIIQF+C/TEH55dB2B3BBoXKVwbjRDGwgggAACCCAQEgJ0EgEEEEAAgbwRIICVN+60ikBICMRGe9a+UemQ6CudRAABBEJGgI4igAACCCCAAAIIZFqAAFamySiAQPgLaNlg85pF7alrali1UvnDf8CMMOQE6DACCCCAAAIIIIAAAghElgABrMh634w2RAWWDeluSv/uU9+yKZ2wnmE96tpdrSsTvArRfy90GwEEEEAAAQQQQAABBBAINwECWKf8RimIAAIIIIAAAggggAACCCCAAALhL8AIg0GAAFYwvAX6gAACCCCAAAIIIIAAAgiEswBjQwABBLIoQAAri4AURwABBBBAAAEEEEAgNwRoAwEEEEAAgUgWIIAVyW+fsSOAAAIIIBBZAowWAQQQQAABBBBAIEQFCGCF6Iuj2wgggEDeCNAqAggggAACCCCAAAIIIJD7AgSwct+cFiNdgPEjgAACCCCAAAIIIIAAAggggECmBEIygJWpEZIZAQQQQAABBBBAAAEEEEAAAQRCUoBOI+ALEMDyJTgjgAACCCCAAAIIIIAAAuEnwIgQQACBsBAggBUWr5FBIIAAAggggAACCOScADUjgAACCCCAQF4LEMDK6zdA+wgggAACCESCAGNEAAEEEEAAAQQQQCALAgSwsoBHUQQQQCA3BWgLAQQQQAABBBBAAAEEEIhUAQJYkfrmI3PcjBoBBBBAAAEEEEAAAQQQQAABBEJQIJMBrBAcIV1GAAEEEEAAAQQQQAABBBBAAIFMCpAdgeASIIAVXO+D3iCAAAIIIIAAAggggEC4CDAOBBBAAIFsEyCAlW2UVIQAAggggAACCCCQ3QLUhwACCCCAAAIISIAAlhRICCCAAAIIhK8AI0MAAQQQQAABBBBAIOQFCGCF/CtkAAggkPMCtIAAAggggAACCCCAAAIIIJCXAgSw8lI/ktpmrAgggAACCCCAAAIIIIAAAgggEP4COTRCAlg5BEu1CCCAAAIIIIAAAggggAACCJyKAGUQQCC1AAGs1CbcQSDoBOr2G2VK3YYttUhMfUctt8EzNti6HYeD7t3QIQQQQAABBBAISgE6hQACCCAQZgIEsMLshTIcBMJR4EBcvH2/eq89M2kNQaxwfMGMCQEEglSAbiGAAAIIIIAAAsEjQAAreN4FPUEAgZMIxMUn2GcLtp8kF48RCCIBuoIAAggggAACCCCAAALZIkAAK1sYqQQBBHJKIGW9momV8h6/EUAAAQQQQAABBBBAAAEEwluAAFZ4v1+NjoQAAggggAACCCCAAAIIIIAAAuEvENYjJIAV1q+XwSGAAAIIIIAAAggggAACCGRcgJwIIBCsAgSwgvXN0C8EEEAAAQQQQAABBEJRgD4jgAACCCCQAwIEsHIAlSoRQAABBBBAAIGsCFAWAQQQQAABBBBAILkAAazkHvxCAAEEEAgPAUaBAAIIIIAAAggggAACYSRAACuMXmY4DuXAgQPWpk0bq1Wrlm3dujUohjht2jTzPM/69OkTFP3JuU5QMwIIIIAAAggggAACCCCAAALBIUAAKyffQ4jXvWPHDmvUqJEL1niel+Z56tSpOTrKhIQEO3r0qEvHjh3L0bYyWvmRI0dcVv/sfnAwS3xXB3ZstAWfvGWfPXG17Vy35IQq8Uf+sA3/m2FfvdbHvn/vceMPAggggAACCCCAAAIIIBCyAnQ8xwUIYOU4ceg2EBcXZ7t377bY2Fi76aab7NZbb02Wbr/9dqtevXroDpCeZ4vAwZ1bbPHn79jHD7W2Tx653BZP+cZNJ1MAABAASURBVJcd3Lk5zbqPxR+1zUvm2My3brcP72xqX//f3bbll+8sIUiCk2l2mpsIIIAAAggggAACuSJAIwgggMCJBAhgnUiHZ06gfPny9sorr9g777yTLL399ttWr149l4dDZAoc2vO7ffFyN1sw8U07tHvbSRGWTR9pM9641TYt+sYSEo6dND8ZEEAAAQQQQCBTAmRGAAEEEEAgbAUIYIXtq2VgCOSeQIHiZa3+lb2t7OnnnLRRz4uyCg0usAZt+5gXFX3S/GRAAAEEcleA1hBAAAEEEEAAAQSCUSAqGDtFn0JL4LvvvrPTTjvNmjdvbnv27EnVef95hw4dTMsSlWH58uXWs2dPtzzR8zx3vvrqq+3XX3/V45Om1157zTzPM51TZta+XJ7npdpk/dChQzZq1CirW7euK+t5nlsCOXjwYEtrP6u9e/faww8/bCVKlHD5K1WqZEOHDrX4+PiUTSb99suUK1fOlfE8z7UxaNAgU/tJGcPkIn+RUtbumU/t+oEzrUnH/la4dOUTjuyMVjfZjf/82Vr/bahVPedyi84Xc8L8PAxRAbqNAAIIIIAAAggggAACCGSzQFQ210d1ESiggNBZZ51lP//8sy1dujSVwNixY13gqm3bti5Q9e6777og0ujRo+2qq65y+2o1aNDApkyZYpdccomtXLkyVR0pb/gBJ/8c+Fybvut34DNtSN+yZUvr0aOHHlmvXr2sc+fOtm3bNrv77rvt2WeftYSEBPdMBwXirr/+ehswYIAVLVrU5S9btqzddttt1rt3b2VJldatW2dNmzZ1ZYoUKeLK+G3cc8891r59+zQDfKkqMrNQuedFRVlM/kKW0T/5TitgUdH5MpqdfAgggAACCCCAAAIIIIAAAgg4gXANYLnBccgegS1bttgDDzzggjcK4Pjpm2++cQ1ohlK7du1ckOo///mPu+cftm/fbl999ZVp9tLll1/ubu/bt8/uuusu07NPPvnE7av1448/Wt++fW3z5s0uv8uYjQcFtUqVKuXq/uWXX2z48OH24Ycf2pw5c6x48eL28ccfm4JcfpPvv/++y3vppZfawoULXf6ffvrJpk2bZml9DVGzqzSmFStW2AsvvGCaYea3sWHDBmvVqpWr7/XXX/eb4IwAAggggAACCCCAAAIIIJB1AWqIEAECWBHyorMyTC37GzNmjFs+pyV0flLQya9Xs4sKFizoZlHt2rXLv23Ko4BRixYtrEqVKu6+ZiNpSZ1mNrkbiYfo6GhTECzx0vTlQ52zM2lJn4JPrVu3dkv7/Lpr165tjRo1sv379yctIzx8+LD5yxAfeeQRK1asmMvueZ5dccUVllYQSjPPZsyYYU2aNHGBPo3H/vxTsmRJN8MrX758qXz+zMIJAQQQQAABBBBAAIE8FKBpBBBAIPgFooK/i/QwrwWqVq1qmzZtckvstMzOT/3790/qWv369U1Bqvnz55uSHijf5MmTdWlauqcAjvuReNA+Ugps6UuG/owuBbUSH+XoXy0NVHDqoYcecoEmLR9csmRJsjYVgFu8eLFVrFjRLXVM9jDxh2ZyJZ6S/ZXPwYMHrWHDhpbW81q1arn6NMPswIEDycryAwEEEEAAAQTCQIAhIIAAAggggECOChDAylHeyKm8QIECdt1117kgl5YFKnil/aW0fLBOnTpuZpKvsXbtWhfsUtDrzjvvTJrZNX36dD9Ltp8VMHvrrbesTJkybt+tgQMHunbfe+89t5QxrQY1i0oprWcp72kGlu7VrFlTp3STgmNbt25N9zkPEEAAgUgWYOwIIIAAAggggAACCKQnQAArPRnuZ1pAe1xprysFrRS8mjt3ri1btswuu+wy0xI+Vai9ojTrSV8mvP322037aynYpTRp0iRlyZGk5X333XeflS9f3u1jpWWRalP7cV188cVptqmgl1KaD1PcPP30092d1atXu3N6h9KlS7uZWOk95z4CWRSgOAIIIIAAAggggAACCCAQlgIEsMLytebNoLTHlZYRagNzfZFw4sSJ7quDXbt2TeqQltBpXyzNvtKX//zAVlKGDF74AaONGzemKqEgWcqbs2bNcpuvP/bYY24fq5iYmJRZ/vxtVrhwYdOySc2U0myxpAd/XgRu9v7nLStbtqxpiaRmYmmWlX/fPy9YsMB+++03q1evnts03r/PGQEEEEAAAQQQQAABBBBAAAEETi6Q/QGsk7dJjjAVUABHwSrNbHr66adNXyTUpuYKVvlD1lLD2NhY+/333y0w0KMv9WlZn5/vZOcKFSq44NiUKVPMDzKpXbWprxmmLO9vGK8ZUsqn55pdpS8Rfvvtt/qZlIoUKWL6+qC+XPjGG2+YHxBTOc0S07LHpMx/Xmjvq3POOcdtWj9kyBBT3X8+sp07d9qAAQPc8spu3bqZDPxnnBFAAAEEEEAAAQQQQACBkBWg4wjkogABrFzEDtWmtMzvgQcecJue+xuu++d58+YlG9Z5551ndevWNS0f1GwrBWz8r/gpo78HlQJYTZs2dZu7X3vttVatWjWbPXu2smQoNW7c2LRkUQEpfUVQm8S3bNnS2rZt62ZPKZgWWJHyFi9e3AWSlK93796mvbn69OnjAkuBeXXds2dP0yyvjz76yG3Mrvxnn322dejQwX0tUeNQPj9pjNpjS208+uijrm6V6dKli1WuXNlmzpxp/fr1M/32y3BGAAEEEEAAAQQQQAABBBBAAIGMCRDAyphTRObSTCkFZLRf1JgxY9ym50OHDk12/umnn5LZaEngNddc4+5pv6dWrVq5a/+gwNIrr7xiDz/8sEVFRdmoUaNMXwXs1auXaTaVZj/5eXX2PM8tzVM55dc9Jc1iGj16tN17771uhpTqUVDsgw8+sHfffdfNcgpcJqiZYPoiYvPmzV2gbMSIEa7eCRMmmIJVqjMwKaCmfbM6d+5sa9asMeXXTKzx48fbm2++aepnYP0q26xZM1u0aJEpKKagn8qMGzfOGjRoYGpn8ODBlrKMyoVTOr/XC3bz0CXW5f/mW8lqDU44ND1XPuVXuRNm5iECCCCAAALpC/AEAQQQQAABBCJAgABWBLzkUx1iqVKlTHs3aelceimt5Xovv/yym9WkgJKCNynbL1SokL300ktuCaHqVYBMgTHNntq7d68LbvlllPfLL7+0VatWJW0E7z/TskAt8VN51aMN4xVw0kwp1TNs2DA/qztfeOGFps3jlVdJ+Tt27GjDhw+3devWmZYluox/HjRzSksMtRwwML/yqT8p61cxldFY9u/f7wxUTrPU1E5Gv2ioekgIIIBA7grQGgIIIIAAAggggAACwS1AACu43w+9QwCBUBGgnwgggAACCCCAAAIIIIAAAjkmQAArx2ipOLMC5EcAAQQQQAABBBBAAAEEEEAAgfAXOJUREsA6FTXKIIAAAggggAACCCCAAAIIIJB3ArSMQMQJEMCKuFfOgBFAAAEEEEAAAQQQQMAMAwQQQACBUBIggBVKb4u+IoAAAggggAACwSRAXxBAAAEEEEAAgVwSIICVS9A0gwACCCCAQFoC3EMAAQQQQAABBBBAAIGTCxDAOrkRORBAIIgE8sek+p+tIOodXUEAAQQQQAABBBBAAAEEEMgJAf5LMCdUQ65OOoxA6Ag0rlI4dDpLTxFAAAEEEEAAAQQQQACBoBII3c4QwArdd0fPEYg4gdhoz9o3Kh1x42bACCCAAAIIIIAAAkEkQFcQQCBPBAhg5Qk7jSKAQGYEtGywec2i9tQ1NaxaqfyZKUpeBBBAAAEEEAhCAbqEAAIIIIBAZgUIYGVWjPwI5IHAsiHdTenffepbJKZhPeraXa0rE7zKg397NIkAAkErQMcQQAABBBBAAIGIEiCAFVGvm8EigAACCPwlwBUCCCCAAAIIIIAAAgiEigABrFB5U/QTgWAUoE8IIIAAAggggAACCCCAAAII5IIAAaxcQD5REzxDAAEEEEAAAQQQQAABBBBAAIHwF2CEWRMggJU1P0ojgAACCCCAAAIIIIAAAgjkjgCtIIBABAsQwIrgl8/QEUAAAQQQQAABBCJNgPEigAACCCAQmgIEsELzvdFrBBBAAAEEEMgrAdpFAAEEEEAAAQQQyHUBAli5Tk6DCCCAAAIIIIAAAggggAACCCCAAAKZESCAlRkt8iIQPAL0BAEEEEAAAQQQQAABBBBAAIGIEYjgAFbEvGMGigACCCCAAAIIIIAAAggggEAECzD0cBAggBUOb5ExIIAAAggggAACCCCAAAI5KUDdCCCAQB4LEMDK4xdA8wgggAACCCCAAAKRIcAoEUAAAQQQQODUBQhgnbodJRFAAAEEEEAgdwVoDQEEEEAAAQQQQCBCBQhgReiLZ9gIIBCpAowbAQQQQAABBBBAAAEEEAg9AQJYoffO6HFeC9A+AggggAACCCCAAAIIIIAAAgjkqkCeBLBydYQ0hgACCCCAAAIIIIAAAggggAACeSJAowhklwABrOySpB4EEEAAAQQQQAABBBBAIPsFqBEBBBBAIFGAAFYiAn8RQAABBBBAAAEEwlmAsSGAAAIIIIBAqAsQwAr1N0j/EUAAAQQQyA0B2kAAAQQQQAABBBBAIA8FCGDlIT5NI4BAZAkwWgQQQAABBBBAAAEEEEAAgVMTIIB1am6UyhuBiG21br9RptRt2FIj5b5B31HLbfCMDbZux+GI/TfIwBFAAAEEEEAAAQQQQACBXBRI1RQBrFQk3EAAAQSSCxyIi7fvV++1ZyatIYiVnIZfCCCAAAIIIIAAAkErQMcQCC8BAljh9T4ZDQII5KBAXHyCfbZgew62QNUIIIAAAgggEFQCdAYBBBBAIGgECGAFzaugIwggEAoCmokVCv2kjwgggECwCNAPBBBAAAEEEEAgOwQIYGWHInUggAACCCCQcwLUjAACCCCAAAIIIIBAxAsQwIr4fwIAIBAJAowRAQQQQAABBBBAAAEEEEAglAUIYIXy28vNvtMWAggggAACCCCAAAIIIIAAAgiEv0CQjpAAVpC+GLoVfAI7duywiy66yCpUqGArVqwIvg7SIwQQQAABBBBAAAEEEAgKATqBAALZL0AAK/tNqTELAgsWLLCiRYtanz59slBL5oru3r3bFJxKSEg4YcHx48fbnDlz7L777rPatWufMC8PEUAAAQQQQAABBLIkQGEEEEAAAQSSCRDASsYR2j/uv/9+8zwvVapUqZL169fPli9fHvQDPHr0qMXHx9uRI0dypa9r1qyxM88808qUKWNfffVVum2uXbvWBg4caO3atbO7777bGaebmQcIIIAAAggEhQCdQAABBBBAAAEEwkeAAFb4vEvbvn27G81ll11mt956q0udO3c2BYX+9a9/Wd26de3BBx+0Q4cOuXwczPLnz+9SgQIFrHDhwumSDBkyxKKjo23w4MGmvOlm5EHeCCQk2IEdG23BJ2/ZZ09cbTvXLTlhP/ZuWWPfvfuYjb/3fBt9awPW1XonAAAQAElEQVRbOm34CfPzMIIFGDoCCCCAAAIIIIAAAggEhQABrKB4DdnbCc0Qeuedd0zpww8/tC1btrjZRVWqVLFXXnnF+vfv74Ja2dtqaNam/axWrlxpBw4csObNm6c7iJdeesl+/fVXq1atWrp5eJC2QE7ePbhziy3+/B37+KHW9skjl9viKf+ygzs3p9vksfij9vNHr7kg1+o5n1jcwb3p5uUBAggggAACCCCAAAIIIIBA8AgQwAqed5FeT7J83/M8a926tU2YMMGKFy9uI0aMsHnz5mW5XipAIC8FDu353b54uZstmPimHdq97aRdSTgWbz+OfSFptlVUdD6r3aKTXXTbQKvUqNVJy5MBAQQQQAABBBBAAAEEEMhhAao/gQABrBPghNujc889126++WaLi4uzsWPHJhueNjD/5ptv7Pzzz3f7O3meZ9o7a9CgQUlLDrU3VZcuXdzzDz74IFl5/dBSxa5du7qldrNmzdItl/bu3WsPP/ywlStXzpX1PM+qV69ugXW7jOkcNDuqTZs2bnN3bfKeMps2fPc8z6ZOnZrykS1dutTtW6Xlf57nuWWCWl65YcMGl9evu1atWrZ161Z3zz9ovOPGjXN7ZHne8b3FtMwwsLyfV2f1Q/Vs2rTJ+crP8zyLjY11G7+rLeUjZa9AgeJlrf6Vva3s6eecsOIty+baym/GuzxFylazq5/9zM7r/oxVO/cqK1ahprvPAQEEEEAAAQQQQCDUBeg/AgiEq0BUuA6McaUW8DzPOnTo4IJIP//8s+3bt89lUvBKG5RffPHFpgCR9s3q3r2720j9nnvusY4dO9r+/ftdYOqaa65xZT799NNUyxBXrFhhX3zxhdtrSxujK+O6deusadOmNmDAACtSpIj16tXLVP+2bdtMdbdv39727NmjrOkm9U/BMQWUdE6Z0d/wPeWzjz76yBo2bGiff/65tWjRwhR4Ov30023YsGH22GOPuWr8ulX22LFj7p4OqvP22283BexWr17t+qy+ly9f3pVXvT/88IOyJiWV2blzpymId9NNN5nakqP2zHrjjTdcEEt5kgpwkSWB/EVKWbtnPrXrB860Jh37W+HSldOtL+FYvK2aPdESEo5ZVL4Ya37LP6xI2arp5ucBAggggAACES3A4BFAAAEEEAhCAQJYQfhScrJLJUqUcJuQr1+/3gWl1Nbs2bPtiSeesFatWplmJmnfrJEjR5qCTz169HAzmyZPnqysdsEFF5hmFn377bf222+/uXv+QTO4FMC54YYbrHTp0m7m1l133WUKbL3wwgvuK4jDhw831a921J6+/Pf666/7VWTbWbOpHn/8ccuXL5+p75oRpj3BFLhbsmSJC+SdqDH1c+jQoclMdG/58uWmsezevdsF4FIG33R/4cKFNn36dFObcpw/f75pry3NWtOMsBO1y7OMC3hRURaTv5Bl5M8f+3fbjrULXdaSVevbjtUL7eMHW5k2cB9/b3O3L9bRP/i4gQPigAAC2SJAJQgggAACCCCAAALZK0AAK3s9Q7K28ePHu9lWDz30kJUsWTJpDJo5pGVxCgJ9+eWX7r6W/ukrhxs3brQ5c+a4ezroy4YTJ050y+WuuOIK3XLL92bMmGFNmjSx2267zc3gcg8SD2rn2WefdQGmKVOm2K5duxLvZt/fuXPn2rJly0wzvPz++LXXr1/frrvuOv9nqrNmmynYpHErsKe++pm0FLFfv35uVpkCU4sWLfIfubPneaYvFmrJo7uReNCyQgXrNONNgcPEW/zNZYFDe7bbH/uO/xvbvmah/TThlaR9s+IO7nP7Ys3/8CXTJu+53DWaS1+AJwgggAACCCCAAAIIIIBAkkBU0hUXESWg4ExUVJSbhaUZQxr8v/71LxdoUrDJT6+++qpp6Z6+1KfAjud5blmd53k2ZswYO3z4sIraqlWrTEEjBWoaN27s7mkvqIMHD7plfKVKlXL3Ag8K7FSsWNE2b97svgIY+Cyr17/88ourQvt+aazuRwYPCjStWbPG1Le6deumKqVZbAqCadmhlkIGZlDQr3bt2oG33JLNs846K9m93PlBK75AwrGjlnAs/vjPhATT5u1XPfmx2wMrX2x+d3/l7I9s26983MBhcEAAAQQQQAABBBBAAAEEgkyAANaJXkgYPtOyQAWVatSo4TY094eYkPgf9Z988olp2Vxg0j09U9DGDwRpT6t69eq5GVgKbKkOLZfT8rmrr77aLVHUPX+5XM2aJ94gW7OvtORPZbIr+W1rnJmtU4G37du3uwBWwYIFT1hcyyNPmIGHQSdQ/bx2dt7/e9pKVKnjAlnn3vzE8T4m/t/A9jXJZ9Qdf8ARAQQQQAABBBBAAAEEwl6AAQa9AAGsoH9F2ddBBaK0pE81nnfeeVao0F/7BylQ8+OPP5rypJW0PDB//uMzVUqXLm3a52r37t1unyfNzJowYYJbfnjppZeqepe0ibkutAm6zukl1afZTuk9P5X7derUccU0k8pdZOKgryUqYKdAloJ9JyqqmVgnes6z4BCIji1gUTGnuc5EReUz8zzz/xSvdLr5s7D2bVnr3+aMAAIIIIAAAgggkEkBsiOAAAI5KUAAKyd1g6zumTNnuhlWClZdf/31rncKYmmWkgI12tfK3czAQftKxcbGug3S//e//9m8efPs8ssvd1/e84uXLVvWNGtLs6E0y8q/75/1xUNtBK/ZXMWLF/dvpzqrj9o4XvtspaxHyxv/+OOPVGWqVavm7qlvWurnfmTwoPa06boCWFoambKYZovpC4Tqs+xSPud38AkUKFbaipQ5/pXCXRt/NW3q7vdy98YVdjTu+FLY4lXq+Lc5I4AAAgggkBcCtIkAAggggAAC6QgQwEoHJpxuHzhwwAWutKF5XFycPfXUU3b22We7IXqe5zY69zzPfV1vy5Yt7r5/UIDo008/NX9PKf9+w4YN7fzzzzd9jfDpp582BcCuvfZaF7AKzHPOOeeYZnZpY3PV5T/T1woHDBhgmu3VrVu3pGWH/vPAs+d5LjCmvKNHj3Ybzuu5AlraCF5fNdTvwKRljgqgTZo0ye3NFfhMs7K++OKLwFvJrjX7ql27dqbA15NPPmnqq59BYxgxYoTbIF6b2fszvfznnINTILZgUat6zvGPC+xa/4vNGfF327p8ni2fMcbmjf6H67RmYZU7o6m75oAAAqEsQN8RQAABBBBAAAEEwlGAAFYYvtUePXpY1apVXVIQp3Dhwm5zdgWZ/vGPf9h9991nnucljVyBLX1tUJuwa6ZT69atXf4OHTq4wJLOa9euTcqvC9XZqVMnF7j66quvTJudawN3PfNTsWLF7K233jLNVHr00UdNwZ7evXu7TeArV65smhGmL/p16dLFL5LuWUsWtdTwvffec181VD1q88UXX7S0Nkg/44wz7P7773f9u+iii+ySSy5xY9Km7tqTS4GwdBtLfCAjLYdUH9VX9VFtagwaS4MGDWzgwIEWExOTmJu/oSBw+sWdreKZF7mublr0jX35yi3249jnk2ZfNWx/h5WsWt89j/gDAAgggAACCCCAAAIIIIBAkAkQwAqyF5KV7ijAo/JaZqeleUq///676Wt/jz32mK1fv94ef/zxVEEXBWH++c9/mmYyaTmfgjbayP3LL790ywK///57u/LKK1V1sqQlg/7eVVpSqGBZsgyJP5o1a2aLFi0yBcg0u0uzl8aNG2cKAGnfrMGDByfrj5YcRkdHJ7uXWI3L//XXX1uLFi1syZIlpkDWmWeeaf/73/9MATvlUVmdlTzPswcffNAtcWzcuLGprMYkg759+5pmVvn5VE5JX2XUPSUF3z777DMXgNO41Gf1XbO+VHbOnDnmL1NUfiU5qu+qS78Dk57pd1rPdJ+U8wIxBYpYyzvetKZdH7UCxcsmNVi6ZiO77MGRVv+KXpYY2TX+IIAAAggggAACCCCAAAIIBJ9AVPB1yfWIwykIvPrqq25JnpbaBSZ9KfC5556zKlWqpFurAi+dO3e2xYsXJ9WhzdknT55s2vDd87xUZTXLSftmqa033ngj8b/9U+dRIc1gUvBI9SmvkvbM6tixo6ld5fFTo0aNbO/evTZs2DD/VtJZG6Z/8803rn9ayjdlyhTTvf79+7t7bdu2TcqrC8/zTEsBf/75Z/dc7Wr/Ki1nVFBPebTflQJ12utKm7frnp8KFChgd999t61duzapvMb7zDPPWNGiRf1sSWf1WX3XGJJu/nmRXh//fMwpGwTO7/WC3Tx0iXX5v/lWslqDNGuMjslvdVrfbNcPnOnyKv8Vfx9jZbV0MPHfS5qFuIkAAggggAACCCCAAAI5KUDdCGRIgABWhpjIhAACCCCAAAIIIIAAAggEqwD9QgABBMJfgABW+L9jRogAAggggAACCCBwMgGeI4AAAggggEBQCxDACurXQ+cQQAABBBAIHQF6igACCCCAAAIIIIBATgkQwMopWepFAAEEMi9ACQQQQAABBBBAAAEEEEAAgTQECGClgcKtUBag7wgggAACCCCAAAIIIIAAAgggEG4CqQNY4TZCxoMAAggggAACCCCAAAIIIIAAAqkFuINACAkQwAqhl0VXEUAAAQQQQAABBBBAILgE6A0CCCCAQO4IEMDKHWdaQQCBMBHIH8P/bIbJq2QYCCAQPAL0BAEEEEAAAQQQOKkA/yV2UiIyIIAAAn8JNK5S+K8fXCEQNAJ0BAEEEEAAAQQQQACB8BYggBXe75fRIYBARgUykC822rP2jUpnICdZEEAAAQQQQAABBBBAAAEEslOAAFZ2akZ4XQwfgXAV0LLB5jWL2lPX1LBqpfKH6zAZFwIIIIAAAggggAACCCCQIYG8yEQAKy/UaROBTAosG9LdlP7dp76Rct9gWI+6dlfrygSvMvnvluwIIIAAAggggAAC6QrwAAEEMilAACuTYGRHAAEEEEAAAQQQQACBYBCgDwgggAACkSRAACuS3jZjRQABBBBAAAEEAgW4RgABBBBAAAEEQkSAAFaIvCi6iQACCCAQnAL0CgEEEEAAAQQQQAABBHJegABWzhvTAgIInFiApwgggAACCCCAAAIIIIAAAgicUIAA1gl5QuUh/UQAAQQQQAABBBBAAAEEEEAAgfAXiNwREsCK3HfPyBFAAAEEEEAAAQQQQACByBNgxAggEJICBLBC8rXRaQQQQAABBBBAAAEE8k6AlhFAAAEEEMhtAQJYuS1OewgggAACCCCAgBkGCCCAAAIIIIAAApkQIICVCSyyIoAAAggEkwB9QQABBBBAAAEEEEAAgUgRIIAVKW+acSKQlgD3EEAAAQQQQAABBBBAAAEEEAgBAQJYWXxJFEcAAQQQQAABBBBAAAEEEEAAgfAXYIR5K0AAK2/9aR0BBBBAAAEEEEAAAQQQiBQBxokAAgicsgABrFOmoyACCCCAAAIIIIAAArktQHsIIIAAAghEpgABrMh874waAQQQQACByBVgxoVwxQAAEABJREFU5AgggAACCCCAAAIhJ0AAK+ReGR1GAAEE8l6AHiCAAAIIIIAAAggggAACuSlAACs3tWkLgb8EuEIAAQQQQAABBBBAAAEEEEAAgQwKhHAAK4MjJBsCCCCAAAIIIIAAAggggAACCISwAF1HwIwAFv8KEAgBgbr9RplSt2FLjYRBsP4b6DtquQ2escHW7TgcAv9XRRcRQAABBBCIMAGGiwACCIS4AAGsEH+BdB8BBBAIFoEDcfH2/eq99sykNQSxguWl0A8EEMhWASpDAAEEEEAAgbwTIICVd/a0jAACCISlQFx8gn22YHtYjo1BZVmAChBAAAEEEEAAAQQQOCUBAlinxEYhBBBAIK8EQqNdzcQKjZ7SSwQQQAABBBBAAAEEEAgFAQJYofCW6GP2ClAbAggggAACCCCAAAIIIIAAAgiElMApBbBCaoR0FgEEEEAAAQQQQAABBBBAAAEETkmAQggEiwABrGB5E/QDAQQQQAABBBBAAAEEwlGAMSGAAAIIZIMAAaxsQKQKBBBAAAEEEEAAgZwUoG4EEEAAAQQQiHQBAliR/i+A8SOAAAIIRIYAo0QAAQQQQAABBBBAIIQFCGCF8Muj6wggkLsCtIYAAggggAACCCCAAAIIIJA3AgSw8sY9UlvNkXEfOXLEtm7daocPH86R+qkUgVAXSDh2zDYu/Nr+8+JNNvrWBi6Nv7e5/TRugP2xf1eq4R05tN9+/ug1Ux4/v8pu+/VHs4SEVPm5gQACCCCAAAIIIIAAAgikEMj2nwSwsp00/Ctcvny5lStXzjzPS5ZiY2OtefPmNmbMGDt06FCuQTz//PNWvnx569ixI0GsXFOnoVAROBZ/1OaNec5mDbrDtq9ekNTtuIP77JfpIxODWjfbgR2bku4f3LXVvhjw/2zptOGmPP4DlZ0+sIct++p9/xZnBBBAAAEEEEAAgRwVoHIEEAgUIIAVqMF1hgT2799vSqVLl7ZbbrnFbr31VpeaNGli8+bNs5tvvtkaNmzorjNUYRYzFSlSxNVQqlQpy5cvn7vOicOOHTusUaNGVqtWLTfjKyfaoE4Esltg44JZtuKbca7awmWq2EW3DbQ2D7xnJarUdff2bVtnq/470V3rsHbuZNu94VddWsWGLV3eJp3uTwxWH/9/LpZ9+b4d3L3VPeeAAAIIIIBA0AvQQQQQQACBsBE4/l8kYTMcBpKbAg0aNLBBgwbZO++849LcuXNt165ddvvtt9uqVavs8ssvt59//jnHu3T//fdbQkKCjRo1KkcDWHFxcbZ79247evSoHTt2LMfHRQMIZFkg8f8uNiyY6Zb9eVHR1rz7s1bt3KusXJ1zrXmPZy1fbH7XxJ6NKyzhWPzx602r3Dk6Jr+ddc2dLm/9y3tatWZt3f0/9u20w3u2u2sOCCAQGQKMEgEEEEAAAQQQCAYBAljB8BbCqA9Fixa1N998083IUrBnwIABLuATRkNkKAiEjED80TgrVrGW1W7RyepdfouVqFovqe+xBYtZTIHC7ndUTOzxGVaJAa9jx44evxcdbVHRMe468aEpoKUfiVlMAWNdkzIsQEYEEEAAAQQQQAABBBDIokBUFstTHIFUAjExMXbPPfdY8eLF7YsvvrAVK1Yky7N37157+OGHrUSJEon/XexZdOJ/KLdr186WLl1qKf8o79/+9jeLjdV/YB/fc6t27dqm2V5+3qlTp7p6XnvtNf9W0nnDhg0umOaX11lLHnU/KVPixYEDB6xNmzYu/fbbb9a1a1dXZ8GCBe2rr74y9a9ixYq2fv16l3TteZ6VKlXKfvnll8Qajv9VfzW2wD3Cqlev7maq5ea+YMd7E05HxnIqAtExp1n9K3rZed2fsSYd+1tswSJJ1Wxe+l879OdMqtI1G1viP3iXytc9z/TnyOEDptlb2kNrz+bVtnX5XN22EpXPsKLlqrlrDggggAACCCCAAAIIIIBAbgkQwMot6bxuJ5fbV5DpggsusJ07dyYL8Kxbt86aNm1qmplVPTGwo2BSixYt7PPPP7fGjRvbZ599ltRT7bPVqVMnN6NLyxWVt3PnzrZv3z7btm1bUj4t6dMPfY1QZz/98MMPbi+uYcOGmfqi8qpHv5s0aWILFizws7oZJapny5Ytdt1119kHH3xgFSpUsPj4ePvjjz/s2muvtZtuuskF0mITg2m6Vn19+vSxsmXLunoCx6Z9uXr16mXqr/qqgF779u1tz549Li8HBPJSYMeaRfa/j193XShWsbZVO/dKd61DjfOvtdMv7qJLW/jpIBvbr5FNfrK97f99g51WuIQ1velxiynwVyDMZeSAAAIIIIAAAggggAACwSMQpj0hgBWmLzavh5U/f34rXbq064Y/A+vIkSP24IMPuv2xFCD66aef3N5Zs2bNstmzZ5tmbumLgn6Q5/vvv7cvv/zS7rzzTvPzfvjhh24DdQWDXOXpHLTh+l133eWe/ve//zW1ob26VI++kqjnL730UqrljUuWLHH9U5lNmza54NVVV11lt912m73yyiumrx0q6Vr1vfzyy24WlmZXqT2N9YUXXjB9qXH48OGm/mq2V6tWrdxMrtdfPx40cB3jgEAeCGg21eyhD7gvDGpG1vm3PGf5i5RM1pPCZSpbVHTqDyIULl0pMXhVKFlefiCAAAIIIIAAAuEowJgQQCD4BKKCr0v0KFwFVq5c6YI4l112mV1zzTXmeV7SUM877zxr27atW0a4du3apPu60Kyow4cP6zLDSZvH//jjj+6LiOeff35SOc/z7Morr7RzzjnHNENLgaykh4kXUVFRphlamrGV+DPDf7X8ccaMGaaZXQp2aVmkX7hkyZL27LPPug3mp0yZ4ja6959xRiA3BfZtW29fD77LzaZSgKp5j+esVI2Gf3UhIcGWTR9pP0941bR0sNaF11nbx8fZ+T1fsIIly9uOtYtt1lt32IEdm/4qwxUCCCCAAAJpC3AXAQQQQACBbBUggJWtnFSWloBmVum+AlhaUqjZSffee6+b1aRgj9Idd9xh8+fPd8sDtc+U8jdv3tztSfXRRx+ZAkqffvqpZTSQpbq00bRmcfXt2zdZW/379zcFyRQY0+woteWnypUru7b83xk9a7bWwYMH3ZJF7YuVslytWrVM+2Zt3rzZtN9Wyuf8RiCnBRR0mvlmP9u3bZ2bXXXRba9albPbJGv28L6dtuKbce5emdpn2zk3/t1KVmtgNS+41pp2+bu7r/Lrf5rurjkggEBOC1A/AggggAACCCCAgC8Q5V9wRiA7BbRP1erVq12V9er99eUz3VDwaOjQoZYy6b5mQGn/KOUrXLiwTZgwwR544AHT0r4OHTqYvnKo/bO0ZE95TpYUyErZznvvvWfbt2831a90sjoy8lwzsJSvZs2aOqWbdu3a5ZZAppuBBwjkgICCV1+91scFrzwvyi687ZVUwSs1m5BwzBLi43V5wpQQf/xLhSfMFCwP6QcCCCCAAAIIIIAAAgiEhQABrLB4jcE3CG1ovnjxYrdnVJ06dZJ1sHv37m7T9ISEhFRnbZp+ySWXJOVXwGrgwIFu1tLEiROtatWq7guGf//7313ZpIzpXGifq7Ta0b2tW7dayr6lU81Jb59++ukujx+0cz/SOGhfMM3ESuNR0N6iY6EtoODVzLdud8Er8zxr2vVRK1OrsR3a83tSOrx3h1symC82vxUoVsYN+PeVP9n8D160Xb8tt3XzPrcfP3zR3dehaIUTB2qVh4QAAggggAACCCCAAAIIZKcAAazs1Ey7roi7q9lRTz/9tO3evdvatWvngk5CUOCmYMGCpuDW/v37dSvDScsQO3ToYFOnTrUyZcqYNllX/elV4M/6WrZsWYYCXenVE3hffUhvxpa+RJgvXz63h5dmWQWW07W+ePjbb7+Z+lW8eHHdIiGQKwLr5k21PZtWHm8rMWg8b8xz9vEDlyRLn/79ctu9Ybnp64Jntutr2h9LBVb9d6J9/uz1NvudB+3gzi26ZVWbXmHl657nrjkggAACCCCAAAIIIIBAMgF+5KAAAawcxI20qjWrSUvpOnXqZNq3SrOSnnjiCbd5uSzq1Klj5557rn3zzTfu63zKr/t+0n5U+kLg0aPHlye9+uqrbvNzBcT8PH/88Yfpa4bFihWz2NhY/3aqszZTr127to0bN86mT0+9X4/6qRldqQqe4Eb+/Pld8Ex7Z61duzZZzoYNG7qN4bVx/JAhQ0wzyfwM2vdLyx413m7dulmBAgX8R5wRCDqBSo0usXZPf2I1L+hg+U77699qsYq17fxeL9gFiSnfaQWDrt90CAEEEEAAAQTCRYBxIIAAAmkLRKV9m7sInFzg22+/tbp167oZVlrad9ppp1mDBg3s888/d/e16Xq1atWSKtLsJQVyFHzq06ePacP0Hj16WO/evV3+KlWq2IgRI0xBKhXSTKWnnnrKVIfydenSxZo1a2aaedWrVy8rVKiQsqWZVJeWD2rT9yuuuMLVr3ZUT6VKlVw/9UXANAunc1P919cL4+Li7MYbbzTVddFFF9kvv/xiGtNbb71l6vOjjz7qliaqPfVZ45w5c6b169fP9Dud6rmNQI4I1L+yt908dMkJU5f/m+82a/c7ULR8DTu/5/PWZfCPSeWufuZTq3n+tRYdk9/PxhkBBBBAIFgF6BcCCCCAAAJhKEAAKwxfak4PSYEcpWPHjtnGjRtNS+OUNCNKwaJJkybZwoUL3XK5lH1RAGrRokWmANaePXts1KhRLmilWVcvv/yyffzxx0mBqVtuucXN1CpZsqTLp9lUjRo1sq+//tq6du2aVLWW7ulHTEyMTkmpY8eOpra0jFF7Uyk49u9//9v0lcCRI0faoEGDkvJ6nudmiqkubSSf9CDFxZNPPmmaRaXZYuq7Hqs+nQPHpllaak99VlBPm9EPHjzYUvZR5UgIIIAAAsEnQI8QQAABBBBAAAEEgkuAAFZwvY+Q6I2WAmoDdC2JC0z79++3adOmWfv27U8YqNGMJH0ZUPn98itXrrSHHnrIfWXQR4iOjrbOnTubv4+V8n733XfWsmVL8zzPz2Zt27Y1Pevfv3/SPf+ifv36NnnyZNOsKeXR0j4F17SRfOBSPs3m+vLLL23VqlVWrlw5v3iqs2Zavf/++26JoOqbPXu2af8rP2NaY5s3b54pmKbx+Pk4IxABAgwRAQQQQAABBBBAAAEEEMg2AQJY2UZJRQhktwD1IYAAAggggAACCCCAAAIIIICABMI7gKURkhBAAAEEEEAAAQQQQAABBBBAILwFGF3YCxDACvtXzAARQAABBBBAAAEEEEAAgZMLkAMBBBAIZgECWMH8dugbAggggAACCCCAQCgJ0FcEEEAAAQQQyCEBAlg5BEu1CCCAAAIIIHAqApRBAAEEEEAAAQQQQCC1AAGs1CbcQQABBEJbIAh6nz+G/+clCF4DXUAAAQQQQAABBBBAIGwE+C+MsHmVDCQ7BagLAZBcoSsAABAASURBVASyJtC4SuGsVUBpBBBAAAEEEEAAAQQQQCBAIKcCWAFNcIkAAgggEEkCsdGetW9UOpKGzFgRQAABBBBAAIFIFmDsCOSKAAGsXGGmEQQQQCD8BbRssHnNovbUNTWsWqn84T9gRogAAggggEC2CVARAggggMDJBAhgnUyI5wgEgcCyId1N6d996hsJg2D9NzCsR127q3VlgldB8L8ZdAGBiBRg0AgggAACCCAQ1gIEsML69TI4BBBAAAEEMi5ATgQQQAABBBBAAAEEglWAAFawvhn6hQACoShAnxFAAAEEEEAAAQQQQAABBHJAgABWDqBSZVYEKIsAAggggAACCCCAAAIIIIAAAuEvkLkREsDKnBe5EUAAAQQQQAABBBBAAAEEEAgOAXqBQAQJEMCKoJfNUBFAAAEEEEAAAQQQQCC5AL8QQAABBEJDgABWaLwneokAAggggAACCASrAP1CAAEEEEAAAQRyXIAAVo4T0wACCCCAAAInE+A5AggggAACCCCAAAIInEiAANaJdHiGAAKhI0BPEUAAAQQQQAABBBBAAAEEwlaAAFbYvtrMD4wSCCCAAAIIIIAAAggggAACCCAQ/gKhOEICWKH41ugzAggggAACCCCAAAIIIIBAXgrQNgII5LIAAaxcBqc5BBBAAAEEEEAAAQQQkAAJAQQQQACBjAsQwMq4FTkRQAABBBBAAIHgEqA3CCCAAAIIIIBAhAgQwIqQF80wEUAAAQTSFuAuAggggAACCCCAAAIIBL8AAazgf0f0EIFgF6B/CCCAAAIIIIAAAggggAACCOSoAAGsHOXNaOXkQwABBBBAAAEEEEAAAQQQQACB8BdghKcqQADrVOUohwACCCCAAAIIIIAAAgggkPsCtIgAAhEpQAArIl87g0YAAQQQQAABBBCIZAHGjgACCCCAQKgJEMAKtTdGfxFAAAEEEEAgGAToAwIIIIAAAggggEAuChDAykVsmkIAAQQQCBTgGgEEEEAAAQQQQAABBBDImAABrIw5kQuBPBWo22+UKXUbttSSJX7jwb+BdP8N9B213AbP2GDrdhzO0//7pXEEEEAAAQQQQAABBBDIukDEB7CyTkgNCCCAAALBKHAgLt6+X73Xnpm0hiBWML4g+oQAAggggAACCOSyAM2FtgABrNB+f/QeAQQQQOAkAnHxCfbZgu0nycVjBBBAAAEEEMiAAFkQQACBPBMggJVn9DSMAAIIIJBbApqJlVtt0Q4CCCBwYgGeIoAAAggggMCpCBDAOhU1yiCAAAIIIIBA3gnQMgIIIIAAAggggEDECRDAirhXzoARQAABMwwQQAABBBBAAAEEEEAAgVASIIAVSm+LvgaTAH1BAAEEEEAAAQQQQAABBBBAAIFcEsjDAFYujZBmEEAAAQQQQAABBBBAAAEEEEAgDwVoGoGsCxDAyrohNSCAAAIIIIAAAggggAACOStA7QgggECECxDAivB/AAwfAQQQQAABBBCIFAHGiQACCCCAAAKhK0AAK3TfHT3PI4Fp06aZ53nWp0+fPOoBzSIQBgIJCbbt1x/ti5e72ZjbGtroWxvY2H6NbNagO2zPplUnHmBi2SWfD3VlVO67EY+eOD9Ps1OAuhBAAAEEEEAAAQQQyBMBAlh5wp59jSYk/ofc3Llz7eqrr7bY2FgXWPE8z2rXrm2PP/64bd68OfsaoyYncOTIkWRn94MDAhkWIKMl/u/W0v+MsOkDe9jvK39O/HnMoRyLP2obF35tnz97vW1cMMvdS+uw67dltvQ/w9N6xD0EEEAAAQQQQAABBBAIUwECWCH8YhVIefDBB6158+Y2ZcoUN5IqVapYhQoVbNWqVfb8889b165dbf/+/e5Z2BzSGcisWbMsOjqamVHp+HAbgWAR2L1ppS2ZOtR1J19sfmva9TFr+/g4q9umu7unQNbiKf+yI4f2ud+Bh/gjh23Bp4Ms7mDqZ4H5uEYAAQQQQAABBBBAAIEwEAgYAgGsAIxQutTMq9dff91effVVK168uH3++ed26NAhW79+vW3atMni4uJs4sSJdvbZZ1u+fPlCaWin3Nd9+/bZsWPHTIG9U66EggggkOMCh/dut3z5C1nBkuWtccf+Vqf1TVayWgNrfP29VqHBhaY/e7ets4O7f9dlsrR+/nQ3SyvZTX4ggAACCCCAAAIIpCvAAwTCRYAAVoi+ySVLltiLL77olg1OmjTJ2rZt62Yf+cOJiYmxDh062GuvvWb58+f3b3NGAAEE8lygfL3z7bqXv3KpTuubk/oTFR1jMacVTPqd8uLAjo22cNJgd/uMS7qaZm+5HxwQQAABBBDIWQFqRwABBBAIAgECWEHwEk6lC2PHjrXdu3fb9ddfb+eff36Gq9i7d689/PDDVq5cuaT9sqpXr26DBg1yM7gCK1qwYIEVLVrUBcE2bNhgXbp0cUEyz/OsZcuW9uuvv7rsS5cudb89z3PPlW/Lli2W1h/Vc+utt7rAm+d57qzfuh+Y/8CBA9amTRuXduzYYQMHDrQSJUq4PuusmWf+TKtffvnFSpUqZddcc42rYtSoUS6f53nWrl07O3z4sLuvGWp6Vrdu3aTnGvvgwYPTnLXlW6k9z/OsUqVKNnToUIuPj3f1pXXwy2TEN63y3EMgUgUSjh2zTYtnJ6ZvHUH5es2tSNmq7lqHhGPxtmTqcNv/+warUP8Cq9r0Ct0mIYBAyAjQUQQQQAABBBBAIGsCUVkrTum8EFBwRxu3q21t3p7RJYLr1q2zpk2b2oABA6xIkSLWq1cv69y5s23bts3uuecea9++ve3Zs0fVunT06FEXrNEMr4YNG9rMmTOtW7du1qBBA/v222/dxvHPPPOM6ZmWLXbv3t0qV65s48aNM12n3Hvrhx9+cHmHDRtmF1xwgSlwpbr0u0mTJqaAmWs48aAlkmp/7dq11rp1a3vkkUdckKxTp06m8T/wwAOmJZTKV7ZsWbfv1WWXXZZY0kxBKdWtdO2119ppp51mCoIp6NajRw+XJ3Dsd999tz377LOmutzDxIMcFByUlYJ4yq92brvtNuvdu3dijtR/M+ubugbuIBB5AtqsXV8SHNO3oekLhEfjDpuCV01vfNSiov9a/rxl2Vxb+c1406yrszrcbTH5C0YeFiNGAAEEEEAAAQQQQCCCBQhgheDL1yyfFStWWIECBeyMM87I0Ag0++iuu+4ylXvhhRds+fLlNnz4cPvwww9Ns59atWplX331lQsKpazw66+/dsGqNWvW2MiRI+2///2vtWjRwtX19NNP2xNPPGGaBaVn8+bNcwEuBbv+97//JVWlAJLa1w2V14br77zzjv300082ZswYF2B66aWXTEEr5fGTNqNXIGzx4sX26aef2vjx410/9cXFf/3rXy74ptlXL7/8sikQpXIKVKluJQWcPM9z9Sqfxqi++mOfM2eOFS9e3D7++GPXB5VXev/99107l156qS1cuNBZqa/Tpk1z+2wpT2DKim9gPVznrAC1h4bAsaNH7NjRP5I6+8f+3bZg4puJQeZjVrvFDVa6esOkZ1wggAACCCCAAAIIIIBAZAhERcYww3OUnudZVFTGXqGW+c2YMcM000lBHX2tz/78U7JkSTcDSTO59DXDXbt2/fnk+EnBKi2zK1SokLtRrFgxu/nmm931LbfcYo899phpzy3d0CwlzXo6evSoaUaS7in9/PPP9uOPP7pygUsePc+zK6+80s455xzTDC0FupTfTwULFnQBrnr16vm3rHHjxtasWTPTMkUF35IenOBCS/oUfNJsLs/zknLWrl3bGjVqZAqSHTlyxN3XksOpU6e6ZYaa+aXx6oHneXbFFVekGeTLiq/xB4EIFihf/3y7/pVZdt2AGXZe92fcDKttK+bbzLfusMP7dlpi1MrNvNqxdrEVLV/D6l3R0xL/j9P4gwACCCCAAAIIIIAAAjkqEHSVZyz6EXTdpkOZFdASv4MHD7olfJqJlLJ8rVq1rGLFirZ582a3RC/weY0aNcwP4vj3lVfXdevWTQpe6beSltzpHBhcmj9/fuJ/hybY999/b3379jUF0fzUv39/01LBtAJSpUuXtqpV/9oHR/Vq+WPNmjV1memkpYEKTj300EOuD5q1pQ3xAytSAE8zvjRGjS/wma7T8suKr+okIRCpAtExp1mBYmWsYIlyVrtFJ6vbpruj2LNppe1ct8T2bl1ry74c5e7t3bLGJj7U2rTkcOpznU3LDfVg9XefuntajqjfJAQQQAABBBBAIDgE6AUCCGSnQFR2VkZduSOgrwpqppMCUoGznE7UumYI6fnJAj8K3mzdulVZcyQpkKWN0APTe++9Z9u3b7fChQu7lBMNa+P1t956y8qUKWNXXXWV2xReffDbTqtNzVJTSutZynvB4puyX/xGIBgFlk4b7gJOCkStnTs53S4mxMdbvtMKWlR0TLp5eIAAAgggEOYCDA8BBBBAAIE/BQhg/QkRSqfixYvbmWee6bqsZYGBm4+7m2kcTj/9dHd39erV7pzeoXTp0m4mVnrPs3pf+1ypv2klBc7q1KmT1SbSLC+n++67z8qXL29aShgXF+dmhO3bt88uvvjiNMso6KWU5sMUN4PFN0W3+IlAUAqUqnGWed7x/+fnh9H/sF9njrXdG1fYwkmDbel/Rrg+5y9S0oqUq+ZmZ7V9coJbZqilhn5q/bd3LDomv8tb9ZzL3XMtR3Q3OCCAQDIBfiCAAAIIIIAAAuEgcPy/IMJhJBE0Bs/zrEuXLuZ5no0ePdq0cfrJhq8ZW9rjSjOFNMsqZX59AfC3334z7TWlAFnK51n9rXpVx7Jly1zgSNfZnbSpvef9tb9VYP2zZs1ym69rvy7tYxUTk/6MDs0E07JFBdS0tDGwHl2n3KdL9/LaV30gIRAqAmVqN7HaLW9w3T1yaL/NG/OcTXm6gy367J92LP5o4v+2RdmZV99uRctVNy8qyhTM0jLDwHRa4eKJ+VwVli+2gAt0aTni8TvZfqRCBBBAAAEEEEAAAQQQyGMBAlh5/AJOtXnNGmrXrp3t3r3bOnXqZJphpFlNfn3akFxf3NMm6wq4NGzY0G2Uro3UhwwZYoEzi3bu3GkDBgxwgaVu3bq5rxv69WTXWZvHa8P0cePG2fTp01NVq8DaxIkTU93PzI0SJUq4vusLi9rrKrCsvy+XZqD5TjLQVxi//fbbwKxWpEgR09cHtRH9G2+8YfrCoDKo3KRJk+zOO+/Uz2Qpr32TdSYof9ApBP4SiIrOZ+fe9LhdcvfbVrpmo6QHul/prIut3dOfWJ3WN1lShMr4gwACCCCAAAIIIIAAApEuQAArVP4FpOinZhtpDycFWjRzSufTTjvNbXiuzcdjY2OtTZs2puCMAjHahF17QGl21aOPPmpaqte7d283k6ty5co2c+ZM69evn/udoqls+VmlShXT8kF94U8zoLQ5utrv0aOHVapUyRo0aGBTpkzJUlvVq1csnISlAAAQAElEQVQ3Bcnmzp1rV199tRtL165dTW1efvnlprErUNeyZUtT2zLo06ePC9ylbLhnz56mZYEfffSR2/he+c8++2zr0KGDKXCovbQCy+S1b2BfuEYgFAQ0s0rBqiv+PsZuHrrEpa5DFrigVrGKtU46hJLVGliX/5vvyp3f6wXjDwIIIIAAAggggAACYSPAQNIUIICVJkto3NR+Tvqi3tixY12QRTOKFMzSlwT1VUEtl9PSuXLlyrkBNWvWzBYtWmQK2uiLfyNGjDDNiFLwaMKECTZ48OBkXxTUksPo6Ohk91xFiQc9Szyl+cxfnueflU+pY8eOrn0FgDQTSu3/+9//tlKlStnIkSNt0KBByuaS53mmNpSiolL/M1Xd6pueuwKJB78ejWf27NmmMVWrVs0U2NMMsMmTJ1vz5s1Nz9S2yiqPglWJxZP9VTnNauvcubOtWbPGlF8zscaPH29vvvmmm6WlPgQWyqxvYFmuEUAAAQQQQAABBBBAIPsEqAkBBMJPIHVkIPzGGNYjUhDlxhtvtIULF7plgVrmprRy5Up77rnnTDOfAgE020ozt/bv3+9mHimv9tBScEkBocC8jRo1sr1799qwYcMCb7vrtm3buvL9+/d3vwMPuqd6dQ68r+v69eubAkn+JuoKuqnv3bt3d8v/lEepUKFC9uWXX9qqVavMD8Dpvp/UJ/VNffTv6dy4cWNbvHix65vq1qwvz/P0yC688EL77rvv3DP1T/txadzDhw+3devWWYUKFVw+/yArLTFUPYH5lU/9Uh/8vP5ZZTLq65fhjAACCCCAAAIIBKEAXUIAAQQQQCCoBAhgBdXroDMIIIAAAgggED4CjAQBBBBAAAEEEEAguwQIYGWXJPUggAACCGS/ADUigAACCCCAAAIIIIAAAokCBLASEfiLQDgLMDYEEEAAAQQQQAABBBBAAAEEQl2AANbJ3yA5EEAAAQQQQAABBBBAAAEEEEAg/AUYYRALEMAK4pdD1xBAAAEEEEAAAQQQQACB0BKgtwgggEDOCBDAyhlXakUAAQQQCCKB/DH8P3dB9DroCgIInEyA5wgggAACCCCQSoD/H30qEm4ggAACCISbQOMqhcNtSIznJAI8RgABBBBAAAEEEAgvAQJY4fU+GQ0CCCCQXQJhU09stGftG5UOm/EwEAQQQAABBBBAAAEEIlGAAFYkvnXGnEsCNIMAAnkpoGWDzWsWtaeuqWHVSuXPy67QNgIIIIAAAggggAACCGRRILgDWFkcHMURCBeBZUO6m9K/+9Q3Egb8G8jYv4FhPeraXa0rE7wKl/8hZBwIIIAAAgggEN4CjA6BkwgQwDoJEI8RQAABBBBAAAEEEEAAgVAQoI8IIIBAOAsQwArnt8vYEEAAAQQQQAABBDIjQF4EEEAAAQQQCFIBAlhB+mLoFgIIIIAAAqEpQK8RQAABBBBAAAEEEMh+AQJY2W9KjQgggEDWBCiNAAIIIIAAAggggAACCCCQTIAAVjIOfoSLAONAAAEEEEAAAQQQQAABBBBAAIHwEUgvgBU+I2QkCCCAAAIIIIAAAggggAACCCCQngD3EQgJAQJYIfGa6CQCCCCAAAIIIIAAAggErwA9QwABBBDIaQECWDktTP0IIIAAAggggAACJxcgBwIIIIAAAgggcAIBAlgnwOERAggggAACoSRAXxFAAAEEEEAAAQQQCFcBAljh+mYZFwIInIoAZRBAAAEEEEAAAQQQQAABBIJQgABWEL6U0O4SvUcAAQQQQAABBBBAAAEEEEAAgfAXyN0REsDKXW9aQwABBBBAAAEEEEAAAQQQQOC4AEcEEMiwAAGsDFOREQEEEEAAAQQQQAABBIJNgP4ggAACCESGAAGsyHjPjBIBBBBAAAEEEEhPgPsIIIAAAggggEDQCxDACvpXRAcRQAABBIJfgB4igAACCCCAAAIIIIBATgoQwMpJXepGAIGMC5ATAQQQQAABBBBAAAEEEEAAgXQECGClAxOKt+kzAggggAACCCCAAAIIIIAAAgiEv0AkjpAAViS+dcaMAAIIIIAAAggggAACCES2AKNHAIEQEyCAFWIvjO4igAACCCCAAAIIIBAcAvQCAQQQQACB3BMggJV71rSEwCkL1O03ypS6DVtqJAz4N5C1fwN9Ry23wTM22Lodh0/5/yYpiEC2CVARAggggAACCCCAQIYECGBliIlMCCCAAALBKpDZfh2Ii7fvV++1ZyatIYiVWTzyI4AAAggggAACCCCQRwIEsPIInmYRCCIBuoJARArExSfYZwu2R+TYGTQCCCCAAAIIIIAAAqEmQAArW94YlSCAAAIIhKKAZmKFYr/pMwIIIIAAAggggEBeCdBuXgkQwMoredpFAAEEEEAAAQQQQAABBCJRgDEjgAACpyBAAOsU0CiCAAIIIIAAAggggEBeCtA2AggggAACkSZAACvS3jjjRQABBBBAAAEJkBBAAAEEEEAAAQRCSIAAVgi9LLqKAAIIBJcAvUEAAQQQQAABBBBAAAEEckeAAFbuONMKAmkLcBcBBBBAAAEEEEAAAQQQQAABBE4qEPIBrJOOkAwIZLPAtGnTzPM869OnTzbXTHUIIIAAAggggAACCCCAAALpCXA/sgUIYIXR+x8+fLgLrERHR9v06dPDaGTBNZQjR464Dvln94MDAghkj0BCgm379Uf74uVuNua2hjb61gY2tl8jmzXoDtuzaVWqNpZOG+7yKF9aSc9TFeIGAggggAACkSvAyBFAAIGQFSCAFbKvLnnHDx06ZOPHj3c3jx07ZiNGjLCjR4+638F42LFjhzVq1Mhq1aplW7duDcYu0icEEMhtgcTg1dL/jLDpA3vY7yt/toSEY64Hx+KP2saFX9vnz15vGxfMcvf8w96t6/xLzggggEAuCdAMAggggAACCOSFAAGsvFDPgTaXLl1q3377rV177bVWp04dd/3bb7/lQEvZU2VcXJzt3r3bBdkUcMueWqkFAQRCWWD3ppW2ZOpQN4R8sfmtadfHrO3j46xum+7ungJZi6f8y44c2ud+J0a4LP7IYXddtHwNu6D3S9ai3+vJUqVGrdxzDkEmQHcQQAABBBBAAAEEEMikAAGsTIIFa/bPPvvMNAurX79+1qZNG9u4caPNmTMnWLtLvxBAIIsC4Vj88N7tli9/IStYsrw17tjf6rS+yUpWa2CNr7/XKjS40PRn77Z1dnD377q0o3GH7OCube66eMXaVr3ZVVb1nMuTpWIVarrnHBBAAAEEEEAAAQQQQCC0BQhghfb7c73ftWuXTZkyxc28atKkiXXo0MHthfX++++7oJbLFHBYsGCBFS1a1F577TXbsmWL3XrrrRYbG+vKVKpUyT788ENLSEgIKHH8cu/evfbwww9biRIlXF7ttdWuXTvT7K/jOf46aoNzLQ9cu3atK6O8SsOGDTOVqVixoq1fv94lXXueZ6VKlbJffvnFVaK+eZ7n+uhuBBymTp3q2lcbAbfdpupptTly5EiXTQG+UaNGWd26dVXeperVq9vgwYMtrf2sUo5XNkOHDrX4+HhXX1oHv0y5cuVc/Z7nmdoYNGhQmu8irTq4h0CkCpSvd75d9/JXLtVpfXMSQ1R0jMWcVjDpt39x9A8FsDa7n/kSn3tR0e6aAwIIIIAAAggggAACCISfQBYCWOGHEaojmj9/vilddtllpsDJOeecY0pz5861VatSb3qsvbEUhJk9e7Y1a9bMRo8ebdddd50LLG3atMluvPHGVIGjdevWWdOmTW3AgAEuIKOgV4sWLezzzz+3xo0bm2aABfopILRv3z7TjDCVUXCqQIECtmfPHrfM8aabbnJBMwXOdK36FJAqW7asq0bldeGfde0n9V/XKZ/pd1ptar8tpZYtW1qPHj1U1Hr16mWdO3e2bdu22d13323PPvtssqCd+nn99de78SrYp/zq22233Wa9e/d2daQ8BBoVKVIkWRv33HOPtW/f3o0/ZTl+I4BA+gIJx47ZpsWzE9O3LlP5es2tSNmq7loBrPi440sId6xbbB8/2Mq0kbs2f5/51u22d+tal48DAggggAACCCCAQFYFKI9A3gsQwMr7d5ClHmim1CeffGLR0dEuIKPKNENKs5y0x9SECRN0K800ceJEUxBKs7A062ry5Mmm/FFRUfb666/bmjVrXDkFhh588EEXDPvggw/sp59+snfeecdmzZplCoLFxMTY888/nyo48/vvv7uvIaqMNmrfv3+/3X///aYg0CuvvGLly5d3Sdeq7+WXX3azsFyjp3hIq83+/fu7vbYURPvqq6/cLC99sVFj1jLL4sWL28cff2wKcvnNavaa8l566aW2cOFCU36Ne9q0aZbWnl2a3XXXXXfZihUr7IUXXrDly5e7Mmpjw4YN1qpVK1N9cvXb4IwAAukLaLN2F4zq29D0BcKjiYEqBa+a3vioRUXncwXjDu6xI4f2u2t9ofDQ7m3uOiEhMei16Bv7zws32q71x2d1ugccEEAAAQQQyEsB2kYAAQQQyJIAAaws8eV94U2bNpkCT5px1bBhw6QOXXHFFW6GkwIumk2U9CDgQsGrt99+2y0n9G9fddVVpplc2kNr2bJl7vbKlStd8EX3r7nmGrc0zj1IPJx33nnWtm1bt4xQywUTbyX7++KLL7rAmud5ye7n5I+02tTMNFm0bt06Wf9r167tvoao4JoCderX4cOHzV+m+Mgjj1ixYsV025WTa1pBKC2jnDFjhmkJpwJ0Cii6QomHkiVLuhle+fLlc0s9teQz8TZ/EUAgkwLHjh6xY0f/SCpVoHg5O/uGB93+WOfe/LhdN2CGdXhputU8/1qXJ+7gPls5+yOzNJZEuwwcEEAg5AToMAIIIIAAAghErkBU5A49PEauLw9q6dqVV16ZFGjRyBTMOv/88+2HH36wefPm6VaqVKNGjWRllEHL/CpXrqxLN/NIFwpg7dy5080quvfee90MKgVplO644w63fFFL97SnlfL7qWDBgqYZTJ6Xe8Grk7WpYJ6CUw899JAbh5YPLlmyxO+yOyvAtHjxYtPeXNovy90MOGgmV8BPd6lA4sGDB03uaT3X3lyqb/PmzXbgwAFXhgMCCKQvUL7++Xb9K7NcUOq87s+Yvkq4bcV8m/nWHXZ4305XsECx0nb6JTda67+9Y2dc0tUKlihnhUpVtCad7jd9lVCZdqxZaHH+Vwt1g4QAAggggAACCCCAAAIhKRAVkr2m007g6NGjbsmffmgpnAJKftKyOQViEhIS7JNPPjGdlS8j6fTTT08zm2ZYaRPzlEn3teywSJEiaZYLhpva8+utt96yMmXKmGaZDRw40DSO9957z7Zv355mFzWLSinNhyluagaWbtWsWVOndJPeiZZTppuBByEgQBdzQyA65jQrUKyMC0rVbtHJ6rbp7prds2ml7VyXPOjsHgQc8p1WwPIXLe3uHN670+KP/DVry93kgAACCCCAAAIII8dYpgAAEABJREFUIIAAAiEnQAAr5F7ZXx3WEj/tq6Q706dPdwEZBWX8pL2b9ExLDDVDSNcZSdrHSfm0N5TOfurevbsLhCkYljIpQHTJJZf4WU98zoOnWt533333uT23tJQwLi7OjUUzxy6++OI0e6QxKaX5MMVNP+i3evXqFE+S/yxdurSb2ZX8Lr8QQEACS6cNd5uwa++rtXMn61aaKeHPL4EumPjm8fy3nWna6N3PrBla+7etdz/zFy1pCoa5HxwQQAABBBBAAAEEEEAgdwWysTUCWNmImdtVzZo1y7RR+1NPPWUpA0r6rSVt2rNJSwy11NBS/Nm7d6/5+z75j7TETsvnPM8zLXvTfS1909I81aO9onQvq0kbvxcuXDjdavyAkPbiSplJG6anvHey37LS5uuPPfaYyUTtp1dG/apatappptTatWtTZQvc7N1/qC8Uao8rzcTSLCv/vn9esGCB/fbbb1avXj1LGRj083BGINIFStU4yzzv+P+z9MPof9ivM8fa7o0rbOGkwbb0PyMcT/4iJa1IuWruumydc81T/oQEm/v+U7Zu3uf2+8qfbN6Y5+3g7q0uT8WGF1tswaLumgMCCCCAAAIIIBCKAvQZAQSOCxz/L4Xj1xxDSECBpn//+99uo3YFZNLquvazuvrqq90jfV1QSw7djz8PWlrYq1evpD2ZFPT6/PPP3b5ZzZo1s3PPPdflrFOnjrv+5ptvTF/VUz734M+DvrI3ZswY96W/P2+d9JQ/f363nE9fQEwrSFShQgU3tilTppj/XO3+5z//sb59+560/pQZihY9/h+wmiGlevRcs6s0npTBvSJFiri9u+T1xhtvmB8wU7lJkybZnXfeqeLJkva+0kb6P/74ow0ZMsRUt59B+4cNGDDABRm7detmei/+M84IIPCXQJnaTax2yxvcDX1dcN6Y52zK0x1s0Wf/tGPxR81LDFadefXtVrRcdZenXJ1mSfkP7txis9950L54+f/ZpkXfuOfFK59hWn7ofnBAAAEEEIhkAcaOAAIIIBAGAlFhMIaIHIJm+vz888/uq3f169dP10D7PZUvX959RVBLDgMzVqtWzX3BUJu59+jRw1q1amU33XSTeZ5nDz74YNIG75qRpACMvsbXp08f0ybvyt+7d2/TJudVqlSxESNG2B9/ZHyfGdWpgI+W8t14442m+i666CL75ZdfXBcbN25sl19+uSng1KhRI9Pzli1bui8eanaUZjtZJv6oruLFi5vGoXrUdwXmNB4FplJW1bNnT9MssI8++shtzK78Z599tnXo0MHatWvngm+BZWSjPbbUxqOPPmqqW2W6dOnivGbOnGn9+vUz/Q4sxzUCCPwlEBWdz8696XG75O63rXTNRkkPdL/SWRdbu6c/sTqtb7LE/5Ey/dH9tPJrllb9K3vb5Q+97/bQUl4SAghkVYDyCCCAAAIIIIBA3goQwMpb/1NuXbOhFPy54YYbkgJNaVWmYI/2ptJSQ32RMDCP9n6aO3euKZA0atQo+/rrr61Fixamex07dgzMapqRtWjRIlPAR7O/lF9BK81Sevnll+3jjz+2QoUKJZXREr3o6Gg7UaDpySefNM1I0gwu1afC/hf8NEtp9OjRpq8eagaUnv/+++/2wQcf2LvvvutmMakNlfGTfqfXZpMmTVywrnnz5jZ79mwXcFPfNDNNwSq/Dv+s4J72zercubOtWbPG5Vc/xo8fb2+++aYVKVLE1J6fX+dAI80sk8+4ceOsQYMGbrP9wYMHpyqjciQEEPhLwIuKMgWrrvj7GLt56BKXug5Z4IJaxSrW+ivjn1dp5e/42rfWpGN/iymQ/jLlP4vn7onWEEAAAQQQQAABBBBA4JQFCGCdMl3eFnz44YfdkrT777//hB1RkGbs2LEub69evVLlPeOMM2zq1KnuuWYiKTDWtGnTVPl0QzOvtEG89sFSXqWVK1faQw89ZP4SPeVTGjZsmGmPLc2e0u+0kmYtvf/++265nepSYEl7Sfl5Vecbb7xhCtTpuWaQKaCkmVCqW234eXXWb91Pr80LL7zQvvvuu6Sxqj4F6oYPH27r1q0zLVtUPX7SeLXEUMsB/faVX/lWrVplas/P659VJqXRvHnzTOUUXPPzcT41AUohgAACCCCAAAIIIIAAAghEpgABrMh674wWAQQQQAABBBBAAAEEEEAAAQTCXyDsRkgAK+xeKQNCAAEEEEAAAQQQQAABBBDIugA1IIBAMAkQwAqmt5FLfdGyQi1nS7mHUy41TzMIIIAAAggggAACkSLAOBFAAAEEEMgmAQJY2QQZStVojyjtFZXWHk6hNA76igACCCCAQCQIMEYEEEAAAQQQQAABMwJY/CtAAAEEEAh3AcaHAAIIIIAAAggg8P/Zuw84Kcr7j+O/4eAEpQpIkaooCCKiCAKClKgoFgQFW8RQNSoJJmJijMYU/yrGbkIUTYLBAhYQQRFFUIIgWKiCqIABRKRL8yj3v+8Dc+7t7XG3d3u7s7sfX8zulGee8p7NZPd3z/MMAggkuQABrCS/gFQfAQQQQAABBBBAAAEE4iNAKQgggAACiRMggJU4e0pGAAEEEEiwQPly/N9ggi8BxaefAC1GAAEEEEAAAQSKJcA392KxcRICCCCAQCoInFq/YhI2gyojgAACCCCAAAIIIJB+AgSw0u+a02IEEEAAgRyBzAzPLmpVI2eNfwgggAACCCCAAAIIIBB0AQJYQb9CAa0f1UIAAQSSVUDDBs88rrLddXFja1i9fLI2g3ojgAACCCCAAAIIIBAXgaAUQgArKFeCeiBwGIFlo641Lf8Z1NxYMOAzULLPwOj+zeymbvUIXh3mnsMhBBBAAAEEEIipAJkhgEAMBAhgxQCRLBBAAAEEEEAAAQQQQKA0BcgbAQQQQCDdBQhgpfsngPYjgAACCCCAQHoI0EoEEEAAAQQQQCCJBQhgJfHFo+oIIIAAAvEVoDQEEEAAAQQQQAABBBBIjAABrMS4UyoC6SpAuxFAAAEEEEAAAQQQQAABBBCIWoAAVtRkiT6B8hFAAAEEEEAAAQQQQAABBBBAIPUFaGGoAAGsUA3WEUAAAQQQQAABBBBAAAEEUkeAliCAQMoIEMBKmUtJQxBAAAEEEEAAAQQQiL0AOSKAAAIIIBAEAQJYQbgK1AEBBBBAAAEEUlmAtiGAAAIIIIAAAgiUUIAAVgkBOR0BBBBAIB4ClIEAAggggAACCCCAAALpLEAAK52vPm1PLwFaiwACCCCAAAIIIIAAAggggECSChDAiuLCkRQBBBBAAAEEEEAAAQQQQAABBFJfgBYGT4AAVvCuCTVCAAEEEEAAAQQQQAABBJJdgPojgAACMRUggBVTTjJDAAEEEEAAAQQQQCBWAuSDAAIIIIAAAr4AASxfgncEEEAAAQQQSD0BWoQAAggggAACCCCQEgIEsFLiMtIIBBBAoPQEyBkBBBBAAAEEEEAAAQQQSLQAAaxEXwHKTwcB2ogAAggggAACCCCAAAIIIIAAAiUQSJIAVglayKkIIIAAAggggAACCCCAAAIIIJAkAlQTgcgCBLAiu7AXAQQQQAABBBBAAAEEEEhOAWqNAAIIpKAAAawUvKg0CQEEEEAAAQQQQKBkApyNAAIIIIAAAsESIIAVrOtBbRCIKNDs+jGm5ZrRS40FAz4DfAaS5DMQ8X710CcVTEu82jB0zHJ7fPoaW71pT8T7KzsRQAABBBBAAAEEkkOAAFZyXCdqiQACaSlAoxFAoKQCO7P225yvttvdr60kiFVSTM5HAAEEEEAAAQQSKEAAK4H4FB0HAYpAAAEEEEAgRyBrf7ZNWrAxZ41/CCCAAAIIIIAAAskoUGgAKxkbRZ0RQAABBBBAAIFwAfXECt/HNgIIIIAAAgj8KMAaAkEWIIAV5KtD3RBAAAEEEEAAAQQQQCCZBKgrAggggEApCRDAKiVYskUAAQQQQAABBBAojgDnIIAAAggggAAC+QUIYOU3YQ8CCCCAAALJLUDtEUAAAQQQQAABBBBIMQECWCl2QWkOAgjERoBcEEAAAQQQQAABBBBAAAEEgiNAACs41yLVapJy7dm0aZOdddZZVqdOHVuxYkXKtY8GIYAAAggggAACCCCAAAIIIFAMgbicQgArRszXX3+9eZ5nb7zxRp4ct27dagp8ZGdn59nPRmwFduzYYRs2bLD9+/dHnXFRr9H48eNt9uzZNnz4cGvSpEnU5XACAggggAACCCCAAAIIIBBZgL0IIFCYQGADWAr6tGrVygWFPM/Lfa9YsaJdccUVtnTp0sLaFtfju3fvduXt27fPvetl5cqVdvLJJ1vNmjXtnXfe0a6UWn71q1/lXhfP+/Eaqc3jxo0rVjCpOEDbtm2zn/zkJ1arVi0bPXp0VFkU9RqtWrXKRo4caT179rSbb77ZtTuqgkiMAAIIIJBPYPe272zCbT+xsYNbRFx0TGn8E5e++XTEdP75Ou6n5R0BBNJQgCYjgAACCKS0QGADWFlZWaaeMZmZmXbVVVfZ4MGDbcCAAVa7dm178cUXrWXLlvbyyy8H+uKUL1/etFSoUMEUeItXZffs2WOXXnqpVa5c2RYsWFBqxW7cuNHlfc4557jro2vUtWtX++yzz6xfv352ww032N69e12a0nzJyMhwbVUZ1apV01uRF10fLYVdo1GjRpnKefzxx01pi1wACRFAAAEEChTYs32zZe3aXuDx8APbv10dvovtGAuQHQIIIIAAAgggEFSBwAawfDAFrB544AF78skn7emnn3ZzD91333124MABu+OOO+zbb7/1kwbuXXMlffHFF7Zz504788wz41Y/9QLbsmWL6wGl9dIuWD2SdH20TJ8+3T744AOrWrWq6w0Vj55nCg6+9dZbpmGaffv2jaq5Rb1G9957r33++efWsGHDqPInMQIIpJ0ADY5C4MD+vXbg0NDv5j0GWqfrH8qztP3pXZZ5ZKWDOWZn2/69e9x65dqNrcPAe/Ok1bnHturqjvOCAAIIIIAAAgggkHoCgQ9ghZN7nud6+7Rp08aWL19uixYtCk/CdoIFzjjjDLvgggtcQKk0e4AluJkUX2oCZIwAAukisGfbRheU8spkWL1WXazB6efmWeqe3MkyypV3HPuydtuuLRvcetW6TaxR2wvypNW5Veoc547zggACCCCAAAIIIJB6AkkXwNIlKFeunB111FEuQOLPPWU5/6kHznvvvWft27d3cxR5nmfHHnusPfbYYxaaLiepG1qnIXYPPvigrVmzxg15y8jIcOdpDqeZM2cqWb5Fc29pHiQ/rcr65JNP8qXTDvW80txMxx9/fL6eYvtz/uKseaKaNWvmyvQ8z7SufTqm8/1FE8OXKVPGTRCv8jt37px7jtbVM8hPO2zYMKtUqZKp/rt27TIF+jzPM53/9ttvm/+fylBZKtPzDs5fpXXt0zE/XXHePc+zRo0aRTxVeasMleV5kctdvXq11a1b1+rVq0FI0iwAABAASURBVGeaoyo8I+3TMc2RprnSdHzQoEFuGGFowEyfB/UI0/X0vINlqbfWjTfeaBpmqfOKco3Cz9dQSX1mdH7oojroWq9bt86ef/5599nzPM8yMzPdxO8qKzQ96wgggEC6C2zfcHBIYEbZcpZR7ojDcuz7QQGsb1yaskccaQp6uQ1eEEAAAQQQQACBdBZIo7aXSca2KhCgoYNHHnmkC3SoDQpWaJLts88+2wWnNJTs2muvdXMwKajTp08f05PqlFaLhtYpmPLaa6+5+bTeffddu+aaa+yss86yJUuWWK9evezDDz9U0txF2x07drQpU6ZYhw4dTPl/+eWXLkj00ksv5abzV1QnlaNFQx79/ZoXSvNDaZ6ozZs3u3xU36+//toF0n7xi1+YzvHTa115PfHEE66uCpBoPrAWLVrY+++/bxdeeKEp6KP0Cphdd911VqNGDRfkUjsUcLnpppuscePGSuJMoinfnRTFi4KFH330kTsjdMhdUdutoKN8165da3PnznX5hL5ouKCO6VpXr17dHVLeup6ycjtyXiZNmmSan+urr74y+cpBZhrW6aeTq9a1FHSN/PNlXrt2bTc0UnOw6fOQU0zuP9VB1/PKK69087adcMIJ7tpqzqyHH37YBbGUJvcEVhBAAIE0F8jasdUJHDiw3z4c+yd7bkhL04Tsr9za1ZZPf84O7N/njutFAaz9WQeHEG5avdiURml1zruP3mDbv12lZCwIIIAAAghELcAJCCCQHAJJF8BSAODvf/+7LVu2zDRUrWnTpk561qxZ9vvf/940ibh6x2ii93//+98usNO/f3/Xe+n11193aUNfZs6c6QJA6tWj9OrBpbm1NIG85nTy0yooc+edd5r2aw4upVN6BY6UXr2d/LSFvatuTz31lA0cONDVT/lon+qtAJqOzZs3L182kydPdm3UJOmaD0w9vy6//HI3L5g/of3FF1/sepwpUKPAieqmdjz66KOm3kHKVGWpjGjL17mFLQos6umEU6dOte7du9v555+fe0pRyy1btqxddtll7ryJEyfmCeap55SCjurVpECRSxThRen+8Y9/uF5ZCjSpbDkoIKa6qSdWhNNyd8lXRqGfJ+3TsNV77rnHfQ4UGNUTEHNPylnR52PhwoU2bdo0mzFjhunaKpinubZeeOGFwD09M6fK/EMAAQQSJrBry7eu7AP79tqmlYssO/uA2969dYPNf/4vOcs9lp0T3NLOrF3bbO/uHVq1beu+NKXRhs5Zt+g9m3rPFbbl68+0iwUBBOIvQIkIIIAAAgiUukDgA1jr16+3X//61zZkyBBTIEq9c+6++26rX7++qVeLH4gYP36861k0YsQIO/roo3PhFMTR0C4FRUKH0PkJOnXqZHqynIYkap/neaYgkM5TTx2/19aqVatMQaXmzZu7pyF6nqfk7ol0ChL16tXLbRf2osCKhpdpkvNf/vKX7nz/HNX7+uuvt6ysLDcRur/ff7/uuuvsd7/7nWkIpfbp/YorrtCq63XmVgp5KUn5BWUtL8/zXI8v9VBSgFE9vl555RWrUqWKOy3acnVd1HtLQSD1THOZ5LzomsyePdtat25tuhY5uw77T4HFDRsOzply2IQhB3XNFWzSZ0ZBUV0X/3BGRobpGmlopgJT4XOweZ5nemKhesL55yhwqEDY999/b6Ft8Y/zjgACCKSjQPaBA3Zch17WtPs1Vr/1T+yCO1+x3g/MsC43/82OqFjNkayeN8W2ffOVW69QtZaddvmtVqdFRzvj6jvs0vunW697p9lx7S9xx7N2fW9fzHrZLDvbbSffCzVGAAEEEEAAAQQQOJxAmcMdDMIxBXOee+45U2+YMWPGmIYNqifU4sWL7dRTT3VVVMBBvV60oV43CnaFLn/961/dE/kU/FBapfOXxo0b5wZZ/H2aX6lmzZr+pnvXuRoepjL9YWvuQM6LAkmaTytntdB/ejqg6q7Ayv/93/+5wFxoXdVjR5mEzuWkbS2aN0plad1fFOSRib9d2HtJyi8obw3T0/A8BbI015bqeNJJJ1mlSpVyT4m2XM2BpaGRCmCqN5OfkQJa6uWk4Z5+cMw/Fvpevnx5Gzp0qOu91aNHD7vllltMQcjsIvywUaBJPfJUB5mH5qv1atWqueCZhh2GB8cU+GzSpImS5S6e59kpp5ySu80KAgiUkgDZJpWAV6aM1WrW1tpc8Vvr/PNHrFr9plahSk079pSzreVFP3dtUVBq65rlbr1ClRp2QpcrrNsvn7QTu1xpR1arZUdVr2utL/uV6amESrRp5ULL2v29VlkQQAABBBBAAAEEUkygTNDb06BBA1u3bl3OH1Sz3aIghHpgRQoYKTgxYcIEF+xSwMtftE/HFHhQr5qStFnne55XkizcuaGBOb+eeveDNZrDyiUspZdYln/zzTebhudpuJ8CiXXq1DHti9Tjrajlep5n6tXmeZ69+uqrbhJ+DePUMNCqVataly5dCpW56KKLTHObaTjlQw895OYAa9euXaHD+PR527hxo5tfrbDg4IoVKwqtRzIloK4IIIBAEAQq5gSm/Hr4wwz97fD3skdUsPKVa7jde7Zvtv17f3DrvCCAAAIIIIAAAgiklkDgA1jRcCvYMH/+fBfoUsAqfFEgpHz5g4/jjibf0LTqdaN8Q/eFrBd5NTwwpzxDF/UaK3JmxUhYWuUrWPTb3/7WDhw4YJp3S0Gn0OpFU67mOGvbtq2byF2T5S9dutRNWq8J3sN7OYWW4a97nmedO3c2zRWmoXsa+qdhoJr8XRP1++nC32vVqmUKdiqQpZ5y4cdDt5s3bx66yToCCCCAQBEFdny3xl759dlu0vbpDw/JCTwdnKBdp29avURvbjmyWi33vuDVR1zasUNOtnWLZ7l9etnz/WbbseFrreYEso62wp5m6BLyggACCCCAAAIIlFyAHOIskBIBLM1fpaGACjbo6XSlYai5nTQ87PPPPzcNYQstY+/evbZ9+/bQXQWua1id6qoePgqQFJiwBAfUS0wmkbKIR/mXXnqpaeidnhb46aefumoUp1wNEdTwP3lr6KB6dOka//SnP7VoA5GaM+1vf/ubaY402fv1cpULe5GdepHp+ihwFnbYNFG9JoavWrWq69Vl/IcAAgggELVAhao17OiGLdx53yz5r80b+2fbnBO4Wj79Ofts6jNu/5FVa1mN409168c0PcM8L+drS3a2zX32LtP8WN998bHNe+4vtmvrwcng67Y82zKPrOzS84IAAgggkAwC1BEBBBAoukDON8GiJw5qSs/zTMPFPM8zPSFO8yaF1nX//v2m4W16el/o/mjWTzzxRDePkXp4KS/1ltL56mF02223mYYparuwRZPO68l8CsSMHDnSdu7cmecU5adJ3r/55ps8+6PZUHBHQxBVRvgQt3iUrx5M/fr1c5PRjx071vWIK265uq7qWaeJ4f/5z3+aJvHXMMDCPOQnZw1pDE3re4dOzB56XOvqfdWzZ083f5bmW9PcZ9qvRZ+lZ555xvQUTM395T8FU8dYEEAAAQSKLpBRrry1vOjG3Anbv/zvq/bGn/uanj64L+tgb6yTzrvOKtao5zKt1bStNel8uVvftXm9zXryVnvrvp+ankConVXrnWhNOl2mVRYE0kuA1iKAAAIIIJAmAikRwNK1UqBDTxucO3euC3J069bNTZDeq1cv96Q/va9atUpJi7WoN9Ctt95qmqT8Zz/7mXXt2tU9FVGTqGvi+Ouuu67I+WooW/fu3e3FF190Q9VUN03krjpXrFjRTT4ePjl4kTM/lFBD57Sqicz19EYFfaZPn65d7il6pV3+ZZddZuqhpMCe716cdmuInp5IqOGDy5cvN1k1atTIteNwL5mZmW7utFatWlmXLl3cZ+G0006zJ554wjp27Ggamni484cPH24y0hxamtRfAbmBAweaAla33367aaikApDlypU7XDYcQwABBBA4jED1Ri2s5x9etZPO6W+ZR1ZyKdXLqmaT1nbOrf+2Zt1/6vbppUxGWTvjqjvcUwprHNdKu9xSvtLR1rzHQDt3xLNuYne3M8oXkiOAAAIIIIAAAggEXyCwAawyZcqYhsJp0boV8p8CCeqlo6CQnoCnwIMmRdews3PPPdfmzJljPXr0yM1F+WZkZJjOy915aEXl6bgWz/MO7TXr3bu3aZJ1BS9mzpxp//nPf0zzNGmOpb59+5rnea7O/gmed3Bb+ShPf7+CYZMmTXJzROlJd+rRpbpqWNu1115rmqdJgRc/vc7XeqS66likdigfBVrUo0tPb1QvIg2LUz7Rlq9zIi1+fVSH8OMaQihvDenUtdDx4pSrYZsKHul8GV5yySXOWduhi+oiB78uelLk5MmTTUHN2bNnm3wVSNMQwilTppiO63zPK/waHXPMMTZu3DhTzyt5qleW8lTwUnn4S3gd/P161zG9+/XTOgsCKSRAUxAotkCFKjXttL4j7PJH5tjVTy2xq55cZOfe9h875sQ2lnPDt9D/9ORCPaXwvN8+59IqfZ8H37fWfW6xchUqhiZlHQEEEEAAAQQQQCDFBAIbwNIwNM0/pEXrRXFXAEOBpMWLF7tha9nZ2bZjxw7Tk+vUA8nzfgxGKUCkeatGjx6dL2uVp3IV/NJ8SH4Cz/NMvaT8/DWcTEESDS/UcDVNXK53P73OVR7KS3n6+/WuwIye1KegiuqpRUEmDZNTLx+l8RflqeO33HKLvyv3vaB2KGDyl7/8xQ3j07kaSqjAnn9iNOX754S/y055q37hxxSo0VBIHR8wYEDu4eKUqx5vykfeGraXm1nIiuqi6ykPf7d6TilwpScf6vwtW7bYfffdZ6FPsIz2Gikgd/fdd+fJwy8vUh38Y7p2qkMkq4NpeEUAAQQQQAABBBBAAAEEEEAAgYIEAhvAKqjCBe7nAAIIIIAAAggggAACCCCAAAIIpL4ALUxLAQJYaXnZaTQCCCCAAAIIIIAAAgikswBtRwABBJJNgABWsl0x6osAAggggAACCCAQBAHqgAACCCCAAAJxFCCAFUdsikIAAQQQQACBUAHWEUAAAQQQQAABBBAomgABrKI5kQoBBBAIpgC1QgABBBBAAAEEEEAAAQTSQIAAVhpcZJp4eAGOIoAAAggggAACCCCAAAIIIIBAsAViEcAKdgupHQIIIIAAAgggkCNQvhxfe3IY+IcAAggggEBJBDgXgYQJ8E0uYfQUjAACCCCAAALxFDi1fsV4FkdZCCCAQAEC7EYAAQQQKI4AAaziqHEOAggggAACCCSVQGaGZxe1qpFUdaayhxHgEAIIIIAAAgiknQABrLS75DQYAQQQQAABs3Qx0LDBM4+rbHdd3NgaVi+fLs2mnQgggAACCCCAQMoJEMBKuUtKg1JRYNmoa03LfwY1N5bAGHAt+DzyGSjGZ2B4692mJV73stH9m9lN3eoRvErF/3OkTQgggAACCCCQVgIEsNLqcgetsdTiBn/jAAAQAElEQVQHAQQQQAABBBBAAAEEEEAAAQRSX6DkLSSAVXJDckAAAQQQQAABBBBAAAEEEECgdAXIHYE0FyCAleYfAJqPAAIIIIAAAggggEC6CNBOBBBAAIHkFSCAlbzXjpojgAACCCCAAALxFqA8BBBAAAEEEEAgIQIEsBLCTqEIIIAAAukrQMsRQAABBBBAAAEEEEAgWgECWNGKkR4BBBIvQA0QQAABBBBAAAEEEEAAAQTSSoAAVlpd7h8byxoCCCCAAAIIIIAAAggggAACCKS+QKq0kABWqlxJ2oEAAggggAACCCCAAAIIIFAaAuSJAAIBECCAFYCLQBUQQAABBBBAAAEEEEhtAVqHAAIIIIBAyQQIYJXMj7MRQAABBBBAAIH4CFAKAggggAACCCCQxgIEsNL44tN0BBBAIN0EaC8CCCCAAAIIIIAAAggkpwABrOS8btQagUQJUC4CCCCAAAIIIIAAAggggAACcRcggBV3cgpEAAEEEEAAAQQQQAABBBBAAIHUF6CFsRQggBVLTfJCAAEEEEAAAQQQQAABBBCInQA5IYAAAocECGAdguANAQQQQAABBBBAAIFUFKBNCCCAAAIIpIIAAaxUuIq0AQEEEEAAAQRKU4C8EUAAAQQQQAABBBIsQAArwReA4hFAAIH0EKCVCCCAAAIIIIAAAggggEDxBQhgFd+OMxGIrwClIYAAAggggAACCCCAAAIIIJCmAmkVwErTa0yzEUAAAQQQQAABBBBAAAEEEEgrARqbegIEsFLvmtKiFBRodv0Y03LN6KXGggGfAT4DyfwZeOiTCqYlmdtA3fnfIJ8BPgOhnwHd07SE7kuRdb538t2bz0ApfQaGjlluj09fY6s37UnBX6+l1yQCWKVnS84IIIAAAggggAACaS1A4xFAAAEEEMgvsDNrv835arvd/dpKglj5eQrcQwCrQBoOIIAAAggggEDCBagAAggggAACCCCQogJZ+7Nt0oKNKdq62DeLAFbsTckRAQQQCJQAlUEAAQQQQAABBBBAAIFgCqgnVjBrFrxaEcAK3jWhRsEToEYIIIAAAggggAACCCCAAAIIIJBAgTgFsBLYQopGAAEEEEAAAQQQQAABBBBAAIE4CVAMAqUjQACrdFzJFQEEEEAAAQQQQAABBBAongBnIYAAAgjkEyCAlY+EHQgggAACCCCAAALJLkD9EUAAAQQQQCC1BAhgpdb1pDUIIIAAAgjESoB8EEAAAQQQQAABBBAIjAABrMBcimBVZOfOnXb++edb5cqVbcGCBXkqt3XrVtuas+TZGcONgsrev3+/bdiwwXbs2BHD0qLP6s033zTP82zQoEHRn8wZaSZAcxFAAAEEEEAAAQQQQAABBGIhQAArFooBy2PTpk3WqlUrF2S56KKLbPfu3VHXMDs7252noNG+fftyz1cwq0GDBqZF67kHYriSp+yQssePH2+1atWydu3a2caNG2NYYnRZ7d27153gv7sNXhBAAAEEEEAAAQQQQAABBIIrkPMbd+emtbZgwqM26fcX2ubVSwqtq9JPvP08Gzu4hb144+mHPycn/yVTnnJplf6DZ24vNH8ShAkUskkAqxCgZDw8b948W7Rokav6W2+9ZZ9++qlbj8VLhQoVrFKlSm7ReizyLGoeKldpq1evbuXKldMqCwIIIIAAAggggAACCCCAwCEB3vIL7Nq83hZPedJeGdHNJvzmXFs8+R+2a/M3+ROG7ck+sN+WvPG07fhuTdiRyJtb/rfMlk59OvJB9sZEgABWTBiDk4l6L7344otWpUoVGzBggGVlZdnUqVNjVsETTzzR1q5d6xatxyzjImTUs2dPU/vee+89174inEISBBBAAAEEEEAAAQSiESAtAgikkMDubd/ZW/ddYwtefcR2b90QVcvWL5trX7w3vkjn7N+7xxZMfMyydn1fpPQkKp4AAaziuQX2rFWrVtm0adPcMLuhQ4da1apVbfLkybZly5bA1pmKIYAAAggggEAqCdAWBBBAAAEEgiVQoeox1rzHQDvmhNOLVLEfdmx1Qa/s7ANFSv/1R9Ns7cKZRUpLouILlCn+qZwZRIHZs2e73lEXXnihnXLKKdahQwf76KOPbO7cuRGrm52dberR1L59ezdnVkZGhl1yySW2cuXKiOm//fZbO/74492idT/Rgw8+6M7Xu7/Pf3/jjTfcsfBJz6MtW3NuaVL58HxUzpo1a2zw4MGWmZnpytK7DJYuXarDbtFcYGPGjLFmzZq5NJ7nWaNGjezxxx+3vYfmtXIJD71s377dbrvtNqtWrZpLf+yxx9pTTz1lmhfsUJJ8b/45mqvL8zx3nsp47LHH3Jxi+U5gBwIIIBBJgH0IIIAAAggggAACJRYoX6m69bx7ovUe+a617nOLVaxRr/A8c34jq+fVplWLrXqjk61Oi46HPUfzZC187XGX5sQuV1rZzPJunZfYCxDAir1pwnLcs2ePPffcc3b00Udb9+7drXz58nbVVVe5YXevv/66ew+v3CuvvGJdu3a1OXPmmIboXXbZZa4H12mnneb2hac/cOCAaVJ3LVr3j/sBIP/d3693pdV7+LFoy1Y+Ch6F5/Phhx9ay5YtbfTo0daiRQsXyFLgTj3Pfv7zn7unFmpi+86dO1v//v1VFTe8sm/fvu6phjfffLP98Y9/zOOzbds26927t91///3uSYwDBgywY445xoYMGWIDBw50eYS/rF692tq0aePO0XxdOscvY9iwYaYJ9ZVv+Hlsl44AuSKAAAIIIIAAAggggEB6C3hlyli58kdZNP/5c1l5Xhk7+cLrrULlGgWenh0yT1ad5h2sQZvzCkzLgZILEMAquWFgcvjiiy9MPbAUkDrhhBNcvRTIUc+hCRMmmIYXup2HXtSD6o477nBbL730kinIpfmz1q9fb3379rUffvjBHSuNl1iVrV5Vd955p23dutWeeOIJ+/jjj+3JJ5+0GTNm2P/+9z8XcFIgT8EvTf7+zjvv2GeffWZPP/20qa3y0jBLBdMU5PLb+uyzz5rSKhC4cOFCl155v/nmm3YgJ4jnp/PfVY+bbrrJVqxYYffcc48tX77cnaMy1DtM10T5PfTQQ/4pvCOAAAIIIIAAAggggAACCARIIHQuq8btL7a6J3c6bO38ebLU6+qUXjfnBMuOPGz6AB9MiqoRwEqKy1S0SqrHkQI56kVVtmxZd1L9+vWtU6dOblhh+DBCPalQgZYePXq43lfuhJwXDdN79NFHrXXr1jlbpfMvVmVriOD777/vej5deeWV5nleboXr1avneqDJQkP6FHzq1q1bnjRNmjSxVq1auV5afs8u9WTzhz3+5je/yZ0w3vM8O++88yxSEEr1mD59ujNTLy0NxbRD/6lHnHp4qR66RsxHdgiGNwQQQAABBBBAAAEEUkaAhqSCgD+X1REVq1nz835mZTLKFtis0HmymnS63Go0allgWg7ERqBMbLIhl0QLaGjaq6++aupt1a5du9zqKGiiwI52qFeRgjNa16K5sTQPVceOHd1wQ+3zlyOOOMINnbNS+i9WZa9bt8527dplzZs3d3NVFVZdOSk4NWLECNc7S8MHlyxZkuc0BZgWL15sdevWdfNl5TmYs6GeXDlvef759dBQxkjHNW+Y8vvmm29s586dec5lAwEEEEAAAQQQQMDMQEAAAQQSKBA6l1WL8wdZlbpNCq5NyDxZlWs3tpNygl3m/diZouATOVISAQJYJdEL0Lnq0aSgkIb9qbePegH5i+bFUiBLw+U0zDC82qG9hcKPlfZ2SctWzyfV8bjjjtNbgYvmzlKvspo1a9oFF1xgI0eOdBOy/+tf/7KNGzdGPE910xLxYNjOotZDwTENnww7nU0EEEAAAQRiIkAmCCCAAAIIIFA8geXvjLUd361xJ388fqSNHdzCLV99MNHt25e1x974c1+bNvI60zxZy94e4/ZvX7/SXh3RzaXVcaXTAZ2nPNYumKFNlhgIEMCKAWKis1AvqhdeeMFNrq5gjIIyelqev2geJs0BtXXrVtMQtvD6KrgTvi9e2yUt25/r66uvvjpslTW8b/jw4Va7dm3TUMKsrCw3afv3339vZ599dsRzVTctEQ+G7SxqPWrUqOF6doWdziYCCARHgJoggAACCCCAAAIIpKFAZsWqRW51xhEVrExGuSKnJ2FsBAhgxcYxobls2LDBTTiu4YMK5CigFb5o2JzneaZhhhpGpwr7QRdNTq4Al/b5i3pybd++3d8s9N3Pa+3atfnSaoLz8J1++pKWrScDqneZ5vLy2xVelrZnzJjhJl//3e9+5+axKleu4JtNxYoVrUGDBqaeUuET3yuv0Mneta3Fr4d6YqmXlfaFLgsWLHCTyp900klWtWrV0EMpuE6TEEAAAQQQQAABBBBAAIHkEmjW/Rrr/cCMfEuD0891DckoV966/fJJ63zDw1apRn07/86X8qXVcaXTCTpP+dVu3l6bLDEQIIAVA8SYZxFlhu+++64tW7bMTdauSdsjna4J2Zs2bWoaZqjhhkqjfQp6TZo0yd577z3tcsvmzZtNww8/+eQTt12Ulzp16lhmZqbr4eUHfRREmzp1qg0dOjRfFrEqWwEhzX/14Ycf2pQpU1yvKr8wBZomTJhgCs5pYnrt9wN8WlfvKvVO0yTw2vaXSpUqmZ4+qPMefvhh8wNwas9rr71mN954o580911zX51++uk2f/58GzVqlClv/6A877//fle3a665xipUqOAf4h0BBBBAAAEEEEAAAQQQQCAAAmWPONIqVKmZbymbefD3m+eZHVGxqlu8jAwrX+nofGl1XOnUHJ2n/DLKHaHNgheOFFmAAFaRqYKZUEGWiRMPjsm95JJLTL2RItVUT+Hr3bu3C+ZouKGCMY0aNbJhw4aZhtOdc845pvP79etnenrfvHnz7NJLL42UVcR9p556qp177rmmAJGe6te/f3/r3LmznX/++a43U3i9GsWobE2Yfuedd5rnee6Jg6eddpoLvulpg+oVpQCUJq5X3dTzSYEk1WvgwIGmgN6gQYNcYCm8UT/72c9MvcRefvllU3BK6ZV3r1693BMbNZdW6DlVqlQxzbGlMm6//XaXt87xPRVkvP76603boeexjgACCCCAAAIIIIAAAiUT4GwEEEgPAQJYSX6dv/vuO9Pk7HrKXUFzOflNvPDCC10vKfU4Uq8gz/PsV7/6lWmSd80Npd5FGmJ49dVXm3o0nXXWWaZJzMODT35+oe/qVTR27Fj7xS9+4XosjRkzxlQ3Bcv++c9/ul5H5UKG7Xle9GWrHqpPaD6qQ58+fWzu3LkuYLZw4UI3Obvqf/nll9sDDzxgGhKoHl+vv/66nXnmmTZr1ix75plnXLDvpZdeMgWrlE/o0rBhQ9O8WX379rWVK1e69OqJNX78eHvkkUdMvbTC69G2bVtT7zYFxdavX+/OGTdunLVo0cJUzuOPP27h54SWyToCCCCA42ATuAAAEABJREFUAAIIIJAgAYpFAAEE0kKg/YB77Oqnlli/Jz6yoxu2KFKbozlHeSpvlaHzilQAiYosQACryFTBTKihe6tXrzY9XVDrh6tl+/btTXNbaT4m9VxSWgWErrzyStPcVeqVpd5YmvxdAa1bbrnFNA+WelQpbWGLhumpx5PyUF4a1qgAkHouKZ/Ro0fnySLaslWPSPko0zZt2tjMmTPd0D2VvWPHDlPwTPt1XEvHjh3tgw8+cD2ulEb1U/Dr6aefNhmG+6knmoYYajhgaHql+/LLLy28PSpD58hP5escLerNpnLUXqVhQQABBBBIRQHahAACCCCAAAIIIFCaAgSwSlM3BfPWvFIKIjVu3Nj1QkrBJtIkBBBIlADlIoAAAggggAACCCCAAAIFCBDAKgCG3XkF9BRDzenUs2dP27p1q3Xp0sUNzcubiq1EC1A+AggggAACCCCAAAIIIIAAAqkoQAAr71VlqwABf06nNWvWuKcKDh8+vICU7EYAAQQQQAABBBBAAAEEEEAg8AJUMMkECGAl2QVLVHU10bnmc9J8UKNGjTI9dS9RdaFcBBBAAAEEEEAAAQQQCIIAdUAAAQTiJ0AAK37WlIQAAggggAACCCCAQF4BthBAAAEEEECgSAIEsIrERCIEEEAAAQQQCKoA9UIAAQQQQAABBBBIfQECWKl/jWkhAgggUJgAxxFAAAEEEEAAAQQQQCABAuXLEZYpKjtSRZUiHQKHFeAgAggggAACCCCAAAIIIIAAAtEJnFq/YnQnpHHq4ASw0vgi0HQEEEAAAQQQQAABBBBAAAEE0kaAhjqBzAzPLmpVw63zUrgAAazCjUiBAAIIIIAAAggggAACCARKgMoggEDyCmjY4JnHVba7Lm5sDauXT96GxLnmBLDiDE5xCBRHYNmoa03LfwY1NxYM+AzwGUjmz8Dw1rtNSzK3gbqnzP8G+f9UvlfE5DOge5oW7g3cG/gM8Bko6mdgdP9mdlO3egSvovxxTAArSjCSI4AAAggggIAvwDsCCCCAAAIIIIAAAvERIIAVH2dKQQABBCILsBcBBBBAAAEEEEAAAQQQQKBQAQJYhRKRIOgC1A8BBBBAAAEEEEAAAQQQQAABBFJbQAGs1G4hrUMAAQQQQAABBBBAAAEEEEAAAQmwIJC0AgSwkvbSUXEEEEAAAQQQQAABBBCIvwAlIoAAAggkQoAAViLUKRMBBBBAAAEEEEhnAdqOAAIIIIAAAghEKUAAK0owkiOAAAIIIBAEAeqAAAIIIIAAAggggEA6CRDASqerTVsRQCBUgHUEEEAAAQQQQAABBBBAAIEkESCAlSQXKpjVpFYIIIAAAggggAACCCCAAAIIIJD6AolvIQGsxF8DaoAAAggggAACCCCAAAIIIJDqArQPAQRKJEAAq0R8nIwAAggggAACCCCAAALxEqAcBBBAAIH0FSCAlb7XnpYjgAACCCCAQPoJ0GIEEEAAAQQQQCApBQhgJeVlo9IIIIAAAokToGQEEEAAAQQQQAABBBCItwABrHiLUx4CCJhhgAACCCCAAAIIIIAAAggggEAUAgSwosAKUlLqggACCCCAAAIIIIAAAggggAACqS9ACw8KEMA66MArAggggAACCCCAAAIIIIBAagrQKgQQSAEBAlgpcBFpAgIIIIAAAggggAACpStA7ggggAACCCRWgABWYv0pHQEEEEAAAQTSRYB2IoAAAggggAACCBRbgABWsek4EYH4CcyfP9+0xK9ESkIgmALUKvkFTj/9dNOS/C2hBQgggMBBAd3TtBzc4hUBBBBIfgHd07QErSUEsIJ2RagPAqUrQO4IIIAAAggggAACCCCAAAIIJJ0AAayoLxknIIAAAggggAACCCCAAAIIIIBA6gvQwiAJEMAK0tWgLggggAACCCCAAAIIIIBAKgnQFgQQQCBGAgSwYgRJNggggAACCCCAAAIIlIYAeSKAAAIIIICAGQEsPgUIIIAAAgggkOoCtA8BBBBAAAEEEEAgyQUIYCX5BaT6CCCAQHwEKAUBBBBAAAEEEEAAAQQQSJwAAazE2VNyugnQXgQQQAABBBBAAAEEEEAAAQQQKJZAUgWwitVCTkIAAQQQQAABBBBAAAEEEEAAgaQSoLIIhAsQwAoXYRsBBBBAAAEEEEAAAQQQSH4BWoAAAgiklAABrJS6nDQGAQQQQAABBBBAIHYC5IQAAggggAACQREggBWUK0E9EEAAAQQQSEUB2oQAAggggAACCCCAQAwECGDFAJEsEEAAgdIUIG8EEEAAAQQQQAABBBBAIN0FCGCl+ycgPdpPKxFAAAEEEEAAAQQQQAABBBBAIIkFihjASuIWUnUEEEAAAQQQQAABBBBAAAEEECiiAMkQCKYAAaxgXhdqhQACCCCAAAIIIIAAAskqQL0RQAABBGIuQAAr5qRkiEDJBbKzs+29996z9u3bm+d5bqlWrZrddttttn379pIXQA4IIIBAKQg8+OCD7n7leQfvW57343uZMmXs7bffzlfq/v37bdy4cdasWbPcc4899lh77LHHbPfu3fnSsyN9BGgpAokQ0H3n1ltvdfejQYMGHbYKa9asscGDB1tmZqZLn5GRYT179rSlS5dGPE/f4fRdTt/pPO/g/VHf9fSdT9/9Ip7ETgQQQKCEAps3b7a+ffu6+5S+q0XKbsGCBVa5cmWXxvMO3p8878f3YcOG5TtN9y3dv3Qf87yDaXV/031O97t8J8RgBwGsGCCSBQKxFNCNYOTIkXb22WebbiS62Vx77bVWrlw5u//++61Hjx62adOmWBZJXgggkJoCcW/V3r17XZk1a9a0+vXr51lOPPFE98XIJTj0ovQ33HCD9evXz/TlSvc63fO2bNli+qI0dOhQgliHrHhDAIHSF1i4cKGddtpp9sADD7jCdI9yKxFePvzwQ2vZsqWNHj3aOnTo4AJZp5xyik2ZMsXOOOMMmzVrVp6zVq9ebW3atHHf5Ro1auTS67venDlzrGvXrvbss8/mSc8GAgggUFIB/a6cNm2aNW3a1MaPH++yK+i+tm/fPtMfFY866qg839/873P646LL4NCL8k7Eb1YCWIcuAG8IBEVAX2R+//vf2wknnGD6IvXiiy/av//9b1uxYoV1797dPvjgA9czISj1Te160DoEEIhW4Mgjj7Q33njDvv766zzLsmXLrG3btnmye/nll+2pp55yP950XPc63fM+++wzdw/UD7qJEyfmOYcNBBBAINYC+uH217/+1Vq3bm3r1q2zAQMGHLaIbdu2uSC7ehi88MIL9u6779qTTz5pH3/8sd133322a9cu+/Wvf21Kp4yU/29+8xv3Xe6ee+6x+fPnu/QzZsywl156SUns9ttvt5UrV7p1XhBAAIGSCqg3qf4YeO6551qVKlXs0ksvLVKW+h0a/h1O2+pVFZpBon6zEsAKvQqsx16AHKMWeP755y0rK8t9MWrSpEnu+brx/OEPf7CyZcva5MmTTT0Ucg+yggACCCSZwJ49e1yPA8/zbMSIEXb00UfntqBhw4Z21113uW39uNOPP7fBCwIIIFAKAt99953742CfPn1cEKlXr16HLWXevHmmHljnnHOOXXzxxW7IjU7wPM/1rFJPq48++sgWLVqk3S5w9dZbb7mh0gqOaaihO5Dzcskll7gflmvXrrXZs2fn7OEfAgggUHIBDWUeM2aMC6brXtSuXbuSZxqSQ4G/WXOCZaX5m5UAVshFYBWBRAsoKKUeVpUqVbJOnTrlq456ZTVo0MC++uorW79+fb7j7EAAAQSSRUC9HNRboXHjxq7XQ3i9Tz75ZNO9UL2xtm7dGn6YbQQQQCBmAjVq1DD1hlIP0NBgekEFqMeVhs+oZ0OFChXyJNP8L61atTIF3pcsWeKO6V6nYdIdO3a0WrVquX3+i/4wqSGI2p47d67eWNJcgOYjEAsBzS2qe5CG+YXfp0qafyJ/sxLAKunV43wEYiigHgkbNmwwffk55phj8uXsj0lWl3XmwcrHww4EEAiAgLqs//nPf7YhQ4a45W9/+5t9/vnnph97odXTlx/dyzS3gu5toce0rnug7oX60ad02seCAAIIFEEg6iSaZ7RRo0a5PakKy0CTtyuN/rCo9/DF369hNzpW1PQK7CvwpXNYEEAAgZII6LtVvXr1os5Cc2X53+HUG16TtIfPm5XI36wEsKK+pJyAQOkJ6IvLxo0b3TBBPbErvCT9lU43I3250Y+/8ONsI4AAAokWUKBqwoQJbm4rzW914403uslDr7zyytz5YFRH3e80T4zua57naVeeRT8oK1as6J68yv0uD00cNigCAQQKEtixY4dpQnYd1/1L7+FL1apV3S4/cKWhPNqh+5rewxf1jvA8z/QdUD8Mw4+zjQACCMRLQMOf9f1Nyx//+EfTwyZOOukk+/TTT3OroO9wul/pHhjv36wEsHIvAysIBEegoB4J5cuXN3VzD05NqQkCCEQUSNOdt9xyi6l36IEDB1yPq++//940UbvuaRqao0mMFYAP5dFTbRSYD92ndd3v9DRDrbMggAACQRPQAyvUUzRSverWrRtpt3s4RaQD6m2qIFakY+xDAAEE4iGgJ7D+73//c3Mx64+RmpNZQasLLrjAvvzyS9MfIv2gvF8ffb8r6Dtcaf1mLeMXzjsCCARHQDePnTt35quQfvhF2p8vYQrsoAkIIJB8AupdoPljPO9gjyr1oOrdu7eNHTvWMjMzbdy4cW4yYwv5TxMXR7qvqbt6pP0hp7KKAAIIJExAPUg17UOkChQ07HnFihWRkpuGXuvHYsSD7EQAAQTiIOB5nnugjr7LqTi9az4/TQR/xhlnmJ4WrQeJ6Zi/JOI3KwEsXz/13mlREgroL3CVK1d2E3+qB0N4E9StXN019Ve62rVrhx9mGwEEEAikgCZkP+WUU9zTUxWwUiV1v1PXcwXm9Zc+7QtddL/Tj0OlC5/0ODQd6wgggEA8BdQ71O9ZoPtXpLL9XgpNmzZ1h/15aBSYdzvCXjRMWnkV1CM1LDmbCCCAQCSBUtlXvXp1O+ecc1zemhReK/pulqjfrASwdAVYEAiIgG4E6r2gLzL64RZeLfVGUKS7SpUqpptJ+HG2EUAAgSAKKFClH31adP9SHXUP0z1P9zTd27QvdNE9UPfCOnXqWKTu6aFpWUcAAQTiJaD7mT9EsKAeVf7+hg0bumrpCdJa8fdrPXTx90czkXzo+azHSoB8EEAgkoD/PczvQKHvb4n6zUoAK9IVYh8CCRKoWrWqaZI8zRuzePHifLX45JNPbOXKlabunPpRly8BOxBAAIEACmjCY93T9GXH77mgL0HHHXec6Sld/o+30Kq///77pnthu3btTPfG0GOsI4BAQAXSpFq6L6mps2fPdr3mte4v3377rf33v/919y19X9P+Fi1auAf0LFiwwPVE1T5/0fDBt956yz0BsVOnTv5u3hFAAIFACOgepScRqoru8rMAAAixSURBVDL63qZ3fS9L1G9WAli6AiwIBERAf9W77LLLXG3uvvvu3KfcaMfmzZvt/vvvdxMjX3fddaZhhNrPggACCARB4M0337QrrrjC1HMqtD66dw0bNsy2bt1qur+ph4GOq/t5z5493Y+/P/zhD3meUPjFF1/Yo48+6ubNuvrqq90PO52TDgttRACB4At06NDBNNzv1VdftYkTJ+ZWeP/+/fbMM8+4uWJ69OhhzZo1c8datmxpp59+us2fP9/0ZC9/2LTeX3vtNZs2bZq1bdvW2rdv79LzggACCMRTQIF33bPmzJnjfmv6Zeue9vDDD9vUqVNNgfhu3bq5Q4n8zUoAy10CXhAIjkCfPn1s8ODBbqJjRbb79etnWo4//nh799133TGlCU6NqQkCgRKgMgkS0JcZTdKu3qH6gjNkyBDr1auX1a5d29279MVIgXnPOzjBu6o5fPhw6969u73zzjvu6Vz9+/d35zRv3tzdA//0pz/ZmWeeqaQsCCCAQKkJaP4pBc1139Ly2GOPubLU60DbWnRc6XSgcePG9sgjj2jVBea7dOliAwcOdD/wbr/9dnc/u/fee12vKyXS0Gmdr14Lt912m+lpX8pTQSsF/jUcR8eVTulZEEAAgZIK7Nixw/S9S/caLePHj3dZ6l3bWl544QW3LyMjwzSlg4Lo+v2p+5m+k2n4s+5p6j3/r3/9y0KfvKrfo4n4zUoAy10yXhAIjoCe+KAvRfoiox4K+kGoRZMY6zH0f//7301pSq/G5IwAAghEL9C1a1ebNGmSm+hz1qxZrpeBttUD4fnnnzf1Mgj/cabtV155xUaMGGGa3FhPulFvBvVUmDlzpt166630vor+UnAGAghEKfDDDz+4e5R6R2lRjyhlsWrVKncv0z7dw5RO+7XoCav6w6KC7LpfqeeVejHofqaeVv78V0qrRcEqDS284IILbOHChS5fDSkcNGiQLVq0yPXAUjoWBBBAIBYCml9U36t0/9Ly0UcfuWz1rm0tb7/9ttunAJW+jw0dOtQNc9b9TOfqoO5pegJhmzZttJm76PdoIn6zEsDKvQQxXCErBEoooOGBN998s+lpXeperkU3jr59+5oi5CXMntMRQACBmAvo3qQhgRpKmJWV5bqgq+u5fqiph4G+6EQqVD0P7rvvPveFSfc6LR988IF17tyZ4FUkMPYhgEDMBTRBsX7I6f5T0KLjSucX7nmeu0/pfuWfowdP6H6m+5qfLvRdvUsnT55sujfqHN0r9SPSf0phaFrWEUAgiQQCWFV1fvjyyy/d9zHdbyIto0ePzq1506ZNbdSoUaZAvJ9Wv0V1T9ODd3IThqwk4jcrAayQC8AqAggggAACCCCAAAIIIIBAfAUoDQEEECiKAAGsoiiRBgEEEEAAAQQQQACB4ApQMwQQQAABBFJegABWyl9iGogAAggggAAChQuQAgEEEEAAAQQQQCDIAgSwgnx1qBsCCCCQTALUFQEEEEAAAQQQQAABBBAoJQECWKUES7YIFEeAcxBAAAEEEEAAAQQQQAABBBBAIL9AqgWw8reQPQgggAACCCCAAAIIIIAAAgggkGoCtCfNBAhgpdkFp7kIIIAAAggggAACCCCAwEEBXhFAAIHkESCAlTzXipoigAACCCCAAAIIBE2A+iCAAAIIIIBAXAQIYMWFmUIQQAABBBBAoCAB9iOAAAIIIIAAAgggUJgAAazChDiOAAIIBF+AGiKAAAIIIIAAAggggAACKS1AACulLy+NK7oAKRFAAAEEEEAAAQQQQAABBBBAIKgCsQtgBbWF1AsBBBBAAAEEEEAAAQQQQAABBGInQE4IJECAAFYC0CkSAQQQQAABBBBAAAEE0luA1iOAAAIIRCdAACs6L1IjgAACCCCAAAIIBEOAWiCAAAIIIIBAGgkQwEqji01TEUAAAQQQyCvAFgIIIIAAAggggAACySFAACs5rhO1RACBoApQLwQQQAABBBBAAAEEEEAAgVIXIIBV6sQUUJgAxxFAAAEEEEAAAQQQQAABBBBAIPUFStJCAlgl0eNcBBBAAAEEEEAAAQQQQAABBOInQEkIpK0AAay0vfQ0HAEEEEAAAQQQQACBdBSgzQgggAACyShAACsZrxp1RgABBBBAAAEEEilA2QgggAACCCCAQJwFCGDFGZziEEAAAQQQkAALAggggAACCCCAAAIIFF2AAFbRrUiJAALBEqA2CCCAAAIIIIAAAggggAACaSJAACtNLnTkZrIXAQQQQAABBBBAAAEEEEAAAQRSXyD5W0gAK/mvIS1AAAEEEEAAAQQQQAABBBAobQHyRwCBhAoQwEooP4UjgAACCCCAAAIIIJA+ArQUAQQQQACB4goQwCquHOchgAACCCCAAALxF6BEBBBAAAEEEEAgLQUIYKXlZafRCCCAQDoL0HYEEEAAAQQQQAABBBBINgECWMl2xagvAkEQoA4IIIAAAggggAACCCCAAAIIxFGAAFYcsUOLYh0BBBBAAAEEEEAAAQQQQAABBFJfgBbGRoAAVmwcyQUBBBBAAAEEEEAAAQQQQKB0BMgVAQQQMAJYfAgQQAABBBBAAAEEEEh5ARqIAAIIIIBAcgsQwEru60ftEUAAAQQQQCBeApSDAAIIIIAAAgggkDABAlgJo6dgBBBAIP0EaDECCCCAAAIIIIAAAgggUBwBAljFUeMcBBInQMkIIIAAAggggAACCCCAAAIIpJ1AGgaw0u4a02AEEEAAAQQQQAABBBBAAAEE0lCAJqeSAAGsVLqatAUBBBBAAAEEEEAAAQQQiKUAeSGAAAIBESCAFZALQTUQQAABBBBAAAEEUlOAViGAAAIIIIBAyQUIYJXckBwQQAABBBBAoHQFyB0BBBBAAAEEEEAgzQUIYKX5B4DmI4BAugjQTgQQQAABBBBAAAEEEEAgeQUIYCXvtaPm8RagPAQQQAABBBBAAAEEEEAAAQQQSIjA/wMAAP//67Dq6AAAAAZJREFUAwCYACduvllcHwAAAABJRU5ErkJggg==" id="141" name="Google Shape;141;p5"/>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descr="data:image/png;base64,iVBORw0KGgoAAAANSUhEUgAABLAAAALmCAYAAABSJm0fAAAQAElEQVR4AezdB4BV1bX/8d8UYOgd6WBBFMXeYg12Y+8KUaMpf9OrviSa8owmajRGEzUaX8SuiIpgQxCw0Hsd+lAGGJjK9D7/u47eyQzMDFNuOeXL4cy995x99l7rc+b54nKffRNr+IMAAggggAACCCCAAAIIIIAAAn4XID8EPC2QKP4ggAACCCCAAAIIIIAAAgg0Q4AmCCCAAALxEqCAFS95xkUAAQQQQAABBIIoQM4IIIAAAggggEArBChgtQKNSxBAAAEEEIinAGMjgAACCCCAAAIIIBA0AQpYQbvj5IsAAibAjgACCCCAAAIIIIAAAggg4CEBClgeulnuCpVoEEAAAQQQQAABBBBAAAEEEEDA/wLuyJACljvuA1EggAACCCCAAAIIIIAAAgj4VYC8EECgzQIUsNpMSAcIIIAAAggggAACCCAQbQH6RwABBBAItgAFrGDff7JHAAEEEEAAgeAIkCkCCCCAAAIIIOBZAQpYnr11BI4AAgggEHsBRkQAAQQQQAABBBBAAIF4CFDAioc6YyIQZAFyRwABBBBAAAEEEEAAAQQQQKCFAhSwWgjmhubEgAACCCCAAAIIIIAAAggggAAC/hcgw/8KUMD6rwXvEEAAAQQQQAABBBBAAAEE/CVANggg4BMBClg+uZGkgQACCCCAAAIIIIBAdAToFQEEEEAAgfgLUMCK/z0gAgQQQAABBBDwuwD5IYAAAggggAACCLRJgAJWm/i4GAEEEEAgVgKMgwACCCCAAAIIIIAAAsEVoIAV3HtP5sETIGMEEEAAAQQQQAABBBBAAAEEPClAAatFt43GCCCAAAIIIIAAAggggAACCCDgfwEydJsABSy33RHiQQABBBBAAAEEEEAAAQT8IEAOCCCAQAQFKGBFEJOuEEAAAQQQQAABBBCIpAB9IYAAAggggMCXAhSwvnTgJwIIIIAAAgj4U4CsEEAAAQQQQAABBHwgQAHLBzeRFBBAAIHoCtA7AggggAACCCCAAAIIIBBfAQpY8fVn9KAIkCcCCCCAAAIIIIAAAggggAACCLRawDMFrFZnyIUIIIAAAggggAACCCCAAAIIIOAZAQJFoCEBClgNqXAMAQQQQAABBBBAAAEEEPCuAJEjgAACvhOggOW7W0pCCCCAAAIIIIAAAm0XoAcEEEAAAQQQcJMABSw33Q1iQQABBBBAwE8C5IIAAggggAACCCCAQIQEKGBFCJJuEEAAgWgI0CcCCCCAAAIIIIAAAggggIBEAYvfAr8LkB8CCCCAAAIIIIAAAggggAACCHhcoBkFLI9nSPgIIIAAAggggAACCCCAAAIIINAMAZog4F4BCljuvTdEhgACCCCAAAIIIIAAAl4TIF4EEEAAgagIUMCKCiudIoAAAggggAACCLRWgOsQQAABBBBAAIF9BShg7SvCZwQQQAABBLwvQAYIIIAAAggggAACCPhKgAKWr24nySCAQOQE6AkBBBBAAAEEEEAAAQQQQMAtAhSw3HIn/BgHOSGAAAIIIIAAAggggAACCCCAgP8FYpAhBawYIDMEAggggAACCCCAAAIIIIAAAk0JcA4BBJoWoIDVtA9nEUAAAQQQQAABBBBAwBsCRIkAAggg4GMBClg+vrmkhgACCCCAAAIItEyA1ggggAACCCCAgDsFKGC5874QFQIIIICAVwWIGwEEEEAAAQQQQAABBCIuQAEr4qR0iAACbRXgegQQQAABBBBAAAEEEEAAAQTqClDAqqvhn/dkggACCCCAAAIIIIAAAggggAAC/hcITIYUsAJzq0kUAQQQQAABBBBAAAEEEEBgfwGOIICAFwQoYHnhLhEjAggggAACCCCAAAJuFiA2BBBAAAEEoixAASvKwHSPAAIIIIAAAgg0R4A2CCCAAAIIIIAAAo0LUMBq3IYzCCCAAALeEiBaBBBAAAEEEEAAAQQQ8KkABSyf3ljSQqB1AlyFAAIIIIAAAggggAACCCCAgPsEKGBF+p7QHwIIIIAAAggggAACCCCAAAII+F+ADGMqQAErptwMhgACCCCAAAIIIIAAAgggEBbgFQEEEGiuAAWs5krRDgEEEEAAAQQQQAAB9wkQEQIIIIAAAoEQoIAViNtMkggggAACCCDQuABnEEAAAQQQQAABBNwuQAHL7XeI+BBAAAEvCBAjAggggAACCCCAAAIIIBBFAQpYUcSlawRaIkBbBBBAAAEEEEAAAQQQQAABBBBoWMBPBayGM+QoAggggAACCCCAAAIIIIAAAgj4SYBcAihAASuAN52UEUAAAQQQQAABBBBAIOgC5I8AAgh4S4AClrfuF9EigAACCCCAAAIIuEWAOBBAAAEEEEAgZgIUsGJGzUAIIIAAAgggsK8AnxFAAAEEEEAAAQQQaI4ABazmKNEGAQQQcK8AkSGAAAIIIIAAAggggAACvheggOX7W0yCBxagBQIIIIAAAggggAACCCCAAAIIuFkgMgUsN2dIbAgggAACCCCAAAIIIIAAAgggEBkBekEgTgIUsOIEz7AIIIAAAggggAACCCAQTAGyRgABBBBouQAFrJabcQUCCCCAAAIIIIBAfAUYHQEEEEAAAQQCJkABK2A3nHQRQAABBBD4UoCfCCCAAAIIIIAAAgh4R4AClnfuFZEigIDbBIgHAQQQQAABBBBAAAEEEEAgJgIUsGLCzCCNCXAcAQQQQAABBBBAAAEEEEAAAQT8L9DWDClgtVWQ6xFAAAEEEEAAAQQQQAABBBCIvgAjIBBoAQpYgb79JI8AAggggAACCCCAQJAEyBUBBBBAwKsCFLC8eueIGwEEEEAAAQQQiIcAYyKAAAIIIIAAAnEQoIAVB3SGRAABBBAItgDZI4AAAggggAACCCCAQMsEKGC1zIvWCCDgDgGiQAABBBBAAAEEEEAAAQQQCJAABawA3ez6qfIJAQQQQAABBBBAAAEEEEAAAQT8L+CPDClg+eM+kgUCCCCAAAIIIIAAAggggEC0BOgXAQTiLkABK+63gAAQQAABBBBAAAEEEPC/ABkigAACCCDQFgEKWG3R41oEEEAAAQQQQCB2AoyEAAIIIIAAAggEVoACVmBvPYkjgAACQRQgZwQQQAABBBBAAAEEEPCiAAUsL941YkYgngKMjQACCCCAAAIIIIAAAggggECMBShgxRjchmNHAAEEEEAAAQQQQAABBBBAAAH/C5Bh5AQoYEXOkp4QQAABBBBAAAEEEEAAAQQiK0BvCCCAgCNAActh4AcCCCCAAAIIIIAAAn4VIC8EEEAAAQS8L0ABy/v3kAwQQAABBBBAINoC9I8AAggggAACCCAQVwEKWHHlZ3AEEEAgOAJkigACCCCAAAIIIIAAAgi0VoACVmvluA6B2AswIgIIIIAAAggggAACCCCAAAKBFAhYASuQ95ikEUAAAQQQQAABBBBAAAEEEAiYAOn6TYAClt/uKPkggAACCCCAAAIIIIAAApEQoA8EEEDARQIUsFx0MwgFAQQQQAABBBBAwF8CZIMAAggggAACkRGggBUZR3pBAAEEEEAAgegI0CsCCCCAAAIIIIAAAqKAxS8BAggg4HsBEkQAAQQQQAABBBBAAAEEvC1AAcvb94/oYyXAOAgggAACCCCAAAIIIIAAAgggEDeBmBWw4pYhAyOAAAIIIIAAAggggAACCCCAQMwEGAiBaAhQwIqGKn0igAACCCCAAAIIIIAAAq0X4EoEEEAAgX0EKGDtA8JHBBBAAAEEEEAAAT8IkAMCCCCAAAII+EmAApaf7ia5IIAAAgggEEkB+kIAAQQQQAABBBBAwCUCFLBcciMIAwEE/ClAVggggAACCCCAAAIIIIAAAm0XoIDVdkN6iK4AvSOAAAIIIIAAAggggAACCCCAgP8FmsyQAlaTPJxEAAEEEEAAAQQQQAABBBBAwCsCxImAfwUoYPn33pIZAggggAACCCCAAAIItFSA9ggggAACrhSggOXK20JQCCCAAAIIIICAdwWIHAEEEEAAAQQQiLQABaxIi9IfAggggAACbRegBwQQQAABBBBAAAEEEKgjQAGrDgZvEUDATwLkggACCCCAAAIIIIAAAggg4BcBClh+uZPRyIM+EUAAAQQQQAABBBBAAAEEEEDA/wIeyJAClgduEiEigAACCCCAAAIIIIAAAgi4W4DoEEAgugIUsKLrS+8IIIAAAggggAACCCDQPAFaIYAAAggg0KgABaxGaTiBAAIIIIAAAgh4TYB4EUAAAQQQQAABfwpQwPLnfSUrBBBAAIHWCnAdAggggAACCCCAAAIIuE6AApbrbgkBIeB9ATJAAAEEEEAAAQQQQAABBBBAIJICFLAiqRm5vugJAQQQQAABBBBAAAEEEEAAAQT8L0CGzRSggNVMKJohgAACCCCAAAIIIIAAAgi4UYCYEEAgCAIUsIJwl8kRAQQQQAABBBBAAIGmBDiHAAIIIICAywUoYLn8BhEeAggggAACCHhDgCgRQAABBBBAAAEEoidAASt6tvSMAAIIINAyAVojgAACCCCAAAIIIIAAAg0KUMBqkIWDCHhVgLgRQAABBBBAAAEEEEAAAQQQ8J8ABax97ymfEUAAAQQQQAABBBBAAAEEEEDA/wJk6CkBClieul0EiwACCCCAAAIIIIAAAgi4R4BIEEAAgVgJUMCKlTTjIIAAAggggIBrBEpUoszQtkVbtCq0zdd8zQxt7+t9vRnaXtAL+ldoe0yP6S+h7Q/6g/4ntP1MP9Odoe0O3aFxoe0qXaXLQtvFulgXhLYxGqOzQtv/Ttmiuvv972/RXz7Yqgc/3Kq/Tt2mv328XX+fvl3/nLFDT8/aoec+36XxczL0yrzdmrBoj95Zkqn3V2Rr2ppcfbY+T/M252vptgKl7ipWWlapduaVKbe4UiUV1eKP5wVIAAEEEEAAAQSaIUABqxlINEEAAQQQQAAB9whUqUpWfFqndZob2j7QB3o1tD2pJ/VAaLtbd+t7oe1G3ahLQtsZOkMJ+2yd1En9QtvBOlijQ9tpOk3nhrbLQsWoG3SDvhXavq/v6xeh7bf6re4LbQ/rYT0e2p7RM3o+tNmY7+pdWdFrqqZqemibpVn6IrRt2F2suvvaUOFp9c4irdpRpOXbC7UkVIxatKUgVJjaq9kb92rWulxNX5OjD1dla/KyLL0VKmC9tmC3XpizS89+tjNU6ErXo6Gi1wPvb9HvJm3W3RM36cevrtd3X1irW/5vjf7fS+v089c36J53NuvPoULZ36dtDxXFdsr6eC9UCJu1Lk+LtuRrfSguK34VlVWJPwgggAACCCCAgJcEKGB56W4RKwIIIBAtAfpFwCUC27Vdc0LbG3pDj4a2n+vnuj60na7TdVho66meSg5tVnw6QkeEjp6uS0PbOI3Tj0LbvbpXfw1t/9a/NSG0faSPQr3NcUl20QmjpkayglRmYYW2ZpdqTahQtmhrQagolufM4no9VAh77vOd+vv0dN03ZYtTf8j58AAAEABJREFU/LKC162hwtePX9ugeyelObPCrFD25qI9mhYqpC1My3cKcNmhPqttgOiETq8IIIAAAggggECzBShgNZuKhgg0LcBZBBBAAIGmBSpVqY2hzWYqPafn9LvQdqtu1bGhrY/6KCG0DdVQ2Yypm3STfhXa/q6/a2Jos5lWm7RJeaFN/ImIQHWo8JVbVKEtWSXOrDB7VPHdZVl6YU6GHv8k3XkE8qevb9Ct/5cqK3T94d00PRE6/sr83Zq6OkeLthSEri11imcRCYhOEEAAAQQQQACBJgTcVMBqIkxOIYAAAggggIAXBLKUpfmh7TW9pgdC27f1bdm6UFacaqd2GhHabK2o7+q7uj+0vaSXtCK0ZSvbC+kFNkYrdG3KLNGCtHx9uDJbL83NkK3hde+kzc7ji3eMX6tfv7VJj0/f7jy2OD01RyvTC7WnoCKwZiSOAAIIINCkACcRaLEABawWk3EBAggggAACwRbIVW6oRDVfL4c2W9x8nMbp1NBmRaq+6itbT2qsxsoe5/uP/qNZoU388bVAeWW10nPLtHBLgfPY4vjZGXroo236xRsbdOv/rdFdEzfpb9O+LG7NXJentRnF2ltS6WsTkkMg+gKMgAACCARLgAJWsO432SKAAAIIINBsgQ3aoPdC2yN6RDZj6kgdKStS9VIvp0h1i26RLW5ui5kv0IJm90vDYAnYo4q78sq0ZOuXxa3/+3yn7n9vi374ynp9/+V1zrpcduyjVTlauaPQ+XbFmAkxEAIIIIAAAgh4RoAClmduFYEigAACCCAQHYE1WiNbZ8qKUfYNfEfraCWGtsN1uC4PbXfpLtmaVWu1Vvv+4TMCbREoKK1yvhnRZmW9PC9DD324TT9+1Qpb650il63HNWNtrrOgfFlFdVuG4loEEEAAAQQQ8LgABSyP30DCRwABzwuQAAIxEyhWsWaHtif1pGxG1ck6WR1C21E6SvZNf3/QH/RmaFut1aoJbTELjIEQ2EegoLTSeczQvhHxP1/schaU//YLa3X3xI16cuYOTVmepRXpRcoPFcD2uZSPCCCAAAIIIOBTAQpYPr2xwUqLbBFAAAEE9hUoV7nmhLZ/6B/6Vmg7Rseoc2g7U2fqR6HNZlQt0qJQq3LxBwGvCOzMK9fcTXv1xsI9evijrfrBy+v08zc2OIvHT15mRa1CFZZVeSUd4kQAAQQQQACBFgh8WcBqwQU0RQABBBBAAAH3Cdisqef1vH4Q2sIzq87QGfpJaHtBL2hlaHNf1ESEQNsFMgsqnMXjJyyyotY23fnSOmfR+Kdn7dTU1TnauKdENW0fhh4QQAAB/wiQCQIeFaCA5dEbR9gIIIAAAsEVKFCBpoU2W7PqG/qGeoc2W7fqDt2hp0PbIi0KLg6ZIxAS2JVXptkb8/TS3Az9cXKavvWfVP1pyha9Nn+3FqTlK7e4ItSKvwi0XoArEUAAAQRiL0ABK/bmjIgAAggggECLBHZoh94IbT/VT2Wzq7qpmy4MbbZm1Yf6UDmhrUUd0hiB+AvENIKq6hqt212s91dm64lP0vXjVzc4s7Se/WynZq3L085QwSumATEYAggggAACCLRYgAJWi8m4AAEEEEAAgegKbNEWvRjabKH1I3WkBoe2m3STnght/51dJf4ggEAbBHaFilafrc/Tc5/v1N0TN+nHr613Foifnpqr7TmlbeiZSxFAAAEEEEAgGgIUsKKhSp8IIOANAaJEwCUCNsPqFb2i74W2kRqpg0PbbbpNz4W2tVrrkigJAwF/C+QWVToLxI+fvUu/eXuzfvTqev1zRrpmrM3Vrr182YG/7z7ZIYAAAgh4QYAClhfukotjJDQEEEAAgZYLFKpQk0Pbz/QzHRvabIbVN/VN/Tu0rdd68QcBBOIvkFdcqXmb8/WfL3bprjc36hdvbHRma83ZtFd2Lv4REgECCCCAAAKxFYj3aBSw4n0HGB8BBBBAIBAC8zVf94e2MRqjrqHtSl2px0PbCq0IRP4kiYDXBfYUlDvrZT01c4czO+t3kzbrjYV7tHpnkddTI34EEIidACMhgEAbBChgtQGPSxFAAAEEEGhMYI/26KXQdotuUf/QdppO0+9C2yzNEn8QQMD7AmlZpZqyPEt/+WCrvj1+rR6btl2fpOYqs4BvOIzu3aV3BBBAAIGgCri2gJWbm6vzzz9fgwYNanSfMWNGUO8beSOAAAIIuFDAFli3WVZn6kwdFNpu1a16ObTt1m4XRktIgRUg8YgLlFVWa/HWAj0/e5d+/sYG/fbtL2dnpe5idlbEsekQAQQQQCCwAq4tYFVUVCg/P1/t2rXT1VdfrXHjxtXbb731Vg0ZMiSwN47EEUAAAQTiJxAeuUY1ej+0/VA/lC28frJOls2ymq3Z4Sa8IoBAAAW25Xw5O+uB97fquy+u1TOf7dT8zfkqq6wJoAYpI4AAAgggEBkB1xawwun169dPv//97/Xwww/X2//yl79oxIgR4Wa8IoCAtwSIFgHPCuQpT/Zo4I26UV1D22W6TE+Fti3aIv4ggAAC+wqUlFfr8/V5+seMdH17fKoembrNedTQvvVw37Z8RgABBBBAAIHGBVxfwGo89KCfIX8EEEAAgVgJ7NIu/Su0fUPfUM/QZo8GTtAEFYW2WMXAOAgg4A+BZdsLnUcNf/zaet3/3hZ9sDJbu/PL/ZEcWSCAAAIIREmAbk3ANwWsGTNmaPDgwbLX9evX65prrqldO8veb9682fI94G7Xh/uxa2655RbnUUVbi+vcc8/V3Llz9+vjV7/6lU4//XRt375dDzzwgNPeHm988803a9sWFBQ454499tjauE499VT95z//UWlpaW278JuqqipNmTJFZ5999gHb79q1S3fddZeGDRvmtLVX+2zHw/2FX+3YnXfe6cRoOVmcl112mbZu3Rpu4ry2NF7nIn4ggAACPhLYru36R2g7T+dpYGj7vr6vD0Obj1IkFQQQiLPA2oxivTp/t345YaP+8G6asyj8zryyOEfF8Aj4VIC0EEDA8wK+KWBZwaempkbjx4/Xeeedp4yMDN10000aOXKk5s+fL1szKz09/YA3LNyPFY8uvPBCLV++3CmGnXLKKVq3bp1uuOEGffzxx/X6sfW6CgsL9etf/1pPPfWUevbsqZSUFNlC9NbQxr3kkkucc507d3biuvzyy5WVlaXf/e53uu2222QFI2tre2VlpX7zm9/ICk07duyQtb3uuutUUlLitP/888+tmbMvW7ZMVlh79dVXdfLJJzvrhFnO9tniX7NmjdPOfljxykwsNyue2bpiF1xwgfbs2aO9e/daE2dvabzORfxAAAEEfCCwUzv1z9BmRauhGqqfhLYZ4gtDfHBrSQEB1wtsyizRGwv36O6Jm/THyV8WszL2umtmlusRCRABBBBAwNcCiW7Pzoor9913n+6+++56+7x58xoM/ZNPPtHPfvYzffbZZ3r00UedYpPNMEpLS9MHH3zQ4DUNHZwwYYJTQFqwYIEef/xxvf3227rnnntUXV2tJ554ol7Bya7Pzs52xnz66aedoteGDRv0ve99z5ldZdfZ+FbgsuKTxfWvf/1Lixcvls3c+uKLL/Tss89aN85ubawANWrUKNk5a2sxLF261JmxNXz4cKedFcisb/vw7rvvauLEic46YVOnTtWTTz7pFND++c9/ygpi1sZsNm7cqPvvv7+2rc0AsxyPOeYYa9KqeJ0L+YEAAgh4VMDWtHpOz+ni0DZIg/Tj0EbRyqM30/1hEyECzRLYuOfLYtav3tyoP723RVNX5yi3uLJZ19IIAQQQQAABvwq4voBls5veeecdvfLKK/X2FStWNHhPbIbUT3/6UyUnJzvn7fXKK6903q9evdp5bc4P6+dnoUKYzaSy9gkJCbr++ut12GGHyYpT9rigHa+726wpmy2VkJBQe9geZ5w9e7aOPvpoffOb31RSUlLtuR49ejiP/lmMVlyyWVA2i2zy5Mmy1+9///saMGBAbXu79qKLLqpdvH7VqlVOscwekTzxxBNr2yUkJGjMmDGyotSyZcucQlbtydAbm51mM81Cb/f729J49+uAAwgggEBUBSLTeY1q9EZou07XqWdo+66+q6mhLTK90wsCCCAQOYF1GcV6aW6Gfvzqej380TZ9ui5PpRXVkRuAnhBAAAEEEPCIQKLb47R1mmzmkT1KV3e32U0NxW4FJisI1T1na1p17Nix7qEDvm+oH3v8r3///rLHBS2Wup1Y/2eeeaYSEv5bvLLzu3fvdh79O+KII5xHC+1Y3d1mUx100EGydsXFxbLdimPWn8VQt+2+762IZ4WuJUuW6H/+53/qzVD74x//6KzJZTPY7NFBu9YerbQ+bVaWFdMWLlxYOzvLzttucdijis2N165h95gA4SIQYIFP9Im+F9p6qIduCm1v6S3xBwEEEPCKwIr0Qv3785363otr9dTMHVqytcAroRMnAggggAACbRZwfQGrzRlGsINOnTrJClgt6dJmNFl7W1jdXhvbbfZVZmamioqKtG3bNnXr1k29e/durHm941bI2neGmj0CmZOTIyu62W4X2Gyu119/3VnHyx6xvOqqq5yZYZMmTVJ4RlZL47V+2RFAAAE3C6QqVb8PbYfrcJ0f2v6tfys/tLk5ZmJDAAEEmhKorpHmbNqrv03b7szMsoXg07JKm7qEcwgggAACrRTgMvcIUMBqwb2w2VH2+F1CQoKzSHtzLj344IOdZlv3+ZY/52CdH7169XKKY1Yks1ln+fn5snW16jRp9O1vf/tb2YywhnZbhP7QQw+tvdaKWI899pjzGOQjjzziHP/hD38oW3PLPrQ0XruGHQEEEHCbQKlK9X+h7Vydq1Gh7U/6kzaENrfFSTwIIIBAWwVsbawPVmbrd5M26w+T0/TxmhwVlVW1tVuuRyCSAvSFAAIIRESAAlYjjHl5ec46VHVP27cG2iLo3bt3d4pNdc819r5Pnz7Oely2bpbNstq33erVq7Vz505nXSubdZWSkqK+ffs6jx3awu/7tq/7ecSIEc5Hi8keJXQ+NPOHFcpuvvlmZ1F4e+TSFo63xd5bGm8zh6MZAgggEBOBz/SZvhvauqu7vhPaZmpmTMZlEAQQQCC6As3rfdOeEr04J0P/76V1enrWDtkjh827klYIIIAAAgi4XyDR/SHGJ8KnnnpKf/vb32rXiLJH7GwxeZuBdc455yg8U+lA0R155JEaPXq0s9j6iy++WPuonl1nRTIbx4pPthC7Fa+smGQLsNv58ePHy9rYe9stBvv2xXBhyxaGtzW0pkyZ4nwDorWpu9vjgB9++GHtIfsWRHuE0PoJHywrK3NisuKZjd3SeMP98IoAAgjESyBb2XostB2v43VOaHtOz6k8tMUrHsZ1qQBhIRAwgdkb9zqLvt/15iZNXpalnKKKgAmQLgIIIICA3wRcX8CyRcjvu+++eguU33333c5n+4a9aN0QW8T873//u84++1N6/ZMAABAASURBVGz98pe/1CWXXKKHH37YWZvKFpC3Yk9zxu7atavuv/9+57oHH3xQZ511ltPfnXfeKfvmwDlz5uiWW25R+JsSrc/LLrtMtiD8ggULnDbW1r5Z8eSTT9a1114rm3Fl7QYOHCh7fNCKUGPHjq2N1dqecMIJzjcR2rcbWlvbbWF4yyUcw+23365bb73VeRzSvnXR2rQmXruOHQEE/C/gtgxtdtVtuk19Qtsv9AstC23iDwIIIIBAPYFde8s0YdEe/eS1DfrHJ+latr2w3nk+IIAAAggg4BUB1xaw2rVr5xR9KioqZDOf9l2k3D6vWrWq1jkpKcl5b9c5b+r8sGKTnW/oXJ1m9d7ajKi3337b+eZAm7WUmpqqSy+9VB999JGOO+64em2tX+vfxql34qsP1n7GjBmyIpMt1G792aypkSNH6tlnn9UDDzzgPGb4VXNZEen55593vlmwS5cusrYTJ05Ujx49ZN8ueMYZZ4SbOjFZkcq+YdDW2bK+w3E//vjjTvEs3Ni+qfBPf/qTSktLZe2mT5+ur3/96/rggw90yimnhJuppfHWXsibAwlwHgEE2ihQpCL9M7SdqBNl61u9qBfb2COXI4AAAsERmJ+Wr0embtP/vLVJtm5WYSlrZQXn7pMpAggg4H2BRLem0LNnT1mBpf7C5DvqLVb+zW9+szb8c8891zlns6NqD371ZtSoUVq3bp3Ci5Z/dfiALzbj6f3333f63b59u1NsaujbBK1f69/GaaxTWzz9r3/9q7N4ejgnKxxZUcyKX/teZ2tU/eQnP3EePQy3tyLYd7/7Xdm5uu0PP/xw2eOJW7durY3VilrXXXedM7sq3NYeUbzjjju0ZMmS2nYvvfSS7Ppwm/BrS+MNX8crAgggEA2BpVqqH4W2vuqrH4e2JVoSjWHoEwEEEAiEwI7cMtk3F37/5XV67vOd2rinJBB5kyQCCHhNgHgRqC/g2gJW/TD5hAACCCAQRIGJmqiLQ9sJOkFPhrYS8S9ZQfw9IGcEEIiOQE2o21nr8vTHyWl64P2tsnWzQof46ycBckEAAQR8JEABy0c3k1QQQAABPwjkK1+PhLaRGqnrQ9tUTfVDWuSAAAIeFQhK2Km7ipxvLvzZ6xucRd8LeLwwKLeePBFAAAHPCFDA2udWhR/ns3Wt9jnFRwQQQACBKAqkKlU/C20H6SDdFdrWa70i8adDRQddsOYCfe/T7+nm+Tdr1M5RkeiWPpovQEsEEPCQQFZhhbPouz1eOH72Lm3PKfNQ9ISKAAIIIOBnAQpY+9zdptbS2qcpHxFAAIEYCfh7mFmapRtD2yiN0uOhrVSlitSfoTlD9cCkB5zC1WmbT3MKWb+a+ivdvODmSA1BPwgggIBvBaan5uo3b2/S3z7eplU7inybJ4khgAACCHhDgAKWN+4TUbZVgOsRQMB1Am/qTY35apugCVGJ76b5N6lXYa/9+r5g9QU6bttx+x3nAAIIIIDA/gJLthXqwQ+36r4paZq7KX//BhxBAAEEEEAgBgLNLmDFIJbaIe6//37dfffdrtntm/rYXxIGGPA7wO9AS38Hmvpn+cK7F+rku0/WXXffFZX9t/f8VkdkHFH7/1v2fXPC1hP2PcRnBBBAAIEmBNbvLtGTM9N198SNmr4mp4mWnEIAAa8LED8CbhRwZQHLbVArV64UOwb8DvA7wO9Ay38H4vnP8wOtZdiraP+ZWfGMl7ERQAABrwjszCvX+DkZsnWypizPUnlljVdCj2WcjIUAAgggEGEBVxawrrzySt1yyy3sGPA7wO8AvwMe/x247pbr1PGWjppxywy9e8u7Md3fuuqtJv9f5pY+W5o8z0kEEIi3AOO7XcC+qfCNhXv0o1fX6+0lmSoqq3J7yMSHAAIIIOBhAVcWsEaPHi12DPgd4HeA3wHv/g4MGj1IE0ZP0Hmjz9N9o+/T4tGLtX70+pjuq45bpU9GfdLg/4uuSajRF4d/0eA5Xx0kGQQQQCAGAsXlVU4B68evbXC+wTC/pDIGozIEAggggEDQBBKDljD5IoAAAi0RoG3LBLKUpd+GtkEapPtDW6EKW9ZBhFu/cuormjVyVr1ed3fbrSfOfUIZ3TLqHecDAggggEDbBMorqzV5WZaskPX6gt3aSyGrbaBcjQACCCBQT4ACVj0OPkRBgC4RQCAAAjnK0T2hbbAG6y+hrVSlrsn6xdNf1C9u/IUeP/9xPXDpA/rNtb/R8qHLXRMfgSCAAAJ+E6iqrtF7K7L141fX6/WFu2WPGvotR/JBAAEEEGhQIKoHKWBFlZfOEUAAAX8LFKpQfwhtQzREfw5tZSpzZcJ5nfK0fMhybeq3yZXxERQCCCDgR4FQHUvvLQ8Vsl5br4mLM1VSUe3HNMkJgQgL0B0CCDQmQAGrMRmOI4AAAgg0KlCtatlMq6EaqvtCW7GKG23LCQQQQACBYAtUVtVo0tJM/eTV9Xp3WZZshlZURegcAQQQQMCXAhSwInBb09LSNGHCBD3//PN6+eWXNX/+fFVV7f8tLHbsk08+0auvvqo9e/ZEYGS6QAABBGIv8A/9I1S2Gipb6ypXubEPgBERQCDqAgyAQDQEbAbWm4v26CevbdDU1TnRGII+EUAAAQR8LOCJAlZFRYVmzZql8ePH6+OPPz7g7cjLy9O0adP00ksvOUUlKyy99tprWrp06QGvtQZWaFq9erUmTpzojGnXW19WfCosrL8gcUZGhubMmaNu3brpiiuu0NChQ5Wamqo1a9ZYV/X2devWKT09XYcccoj69etX7xwfEEAAAbcLvKgXNSq0/UQ/0Y7Q5vZ44xwfwyOAAAIINCJgi7u/NDdDv3pzoz5bn9dIKw4jgAACCCBQX8D1Baxdu3bpnXfekc1yqqmpUXV108/OW+Fo8uTJTqGoffv2GjRokAYMGCC7duvWrSora3p9FiuWffTRR1qwYIHTtn///jrooIOc67dt26YPPvhABQUFtYrWp8V09NFHq3fv3jrhhBPUqVMnWVsrhIUb5ubmauXKlU6bE088MXyYVwQQaFSAE24ReF/v64zQdptuU2poc0tcxIEAAggg4G2BjL3levaznfrj5DQt2fbf/33t7ayIHgEEEEAgWgKuLWBZ8ccexbMZV+Xl5U4h6kAINhvKZlklJibqzDPP1I033qgLL7xQF198scaOHavLL79cHTp0aLIbK0ZZg5NOOkk333yzc+03vvENXXbZZerYsaOKioqcYpq1sd0KU8nJyc4MLPvcrl07WeHMCmGVlZV2yHmc0ApiltNpp50ma+OciPYP+kcAAQTaILBIi3RVaLtMl2lOaBN/EEAAAQQQiILAxj0l+tvH2/Xox9u0KbMkCiPQJQIIIBAAgQCk6NoClhWKNm/erL59++qaa65xHs070P2wx/6s2HXkkUdqxIgR+zVPSkra79i+B6zAdemll2r06NGyQlj4fK9evdSjRw/no8XmvGnmj2XLlsmKa8ccc4z69OnTzKtohgACCMRHYKd26vuh7WSdrHdDW3yiYFQEEEAAgaAJLN1WqD+8m6b/+2KncooqgpY++bpAgBAQQMDdAq4tYHXu3FkXXXSRbPaTPZJ3IMa9e/c6C6OnpKTosMMOO1DzFp+32VO224UWm73abmtf2Uyr/Px8++jMtrLPFocVw3bs2OGsiTVw4EBZYc1pxA8EEEDApQJ/1p91SGj7l/7l0ggJCwEEEEDAxQIRCW3m2jz9/I2NmrQ0MyL90QkCCCCAgD8EXFvAstlSNuupucxWQLLH9rp06eKsQdXc65rbzhZmz8rKkhWvbKH28HXh96tWrVJ2drazUHxxcbGGDx+ukpISLVy40Hmk8OSTT5blFL6OVwQQQMBNAq/qVY0MbffoHpWFNjfFRiwIBEuAbBFAwASqqms0cXGmfjlho+Zs2muH2BFAAAEEAi7g2gJWS++LPdZnM6QSEhJkjxJOmDCh9hsEX375ZX366acqLS1tdrcrV650vsnQ1uB64403tGjRInXt2lVjxoypfZTQOhs8eLCsOJWTkyNbPH7Lli3OQu6HH364li9fLpsZZgu7hx8/tGvYEUAAAbcILNACXRLaxmmc1oc2t8TVpji4GAEEEEDANwK788v11Mwdevgj1sfyzU0lEQQQQKCVAr4pYIXzz8zMlK05ZetX2TcQ2jcI2sLstp7W1KlTnW8WDLdt6tW+/TA9PV32CKDNqLJvMbQZXrt3797vmxCPOOIIZ5H422+/XePGjZN9I6Fdu2HDBh188MHOI4323gphzz//vKygtnjx4qaG5xwCcRVgcP8L5CtfPwttp+pUfRTaxB8EEEAAAQRcLLAivdBZH+uluRkqLq92caSEhgACCCAQLQHfFbDsscObbrpJ1113nS644AJnDS379kFbR8tmSaWlpTXL0r690ApStt9www2yIlVZWZnzSKB9o2BTnRQUFGjevHmyxxltdpYVwebPn6/u3bvriiuucBakt0cO165d21Q3nEMAAQSiIvCsntWI0Pa4Ho9K/3SKAAIIIIBAtASmrs7RryZs1Iy1udEagn4RQACBlgrQPkYCvitg2cLptoB6Xb+ePXtqwIABzqHc3Jb/Pztb9+prX/uajjvuOKcPK4LZelfOh31+2GOMVqyyb0M86aST1LFjR23atEkJCQk6/vjj1bt3bx177LHOuljbtm3b52o+IoAAAtETmKd5Oi+0/T/9P+0JbdEbiZ4RQAABBBCInkB+aaX+88Uu/eWDrdqwpzh6A9FzDAUYCgEEEDiwgG8KWMnJybLHBu0xP9v3Tb1du3b7HmrxZ1uw3Ypj9i2DtkB7Qx2sW7fOeexwxIgRGjJkiNPEHkG02KyYZQesD3tvx21Wlx1jRwABBKIlUK5y/Sq0fU1f04zQFq1x6BcBBBBAII4CARx69c4i/e/kLXpl/m5VVNUEUICUEUAAgWAJ+KaAZbOsrEhVWFgoKwztexvtWwrtmM2mstfW7LYIvM2wSkhIcIpl2uePze6yxd9tlpUt3L7PaT4igAACMRd4Xa/Lvl3wUT0a87EZEAGvCRAvAgh4U+DDldm6e+Imzduc780EiBoBBBBAoFkCvilg9ejRQ1bEsiJTampqveRtAfU9e/bIZj7Zwu7hk3Z8/Pjxeu+99xSetbV+/Xrn876PCNr5FStWOO16hMbq27dvuBvn1QpbtjaWvZ522mmyYppzIvTD1t+yheTDs7YsRntvx+2Rx1AT/iKAAAIRFdiiLboxtN2sm0PvtihGfxgGAQQQQACBuAhkFpTrnzPS9Y9P0pVZWBGXGBgUAQQQQCC6Aq4tYFkhaOHChZo2bZqz26N5RpGXl+d8tuN23trZ8aSkJOfb/6xwZAWsiRMnOu0mTZqk2bNny75F0NaestlR1t52u9aO2yOBVmCyY1bkssXeJ0+eLPvWwI8//lgffPCB894WY7fztpaVjWPtw7t982FGRoaOOeYY9enTJ3zYeR0+fLi1/517AAAQAElEQVRsLCuAWWFs+fLlsjWyDjnkEOc8PxD4rwDvEGi7wBN6QkeEtgma0PbO6AEBBBBAAAEPCcxPy9fdb26SLfbuobAJFQEEEECgGQKuLmBZwSg9PV22W1HJ8rGZS/bZdjtvhSE7brutOXXRRRc5BaSioiLnOnt00GZLXXzxxRo1apQ1q93tcUP7YAWn8EwoW+fK2lpfVtiyMXbv3u08MmgFp6uvvlp1Z3HZ9ZmZmbIC28CBA3XkkUfaoXq79WmPFNosMCuMWewnnniiDjvssHrt+IAAAgi0RWCZlumC0PZT/VRloU38QQABBBBAIIACFVXVemluhh78cKu25ZQGUICUEQiQAKkGSsC1Baz27dvrqquu0u23397obuetXd07ZsWqyy+/XLfddptz3a233qpLL71U/fr1q9tMBQUF2rx5s+wxvqOOOqreOWt7/vnna9y4cU4fFsPYsWN1zjnnOI8h1msc+mBj2vkLLrhANhMsdGi/v0cffXRtf9bWPu/XiAMIIIBAKwX+rD/r+NA2XdNb2QOXIYAAAggg4C+BVTuK9Nu3N2vy8ix/JRbhbOgOAQQQ8IqAawtY0QZMS0uTzeYaPXq0s3ZWtMejfwQQQCAaAgu0QGeGtnt0TzS6p08EEEAAgQML0MLlAhMW7tF9U7YoLavE5ZESHgIIIIBAUwKBLGBZ4coWcLdH/kaOHNmUD+cQQAAB1wrcr/t1amibrdmujZHAEGieAK0QQACB6Aqs312s301K07vLmI0VXWl6RwABBKInEMgCVseOHXXttdeqqUf+okdOzwgggEDbBGytq3N0jn4X2mp74g0CCCCAAAIIHFDgzUV79MD7W7Qtm7WxDohFAwQQQMBlAoEsYLnsHhCOSwQIAwEvCPxNf5OtdfWZPvNCuMSIAAIIIICA6wRSdxXrt+9s1kerclwXGwEhgAACCDQuEMkCVuOjcAYBBBBAoE0CW7RFV4S2X+qX4g8CCCCAAAIItF3g5XkZ+tvH25VVWNH2zugBgeAJkDECMReggBVzcgZEAAEEWibwol7UsaFtiqa07EJaI4AAAggggECTAku2FTizsWZv3Ntku+icpFcEEEAAgZYIUMBqiRZtEUAAgRgKVKhC3wttt+k25Ye2GA7NUAgggIA3BIgSgQgIFJdV6elZO/R/X+xUVXVNBHqkCwQQQACBaAhQwIqGKn0igAACbRT4VJ/K1rr6t/7dxp64HIGmBTiLAAIIIPClwMy1ebrnnc1au6voywP8RAABBBBwlQAFLFfdDoJBAAEPCkQ85If0kL4e2lZrtfiDAAIIIIAAArETSM8t0/3vb9V7y7NiNygjIYAAAgg0S4ACVrOYaBRdAXpHAAETyFSmrg1tv9av7SM7AggggAACCMRJ4PWFe/T49HQVlFbGKQKGRQABBPwq0Pq8KGC13o4rEUAAgYgJfKgPdWJoe1tvR6xPOkIAAQQQQACB1gss3JKv301K04p0HilsvSJXRkWAThEIqAAFrIDeeNJGAAH3CDygB/SN0LZd290TFJEggAACCCDgY4HmppZVWKGHP9qqyTxS2Fwy2iGAAAJRE6CAFTVaOkYAAQSaFtirvbo+tN2re5tuyFkEEEDAfQJEhECgBCYs3KN/zEhXSUV1oPImWQQQQMBNAhSw3HQ3iAUBBAIj8Lk+1ymhbaImBiZnEt1XgM8IIIAAAl4SmL85X7+ftFnrMoq9FDaxIoAAAr4RoIDlm1tJIggEUMCjKT+tp3V2aFuv9R7NgLARQAABBBAIpsCuveX603tbNGNtbjAByBoBBBCIowAFrDjiu2FoYkAAgdgK/Fg/1g9CW2xHZTQEEEAAAQQQiKTAf77YpZfm7o5kl/SFAAIIRF3A6wNQwPL6HSR+BBDwhMAO7dAFoe2f+qcn4iVIBBBAAAEEEGhaYOrqbD344VblFlc23ZCzfhIgFwQQiKMABaw44jM0AggEQ2CmZur00DZd04ORMFkigAACCCDQqIC/TqzaUaT/nZym1F1F/kqMbBBAAAEXClDAcuFNISQEEPCPwHN6TueGtm3a5p+kyAQBBOIrwOgIIOAqgazCCj3w/lbNWpfnqrgIBgEEEPCbAAUsv91R8kEAAdcI/Fa/1XdDm2sCIpBaAd4ggAACCCAQaYHnPt+pNxftiXS39IcAAggg8JUABayvIHhBAIEWCdC4CYFqVWtsaPuL/tJEK04hgAACCCCAgN8E3l2WpSdnpqvGb4mRDwIIIOACAQpYcbsJDIwAAn4U2KqtOju0vabX/JgeOSGAAAIIIIDAAQTmbsrXn6ZskT1aeICmnEYAgcAIkGgkBChgRUKRPhBAAIGQwBzNCZWuztbs0Bb6yF8EEEAAAQQQCKjA+t3Fuv+9LdqwuySgAlFImy4RQCDwAhSwAv8rAAACCERCYKIm6pzQxmLtkdCkDwQQQACBaAjQZ2wFbAbW/e9v0YK0/NgOzGgIIICATwUoYPn0xpIWAgjETuCf+qeuD22VqozdoIyEAALxEGBMBBBAoEUCVdU1euKTdH28JqdF19EYAQQQQGB/AQpY+5twBAEEEGi2wB/0B/04tDX7gsA3BAABBBBAAIHgCbw4J0MTF/MNhcG782SMAAKRFKCAFUlN+kIgFgKM4RqBH+qHui+0uSYgAkEAAQQQQAAB1wpMWpql8bN3uTY+AkMAAQTcLhDIApbbbwrxIYCA+wVu1s16KrS5P1IiRAABBBBAAAG3CExPzdU/Z+xwSzjEgUAgBEjSPwIUsPxzL8kEAQRiIFCsYl0S2l7X6zEYjSEQQAABBBBAwG8C8zbv1UMfblVpRbVXUiNOBBBAwBUCFLBccRsIAgEEvCCwW7t1QWj7SB95IVxiRAABBBBwjQCBIFBfYOWOIj0YKmLlFVfWP8EnBBBAAIFGBShgNUrDCQQQQOC/Apu0SReGtjma89+DvEMAgdgJMBICCCDgM4GNe0qcIlZGfrnPMiMdBBBAIDoCFLCi40qvCCDgI4FVWqWLQtsKrfB0VgSPAAIIIIAAAu4SSM8t00MfbNW27FJ3BUY0CCCAgAsFKGC58KYQkmsFCCyAAou1WBeHtk3aFMDsSRkBBBBAAAEEoi2QWVih+9/fIpuRFe2x6B8BBBDwskCMC1hepiJ2BBAImsA8zZMt2L5DfFtQ0O49+SKAAAIIIBBLgeLyaj300Vat310cy2EZC4EoC9A9ApEVoIAVWU96QwABnwh8oS/0jdCWqUyfZEQaCCCAAAIIIOBmgZJQEevhj7YpdVedIpabAyY2BBBAIMYCFLBiDM5wCCDgfoHP9bkuDW25ynV/sESIAAIIINCkACcR8JJAaUW1/vrRVq3ZWeSlsIkVAQQQiIkABayYMDMIAgh4RcBmXl2my5Qf2rwSM3EiEGUBukcAAQQQiKFAeVWNHp66TaspYsVQnaEQQMALAhSwvHCXiBEBBGIiMFdzdXloi3zxKibhMwgCCCCAAAII+ESg0opYH23TWh4n9MkdJQ0EEIiEAAWsSCjSR/QFGAGBKAss1MJQ6epy5YU28QcBBBBAAAEEEIizQFV1jf78AQu7x/k2MDwCCMRDoJExKWA1AsNhBBAIjsAKrdCVoS1b2cFJmkwRQAABBBBAwPUC1TU1+tu07UrLKnV9rAToLgGiQcCPAhSw/HhXyQkBBJotsEEbdFVo26Vd4g8CCCCAAAIIIPCVgGteCkur9LePtyk9t8w1MREIAgggEA8BCljxUGdMBBBwhcBO7dTVoS1Naa6IhyAQQAABfwmQDQIIREogt7jSKWLtKSiPVJf0gwACCHhOgAKW524ZASOAQCQEClSga0Lbaq2ORHf0gUB0BOgVAQQQQACBrwT2FFTo79PSlV9S+dURXhBAAIFgCVDACtb9JlsEAifQWMLX6lrND22Nnec4AggggAACCCDgNoFtOaX6+/R02bcUui024kEAAQSiLUABK9rC3u+fDBDwncANukHTQpvvEiMhBBBAAAEEEPC9wPrdxXr8k3Tf50mCCCAQFwFXD0oBy9W3h+AQQCDSAnfqTr0Z2iLdL/0hgAACCCCAAAKxEli6rUD/mrUjVsMxTosEaIwAAtESoIAVLVn6RQAB1wn8Tr/TM6HNdYEREAIIIIAAAgj8V4B3zRL4YuNevTJvd7Pa0ggBBBDwgwAFLD/cRXJAAIEDCvxD/9D9oe2ADWmAAAII+ECAFBBAIBgCH67K1pTlWcFIliwRQCDwAhSwAv8rAAAC/hcoXz1NJ30wT1fvPtb/yZJhpAToBwEEEEAAAU8IvLFwjz5bn+eJWAkSAQQQaIsABay26HEtAgg0IeCOU5Xbl6vozd9o5LxUPfdkoja9dJPuS73QHcERBQIIIIAAAgggEAGBZz/bqZU7CiPQE10ggAAC7hWggOXeeyMRGwIItEmgem+GCt/8rWqqq2v76bFhnX74Wqb2PHGp3phzvQaW9ag9xxsEEEAAAQQQQMCrAk/O2KEduWVeDZ+4EUAAgQMKUMA6IBENEEDAqwJFE+9Rdd6uBsNPytqp8z/aqJUPHq55743TdRnHNdiOgwgggAACCCCAgBcECsuq9PSsHSqr/O9/uPNC3JGMkb4QQMDfAhSw/H1/yQ6BwAoUvnWvKrYuPXD+VRUasWCNnnkqQZtfulEPrL74wNfQAgEEEEAAAX8KkJXHBbZkl+qpmTs8ngXhI4AAAg0LUMBq2IWjCCDgYYGSGf9S+fIPWpxB9w3rdecbu7Xn8W9o4hfXa1hJ7xb3wQUIIBB0AfJHAAEE4iuweGuBXpm/O75BMDoCCCAQBQEKWFFApUsEEIifgBWuSmY926YAkrJ3aczHG7XkoYO1YMo43bTzxDb1x8UtFKA5AggggAACCLRJ4MOV2ZqemtumPrgYAQQQcJsABSy33RHiQSACAkHtonLHKhW+/fvIpV9dpUMXrtGT/6pW2os36sHVl0Sub3pCAAEEEEAAAQSiKDB+9i6t3lkUxRHoGgEEEIitAAWshr05igACHhOoKStS0Tt/lGqis3Bpt43r9d03MpT590v09uc36NDifh4TIlwEEEAAAQQQCJrAs5/uVG5xZdDSJl8EWipAe48IUMDyyI0iTAQQaFqgaNL/qmrP5qYbReBsYk6Gzpm2QQseGqKFk8dq3I6TItArXSCAAAIIIIAAApEXyC6q0L8/2xn5jvfrkQMIIIBA9AUoYEXfmBEQQCDKAiUzn1H56ulRHmWf7muqdciiVD3xTJW2vHCDHl71jX0a8BEBBBBAAIEWCNAUgSgJrEgv1Kss6h4lXbpFAIFYClDAiqU2YyGAQMQFylNnygpYEe+4BR123bRB356wS5l/v1jvfnajRhYd1IKraYoAApESoB8EEEAAgYYFPliZrS827G34JEcRQAABjwhQwPLIjSJMBBDYX6Aqd4eK3r1v/xNxOpKYs1tnTl+vOQ8N1OJ3x+nW9FPiFEmrh+VCBBBAAAEEEPCpwHOf79S2rARYXAAAEABJREFUnFKfZkdaCCAQBAEKWEG4y+QYQwGGiqVA8eQHVFPszv+aOHzxGj32bIW2PH+dHl15aSxZGAsBBBBAAAEEENhPoLK6Rv/5Ytd+xzmAAAIIeEXAfQUsr8gRJwIIxFWgZPo/VbFpXlxjaM7gXdM26Vtv7lTm3y7UlE9v0lGFA5pzGW0QQAABBBBAAIGIC2zcU6IX5mREvF86RKDVAlyIQAsEKGC1AIumCCDgDgFn3avP/uOOYJoZRWJepk7/ZJ0+e7i/lr4zVrdvP7WZV9IMAQQQQAABBBBoXKClZ6atyWE9rJai0R4BBFwhQAHLFbeBIBBAoLkCNYXZKn7vL81t7sp2Q5em6pF/l2vrf67T35df7soYCQoBBBAIkACpIhA4gfFzdml3fnng8iZhBBDwtgAFLG/fP6JHIHACRe89qOqCLF/k3WXLJt3yVrqyHr1A78+6SccWDPZFXiQRRAFyRgABBBDwkkBpRbXGz2Y9LC/dM2JFAAGJAha/BQgg4BmB0rmvqnzNJ56Jt7mBJuzN0mkz1mnGX/tq+dvj9L2tX2vupbRDAAEEEEAAAQRaJbByR5EmLc1s1bVchAACCMRDgAJWPNQZMyoCdOpvgcqda1X84SP+TjKU3eBla/SX/yvVtv+7Vk8s4/HCEAl/EUAAAQQQQCBKAhMXZ2ptRnGUeqdbBBBAILICdQtYke2Z3hBAAIEIChR/+HAEe3N/V523bta4t9OV9cj5+nDmzToxf6j7gyZCBBBAAAEEEPCcwEtz+VZCz920yARMLwh4ToACluduGQEjEDyBkhn/UuXWZcFLPJRxQn62Tpm5Vh8/0lsr3hqr7285I3SUvwgggAACCCAQfwF/RLA1u1SvzN/tj2TIAgEEfC1AAcvXt5fkEPC+QOW2ZSqZ9az3E4lABoOWp+r+/xRr+3PX6smlV0SgR7pAAAEE4izA8Agg4AqBD1dma/n2QlfEQhAIIIBAYwIUsBqT4TgCCLhCoPjDR10Rh5uC6LRts256Z7uy/3qeps64WafsHe6m8IglxgIMhwACCCCAQCQEXp63WzU1keiJPhBAAIHoCFDAio4rvSKAQAQESmY8rcodqyPQU5NdePdkQY5OmrVWHz7aU6veGqcfpZ3p3VyIHAEEEEAAAQTiKrBrb5le5VHCuN4DBkcAgaYFKGA17cPZZgnQCIHIC1Smr1LJrH9HvmOf9jhg+Rr97/NFSn/2aj295EqfZklaCCCAAAIIIBBNgQ9XZWvVjqJoDkHfCCDgeYH4JUABK372jIwAAk0IlHz89ybOcqoxgY7pW3TDpG3KemiMpk2/WafnHdJYU44jgAACCCCAAAL7Cby2YPd+xzgQYQG6QwCBVglQwGoVGxchgEA0BUpnv6SKLUuiOYTv+04oytMJn63VlL911+o3x+qnm8/2fc4kiAACCCAQHAEyjZ6AfSvh20syozcAPSOAAAKtFKCA1Uo4LkMAgegIVOfuUPG0J6LTeUB77b8yVb8fX6Cdz1yjfy+6KqAKpI0AAvsI8BEBBBBoVMAKWNtyShs9zwkEEEAgHgIUsOKhzpgIINCoQMn0f0jVVY2e50TrBTrsSNM1k7cq68Fz9Mm0sTo7Z0TrO+NKSSAggAACCCDgX4E3Fuzxb3JkhgACnhSggOXJ20bQCPhEYJ80yldPV9nKj/c5ysdICyQU5+u4z1P1zt+7aM2Em/WLTedEegj6QwABBBBAAAGPCyxPL9Rn6/M8ngXhI4CAnwQoYHn8bhI+An4SKPnkST+l44lcDlq1Vve8kK+dz1yl/1t4tdpXJ3siboJEAAEEEEAAgegLvLloj8oqqqM/ECMggECzBILeiAJW0H8DyB8BlwiUzHxGVVlbXRJN8MLosGOrrpqyRbseOkMzPr5Z52aPDB4CGSOAAAIIIIBAPYHc4kpN9NeC7vXy4wMCCHhLgAKWt+4X0SLgS4Gq7G2yApYvk/NaUiX5OvaLtXrz8U5KfeNm3bVxjNcyIF4EEEAAgagK0HnQBD5cma0t2SzoHrT7Tr4IuFGAApYb7woxIRAwAYpX7rzh/Vav1a9fzNOuf12p8QuvUaeq9u4MlKgQ8JoA8SKAAAIeE3hr8R6PRUy4CCDgRwEKWH68q+SEgIcEKjbOVfmKDz0UcfBCbb9zmy6fkqb0h07VrKljdUHWkXFHIAAEEEAAAQQQiJ3A0m2FWpCWH7sBGQkBBBBoQIACVgMoHEIgAAKuSbHk0+dcEwuBNC1QU1qo0bNT9foTKVr3+s369YZzm76AswgggAACCCDgG4F3WAvLN/eSRBDwqgAFrFbfOS5EAIG2CpQtmazKrUvb2g3Xx0Ggz5q1uuulXO166gq9uOBadatKiUMUDIkAAggggAACsRLYnlumqatzYjUc4yDgMgHCcYMABSw33AViQCCgAiWfPRfQzP2TdvuM7br0vc1Ke/AEff7hWF2cOco/yZEJAggggAACCNQTeHdplsora+oda/YHGiKAAAJtFKCA1UZALkcAgdYJlH7xgqpz0lt3MVe5T6CsRKPmpuqVf3TQ+ldv1j3rzndfjESEAAIIeFyA8BGIt0B+aaXeXZYZ7zAYHwEEAipAASugN560EYinQE15sUo/Hx/PEBg7igK9167VL17JVsaTl+uVedepd2WXKI5G1wi0SIDGCCCAAAJtFJiyPFu5RZVt7IXLEUAAgZYLUMBquRlXIIBAGwWseFVdsreNvXB5fASaP2q73em6+INN2vDgMZr9wThdvvvo5l9MSwQQQAABBBBwpUB1TY2mrMhyZWwEhQAC/haggOXv+0t2bhQIeEzVRTkqnf1iwBWClX5NeYmOmLdG459spw2v3KTfr70gWABkiwACCCCAgM8EPl6do4z8cp9lRToIIOB2AU8WsNyOSnwIINC4QOnsl1RTyf/gaVzI32d6rVunn76apd3/vFyvzb1e/cq7+jthskMAAQQQQMCnAh+syPZpZqTlNgHiQSAsQAErLMErAghEXaC6IEtWwIr6QAzgeoHkPem68MONWvvQUZrzwVhdnXGs62MmQAQQQAABBDwqEJWwZ6zN1c69/EfJqODSKQIINChAAatBFg4igEA0BErnvCzVVEeja/r0qEBNRZlGzkvVc08lauPLN+l/Uy/0aCaEjQAC/hYgOwQQaEjgw5XMwmrIhWMIIBAdAQpY0XGlVwQQ2EfAWftq7iv7HOUjAv8V6Ll+nX70WqZ2/+NSvTHneg0s6/Hfk7zzvgAZIIAAAgj4TmDm2lzWwvLdXSUhBNwrQAHLvfeGyBDwlUDZvNek6ipf5RTrZIIyXnLmTp3/0UatfPBwzXt/nK7LOC4oqZMnAggggAACnhOYuirHczETMAIIeFOAApY37xtRt06Aq+IkUFNerNJ5r8dpdIb1rEBVhUbMX6NnnkrQ5pdu1P1rLvZsKgSOAAIIIICAXwWmrclRbnGlX9MjLwQQcJFACwtYLoqcUBBAwDMCpfPfUE1ZkWfiJVD3CXTfsF7ff323dj/+Db05+3oNLe3lviCJCAEEEEAAgYAKfLw6J6CZ+z1t8kPAXQIUsNx1P4gGAV8KlM2f4Mu8SCr2AsnZu3Tu1I1a+uAhWjBlnG7cdULsg2BEBBBAAAEEmisQkHbTQgWs8sqagGRLmgggEC8BCljxkmdcBAIiULb4HVXn7w5ItqQZM4HqKh26cI2eerpGaS/eoAdXXRKzoRkIAQRiK8BoCCDgfoHSymrZo4Tuj5QIEUDAywIUsLx894gdAQ8IlC2c6IEoCdHLAt02btB3J2Roz98v0Vuf36BDi/t5OZ1oxE6fCCCAAAIIRF1gxtrcqI/BAAggEGwBCljBvv9kj0BUBSrWf6HKnalRHSM2nTOKFwSScjL09WkbtOChIVo4eazG7TjJC2ETIwIIIIAAAr4Q2J1frrmb8n2RC0kggIA7BShgufO++C8qMgqkgD0+GMjESTq+AjXVOmRRqp54pkpbXrhBD6/6RnzjYXQEEEAAAQQCIjBjLYu5B+RWkyYCTQtE6SwFrCjB0i0CQReoykxTeerMoDOQf5wFum7aoG9P2KXMxy7SpM9u1OFFB8U5IoZHAAEEEEDAvwKpu4q1cU+JfxOMYWYMhQAC+wtQwNrfhCMIIBABgfIl70agF7pAIDICibl7dNb09Zr70EAtfnecbk0/JTId0wsCCCCAgFsFiCtOArPW5cZpZIZFAAG/C1DA8vsdJj8E4iFQU6PSxW/HY2TGROCAAsMXr9Fjz1Zo6/jr9ejKSw/YngYIBFeAzBFAAIGWC3y2Pk/F5VUtv5ArEEAAgQMIUMA6ABCnEUCg5QJlS6eoprSw5RdyBQIxFOiyeaO+9eZOZT12kaZ8epNGFQ6I/Oj0iAACCCCAQMAEqmukzzfsDVjWpIsAArEQoIAVC2XGQCBgAuXL34tYxnSEQLQFEnL36PRP1unzh/tryaSxun37qdEekv4RQAABBBDwtYDNwvJ1giSHAAJxEaCAFRf2mA7KYAjEVKAqY70q0hbFdEwGQyBSAsOWpOqRf5dr2/PX6+8rLo9Ut/SDAAIIIIBAoAS2ZpdqXUZxoHImWQRcIuDrMChg+fr2khwCsRcoW/5B7AdlRAQiLNA5baNumZiurEcv0Puf3qRjCwZHeAS6QwABBBBAwN8CX2z06mOE/r4vZIeAlwUoYHn57hE7Ai4UKF/xoQujIiQEWieQsDdLp32yTjP+2lfL3h6n72w7rXUdcRUCCCAQJAFyRSAkMHfTXtl6WKG3/EUAAQQiIkABKyKMdIIAAiZQnjpT1QWZ9pYdAd8JDFm2Rg89V6Zt/3etnljG44W+u8EuS4hwEEAAAa8LlFZUa87GPK+nQfwIIOAiAQpYLroZhIKA1wXKV33s9RSI3z8CUcuk89bNGvd2urIeOV8fzrxZJ+YPjdpYdIwAAggggICXBeZtzvdy+MSOAAIuE6CA5bIbQjgIuEegZZHUlBerfCUFrJap0drLAgn52Tpl5lp9/EhvLX9rrO7ccoaX0yF2BBBAAAEEIi6wbHuh8oorI94vHSKAQDAFKGBF877TNwIBEihfNS2UbU1o5y8CwRMYvDxVD/ynWNufu1ZPLr0ieABkjAACCCCAQCMC89OYhdUIDYf9JkA+UReggBV1YgZAIBgCFWs+CUaiZIlAEwKdtm3WTe9sV/Zfz9PUGTfrlL3Dm2jNKQQQQAABBPwvsLAFBSz/a5AhAgi0RYACVlv0uBYBBByB6qIcla//wnnPDwQQCAkU5OikWWv14aM9tWriOP0w7czQQf4igAACURdgAARcJ7A2o1iZBeWui4uAEEDAewIUsLx3z4gYAdcJVKTOcl1MBISAWwQGrFij+54vUvq/r9HTS650S1jE0agAJxBAAAEEIi2waEtBpLukPwQQCKAABawA3nRSRiDSAhVrKWBF2tTT/RF8gwIdt6fphknblP3wuZr2yc06Pe+QBttxEAEEEEAAAb8JLCyOGb0AABAASURBVNlW6LeUyAcBBOIgQAErDugMicCBBLx0vqa0gMcHvXTDiDX+AoW5OuHTtZryt+5aPXGsfrr57PjHRAQIIIAAAghEUSB1V5FyiyuiOAJdI4BAEAT8WsAKwr0jRwRcIVCx7nNXxEEQCHhRoP+KVP1+fIF2PHONnl18lRL4Ik8v3kZiRgABBBBohsCy7UXNaEUTBFolwEUBEaCAFZAbTZoIREugfD0FrGjZ0m9wBFJ2pOnad7cq86Fz9Mn0sTor97DgJE+mCCCAAAIuEIh+CMu2sQ5W9JUZAQF/C1DA8vf9JTsEoi5QsWF21MdgAASCIpBQnK/jPkvVpMe6as2Em/WLzecEJXXyRMD7AmSAAAJNCizfXqiqGqYaN4nESQQQaFKAAlaTPJxEAIGmBCo3L1BNKYtyNmXEOQRaK3DQqrW6Z3y+dvzrKj238Gq1q05qbVeeuY5AEUAAAQT8K1BZXaOV6TxG6N87TGYIRF8gMfpDMAICCPhVoHzDHL+m5tW8iNuHAik7t+rqKVuU8dCZmvHxzTo3e6QPsyQlBBBAAIEgCKxM5z98BuE+kyMC0RKggBUtWfr1qABht0SgYtP8ljSnLQIItEWgJF/HfrFWbz7eSalv3Ky7No5pS29ciwACCCCAQMwFVu5gBlbM0RkQAR8JRL6A5SMcUkEAgcYFqvN3qypjXeMNOIMAAlET6Ld6rX79Yp52/etKPb/gGnWqai/+IIAAAggg4HaBnXll2p1f7vYwia8lArRFIIYCFLBiiM1QCPhJoGLzQj+lQy4IeFKg/c5tuuK9NG1/6FTNmjpWF2Qd6ck8CBoBBBAIskDQck/dVRy0lMkXAQQiJEABK0KQdINA0AQqtywKWsrki4B7BUoLNXp2ql5/IkXrXr9Zv95wrntjJTIEIi9Ajwgg4CGB1F08Ruih20WoCLhKgAKWq24HwSDgHYHKtMXeCZZIEQiQQJ81a3XXS7nKePpKvbjgWnWrSmlG9jRBAAEEEEAgNgIUsGLjzCgI+FGAApYf7yo5IRBlgeqcdFXl7ojyKB7rnnARcJlAu13bdOl7m5X24In67KOxujhzlMsiJBwEEEAAgSAK5BRVamdeWRBTJ2cEEGijAAWsNgJyeeQE6Mk7AhVbl3onWCJFIOgCZcU6ak6qXvlHB61/7Wbds/68oIuQPwIIIIBAnAXW7y6JcwQMjwAC8RZozfgUsFqjxjUIBFygcvvygAuQPgLeFOidula/eDlHGU9erpfnX6telZ29mQhRI4AAAgh4WmDDHhZyj8ANpAsEAidAAStwt5yEEWi7QOX2FW3vhB4QQCBuAu12p+uS9zdrw1+O1RcfjNPlu4+OWywMjAACCMRPgJHjJbCBGVjxomdcBDwtQAHL07eP4BGIvUB1Sb6qdm+M/cCMiAACkReoKNGR89Zo/JPttOGVm/T7dRdEfgx69LcA2SGAAAKtENiZV6aC0qpWXMklCCAQZAEKWEG+++SOQCsEqnasacVVXIIAAo0JuOV4r3Xr9NNXsrT7n5frtbnXqW95F7eERhwIIIAAAj4U2JzFOlg+vK2khEBUBShgRZWXzhHwn0DljtVuS4p4EEAgggLJe9J14YebtO6hozX7/bG6OuPYCPZOVwgggAACCHwpkJZZ+uUbfiKAAALNFKCA1UwofzcjOwSaL1C1K7X5jWmJAAKeFaipKNMR81P13FOJ2vjyTfrf1As9mwuBI4AAAgi4TyCNGVjuuylE5HmB3NxcXXXVVTr++OOVlpbWSD7ePUwBy7v3jsgRiItA5c61cRmXQRFAIH4CPdev049ey9Tuf1yqN+Zcr4FlPeIXDCMjgAACCPhCYEu2h2dg+eIOkISXBPLz82XFqZqamibDfu+997Ro0SJ997vf1fDhw5ts68WTFLC8eNeIGYE4CdQU56k6b2ecRmdYBBCIt0By5k6d/9FGrXpopOa9P1bXZRwX75AYHwEEPCpA2AhkF1Yov6QykBBWiDj//PM1aNCgRvcZM2YE0oak9xfYtm2bxowZo9GjR+uLL77Yv8FXR7Zv366nn35a5513nu644w4lJCR8dcY/LxSw/HMvyQSBqAtUZmyI+hgMgAAC7heoqSzXiPmpeuapBG166Ubdv+Zi9wftvwjJCAEEEPC8wPbcMs/n0JoEKipCxbv8fLVr105XX321xo0bV2+/9dZbNWTIkNZ0HfNrwsW4008/XZmZmTEfv6kBy8rK9O1vf1sjR47UmjXe/SKqlJQUdejQQfbauXPnRlN+6aWXlJiYqAceeMBp22hDD5+ggOXhm0foCMRaoGo3BaxYmzNeNAXoOxICPTas1/df3609T1yqN2dfr6GlvSLRLX0ggAACCARAYHtOsB8j7Nevn37/+9/r4Ycfrrf/5S9/0YgRIzzxGxAuxlVWVupAj7fFOiGLae/evaqqqpK9j/X4kRrPfk/mzJmjjRs36oQTTmi029/+9rfODK3Bgwc32sbrJyhgef0OEj8CMRSo2rO5/mh8QgABBL4SSMraqXOnbtSyhw7VgvfG6cZdjf8PrK8u4QUBBBBAIOAC6QGdgRXw2076CLRagAJWq+kicyG9IOAlgapMClheul/EikA8BGqqKnXogjV66ukabX7xBv15NY8XxuM+MCYCCCDgBYGdeeVeCDPuMdp6WDarxl7Xr1+va665pnbtLHu/eXPz/ze6zUaaMmWKzj777No+7L0ds3N1k7XPkyZNcmb9hNfrGjVqlP75z3/KHs+75ZZbnG+727Fjh2y3b76zdkcddZQ2bPjyyQ2L2WL/5JNPNH36dB1zzDHOuD/4wQ+cPuyxQ3v80HZ7X3f84uJi3XjjjQ0+AlhaWqr//Oc/9WI799xzFc7jd7/7nQ4//HDNnTtXJSUluuSSS5xxLZbPP//cGcZis3h/9atfOZ/r/rBHDu3RQxvf4gifs7YWq603ZY/q2aOetr/55ptOEzOzXC+//HJnPOv/2GOP1Z///GdZP06jOj+svcVs98Da2n7qqac6uVmO1tSuszhs3H2Nwtdb7nat7TZ776677tKuXbvs8to93I/1lZub66yXdeSRRzpx2uszzzzj+plqFLBqbydvEEDgQAJVWWkHasJ5BBBAoFag+8YN+n9v7Naev1+it764QYeU9K09xxsEEEAAAQR25rV4DaxAolmRwh7PGz9+vLNAd0ZGhm666SansDN//nzZmlnp6ekHtLHH6H7zm9/ozjvvVF5enq677jpZocWKT3bMHme0NuGOnnvuOf3whz90ihrW1sbs37+/rGDWvn17XXTRRc4aXraWl+3h9bzGjh2rPn36ON2EY584caJuv/12p5jUu3dv5xv1wudsTNstR+eir37YZ2tju53/6rAKCgp02223yYpUdtxiszy2bt2qn//851q9erXOOuss3XDDDerVq5ezmPnFF1/srDNmMQwdOtTpyvq1N/YYpL3W3a1fO2+7xRE+Z20LCwv161//Wk899ZR69uzprDdlBSEr6n3/+9937oeZWly22/VPPvmkE5v1G+7L3ofvh7W3HKy9Fdwst3Chza63OKy9vW/oesvdrrd71LdvX7366quyotayZcvCzZ1HPK0fK75df/31TlHttNNO06WXXuoU1+677z49++yzTrvai1z2hgKWy24I4SDgVoGaohzVFO91a3jEhQACLhZIysnQ1z/eoIUPDtXCyWM1dseJLo6W0BDwuwD5IeAegcKyKuUH9JsI7S7s2bNHVjS4++67VXefN2+end5vt5k9P/vZz/TZZ5/p0Ucf1ccff6zLLrtMaWlp+uCDD/Zrv++Bd999V6+88opuvvlmLViwQI8//rj+9a9/afHixTrllFOcc8uXL3cuy8nJ0euvv67DDjtMNq61tTFt1tLf/vY3pyj0zW9+01nDy9Zost0KYLae1z333OMUdpyOvvoxefJkZzbVypUrtWLFCr322mvq1KnTV2db9mLFMPs2Pvu2PbOy2CwPK1w98sgjsiLbhRdeqPvvv98p8qWkpOinP/2ps87Yn/70Jw0bNqxlA+7TOjs727kH9o1/5mWzzb73ve85a20lJCTIilULFy50fC22adOm6dBDD3XWp7J7Fe7OClRWaLJZbZaP5WDtly5d6szAGj58eLhpg69maPfTZmbZPbTr7R5Zv1Zgy8/P17333usU/Op2sDVU6LPZWHYvn3/+eadoNWHCBOdLBV5++WVlZWXVbe6q9xSwXHU7CAYB9wpUZW9zb3BEhgAC3hCoqdYhi1L1j2eqteWFG/TQym94I+59o+QzAggggEDEBDLyg/sYoc3meeedd5zCkRUiwrsVeBoCthlFVohJTk52TtvrlVde6by34o3zppEfNjto0qRJ6tatm77zne84s4bCTXv06CF7HNDisUJI+Li9WhHEFkK3923ZzzzzTP3hD3+oN25r+isqKtL7778vy/1HP/pRvSKYFaquuuoqWTGtNX235BqbOWUznhISEmovs4KcPYZnMSQlJdUeP+igg5xHLe0elJSUOMdtJpUV9ezVZm0NGDDAOW4/7Fqb3WaPAtrnhnZzsIKkOdisM7uH4XZ2vc3Ks0cXrWCYmpoaPuW8duzY0Smy1e3fHvu0R0CtqLrvo4fORS75QQHLJTeCMBBwu0B1zoGnJbs9B+JzjwCRINB10wZ9581d2vPYRZr02Y0aUdQPFAQQQACBAArsya8IYNZfpmzrFdlsG3t8rO5us3m+bFH/p82GsoJF3aO2ppMVJOoea+i9FaHWrVvnPMJna1jVnfFl78NrOIULYfbonT2OZgUNm+Vlj8vtu/5SQ+M0dszWeOratWtjp5t93Ao327ZtkxWFDjRDqdmdtrCheVtBLiHhv8Wrul1YocrW3rLZYGZruz3qWbeNzYCyR/msL7uvdc81531dh4au7969u/NNlvbY4b4zquze2u9e3XG6dOmi8KOVdY+77T0FLLfdEeJBoHkCMW9Vlbsj5mMyIAII+F8gKXePzpq+XvMeGqTF747Tremn+D9pMkQAAQQQqBXYUxDcGVi1CDF8Y7OsGpr1ZY8lWhhW3LBX222mlj2WZrO2bMHy4447zpm9Fc8ZOrb+V05OjlPAsuKPxemW3WZT2UL1NvPJ1rJ67LHHamfXWbGqbpzhApTZ2ppgdc81531LHOo+tticvt3cJtHNwUU3NnpHAIGWCFRRwGoJF20RQKAVAsMXr9Fjz1Zo6/jr9ejKS1vRA5cggAACCHhNILMguDOw4nGvbOZNQ7O+wjPA7DG/cFz2KJo9Jmezh2bOnClbV+rDDz90FkPfd1ZP+Jpov9oC5Ta7aPfu3c5ssuaPF/2W69evr12o3dayssXuw65W0KobgT1uaPfCHtG0NbXqnmvO+5Y4HH744c3p0hNtKGB54jYRJALxF6jZmxH/IIgAAQQCIdBl80Z9682dyvzbRZr86U0aVfjfdSECAUCSCCCAgBsFohRTViEzsKJEW6/gxY/2AAAQAElEQVTbzp07O4+I2ewlm71T7+QBPiQkJMiKIP/+979l3+a3adMm55sI7TJ7pNH6tvet2cOFHJuRZI851u3DHn8rL6//+2Ht7fFBe7Rx31lNda+19xZbU7O0rAhk62aZiT32Z9eEdxvXZlSFPzfn1R6/tL5skXwrWHXo0KHRy2xcG9/WxGrNDKmwgxXytmzZst849rinfQOhzfAaMmTIfue9eoACllfvHHEjEGOBqrxdMR6R4RBAIOgCiXl7dMYn6/T5w/21ZNJY3b791KCTkL/HBQgfAQT2F8guqtz/IEciLmBFpjFjxjizluzb82wNprqDlJaWatKkSbLCkB23heS/+93vqu7jglZQsnZWfLE1k6ydFWnsETi77kAFJWu/72592QLmeXl5+uijjxQuGhUUFMi+zXDfReVt9tWpp54qexTypZdeksUT7tPis5liFosds9jskcjGikR2zhY/t/Wq1qxZY5c4uy16/pOf/KRe386JA/wIr/G1c+dOWSzW3PKZNWuW842R9jm8W3HN7od9Hj9+vCx/e297VVWV7NsVmypsmYN9C6ON89e//nW/6+0bJDdu3Chbe6yhNbJsHC/uFLC8eNeIGYE4CFTn74nDqAyJAAIIfCkwbEmqHvl3ubY9f73+vuLyLw/yEwEEEEDA8wK5AS5gWaHlvvvuky3yve++bNmyiN9b+2Y6W3zcvv3uyCOP1B133OGMff311zsLfv/P//yPwo8GWsFrwYIFOuWUU3T77bfrl7/8pc4991zNChVjzj//fGdGlgVo7UaPHu0UlOzb9OxbEq+66ipt2LDBTh9wt0KOLRafmJioBx98UNdcc42sj5NPPlmffvqphg0btl8f3/72t3XwwQfLFp63+Kz9nXfeKYvDim51Z5iddtppzvWWm7W79NJLNXv2bOeYzUyyBeqtwGUx2+L5ZmT5tW/fXk3N3nI62OfH0UcfLSsWWSHOHre0e2rfJjhu3DhZQW6f5rKx7X6Y84knnijLwWK03K+99lpZAWrfa+p+tnjt+jlz5ih8vd2ns846y7EcOXKkfve73znf2Fj3Oi+/T/Ry8MSOAAKxEagpypWqWJ8gNtrRHoX+EfC2QOe0jbplYroyH71A7826SccUDPZ2QkSPAAIIBFygoqpaBaVVgVJo166d7NEum0XU0ILqr7zyilatWlVrYmtR2Qe7zl7r7lYAsvMNnavbzt7bDKEXXnhBf/rTn9S/f39NnTrVWWTcHn2zR94++OADjRo1yprq0EMPdQpEX//612ULk9uMHpvtZNc++uij9Yoiv/jFL2QFF5utNXHiROf6nj17Oq8Wm71pKj4ruFj/VnCxYo7NBLO1tz7++GOdfvrpsj4sT+vHdvvmRSvCfetb33JmlNmY77//vg455BDZN/+Fc7C2Vpyz2VRWpLJ2NtOpX79+dkoJCQn6zW9+o3vvvVf2SJ71Ye6Wo83usnY2dkJCgtPeflgedqxuPHbcdptJ9vzzzzuFPivg2X20guD999+vX//619ak3m73w9pbcc1mtE2ZMkUWY48ePfTHP/5RZ5xxhtM+ISGh1iAh4b+x2PXh+9mnTx/Z9eZo9+nnP/+53n33XZmVvvqTkJDQYD/66k9TuX3VJO4viXGPgAAQ8JpAAOOtKsgKYNakjAACbhZI3Julr81Yp5l/7atl74zTd7Z9+V9Y3RwzsSGAAAIINCywtyRYjxFacceKQuEFvht6/eY3v1mLZTOfrI3NuKk9+NUbK9asW7fOKdx8dajJl5SUFGfmlS3Mbn3abo/PPfbYY07Rqu7Ftu6VFXLs0UBrt2TJEuda66NuOyukPPHEEwq3swKUFVSsTVOx23nbExISnGLNjBkzZONs3bpV9licFYSsIGX5WZ7WNrzb43/2zYhWKLJrbGwrQF111VX1imtWaLICkfVp7Wz21YgRI8LdyHKxmWP22KCdD+dos7NsZtMbb7zhFLfCFzQWT/i8FdH2NbMZbD/60Y+cGVXHHHNMuKnzaoUzK7AtX77cyd1iMAebSWbnrJG9WhwWj62bZcfCu8VvM+nq3k/L4Ve/+pXsvoTb2WtT/dj5A+VmbeK9J8YjAMZEAAFvCdQUZXsrYKJFAIFACQxZukYPPVem7f+5Tk8svzxQuZMsAggg4AeBoBWw/HDPWpIDbRGIlAAFrEhJ0g8CPhZwHiH0cX6khgAC/hDotGWTxr2VrqxHztcHM2/S8flD/JEYWSCAQNAFfJ9/fsBmYPn+hpIgAlESoIAVJVi6RcBPAtXFeX5Kh1wQQMDnAgn52Tp15jpNf6SPlr81Vv9v6+k+z5j0DixACwQQiJZAB5WrQ0Lb1koN2hpY0boX9IuA3wUoYPn9DpMfAhEQqCnJj0AvdIEAAp4W8Gjwg5en6s//V6Ltz12rJ5de4dEsCBsBBBBwn0C/hFydkrhKZyYt1ZmJS3Ry6H3f0LHWRFpYFqxF3FtjxDUIICBRwOK3AAEEDihAAeuARM1qQCMEEIifQKdtm3XTO9uV/dfzNHXGzTo5b3j8gmFkBBBAwOMCvZSn0Ynr1TWhSOE/3ULvjwkd65WwN3yo2a9F5RSwmo1FQwQCLEABK8A334OpE3KcBGrKCuM0MsMigAACERYoyNFJs9bqo7/11MqJY/XDtDMjPADdIYAAAv4XGJqY0WiSw5Su5PK9Ldrzc7KVmZnJjgG/Ay76HWj0/8hjd2K/kShg7UfCAQQQ2FegprRw30N8RgABBDwvMHBFqu57vkjp/75GTy+50vP5kAACCCAQK4GeCQWNDtVD+eq35Z0W7VtnvaC//vWv7BE3wJTfq9b9DjzzzDON/t94PE9QwIqnPmMj4BGBmvISj0RKmAgggEDLBTpuT9MNk7Yp++FzNe2Tm3V63iEt74QrEEDAnwJk1aBAZU3j/xpZXV3d4DVuOdi3b1+xYxCv3wG3/N+BV+No/J88Xs2IuBFAIOICNRUUsCKOSocIIOA+gcJcnfDpWk35W3etenOsfrL5bPfF6MGICBkBBPwnkKVejSa1O2mQdh7+rRbtnc/6vh5++OGY7HfddZfYMYjX70Csfs/bOs69997b6P+Nx/MEBax46jM2Al4RqCjzSqTEiYAfBcgpDgIDVqbqD+MLtOPZq/Xs4qviEAFDIoAAAu4V2Fw9SCVK2S/A4poUba4euN/xAx2oqKw5UBPOI4AAAqKAxS8BAggcUKCm0usFrAOmSAMEEECgQYGU9C269t2tyn7o6/pk+lidlXtYg+04iAACCARJoEzttbDqKG2pGaT8mi7aG9rTQkWtRTVHqzx0rqUW5VUUsFpqRnsEgihAASuId701OXNNoAVqqioCnT/JI4AAAiraq+M+S9Wkx7pq9Zs36+ebzgEFAQQQCLRAhZK1qXqwFlYfpUWhfXPNYFXUJLXKpLLK3etmtSopLkLAywIujZ0ClktvDGEh4CaBhOoqN4VDLAgggEBcBfqvXKt7X8jXzmeu1nOLrlZyE4sZxzVQBkcAAQQ8IuDHCVgeoSdMBDwlQAHLU7eLYBGIj0BNVWV8BmZUBBBAwMUCHXZs0dWTt2j3g2dqxrSbNSbncBdHS2gIeE6AgAMkUF3NI4QBut2kGiOB/Px8ffDBBxo/frxeeOEF570da2j4tWvX6sUXX9TSpUsbOu2aYxSwXHMrCAQBBBBAAAEEPClQUqBjP1+riX/vrNQ3btavNo1xSRqEgQACCHhDgPqVN+4TUTYssGTJEqdI9Pzzz2v69OkNNtq9e7emTJniFIms3fhQUWnChAlatWqVqqub/whtc/upqKjQZ599JitYnXvuuTr11FOVk5Oj2bNnq6qq/tM1ubm5Wr58ubp166YjjjiiwfjdcpACllvuBHEg4GKBmhr+q5iLbw+hRVOAvhFooUC/1Wv1mxfy1Cu5tIVX0hwBBBAIrgD/WzO4997rmVvxZ8OGDQr/DldW7v/kis1umjp1qrKzs50i0eDBg9WjRw+VlJRo4cKFWrBgQbMYWtJPZmam8vLyNGzYMA0dOtQpTA0cOFAWrx0PD2jFrEWLFsniPu2009SxY8fwKVe+UsBy5W0hKARcJtCGApbLMiEcBBBAICYCQ9oVxGQcBkEAAQT8IJCgBD+kQQ4BFFi5cqVKS0s1ZMiQBrMvKyuTFZ6swHXSSSfpqquu0gUXXOC8jhkzRsnJyUpLS9PevXsbvD58sKX92Mwrm4XVs2fPcBdOccoKVlY4Cx9MTU3Vzp07NXr0aPXv3z982LWvFLBce2tqA+MNAnEXqEnkHxVxvwkEgAACnhLon9j0/xD1VDIEiwACCERbIKEm2iPQPwIRF9ixY4e2bdumvn37ymY3NTSAFZ6sYNS+fXtnJlTdNgcddJC6du3qzH4qKKj9D191m9S+j1Q/tR2G3mRkZDiPDlrh6qijjgodcf9f/q3U/feICBGIu0AN/1Us7veAABBAwFsCfUUBy1t3jGgRQCC+AjURHJ6uEIi+gM1ksnWjEhISdMIJJyixkf/gbzOs2rVrJ5sNZY8Q1o3MilbFxcXq0KGD80hh3XP7vm9pP507d1ZSUpLzyGC4L4vB+unSpYusIDZ//nxnBtgpp5zitA23c/MrBSw33x1iQ8AtAo38A9kt4REHAggg4DaB3jW5bguJeBBovgAtEYixQKIoYMWYnOHaKGCP/dk6U/booM1gaqy7Tp066eCDD3YWTreC0a5du5ymVrj64osvnMLW0UcfLSsqOSca+dHSfvr16+est7V161Znltj69euVnp7uzBazWV/2bYO2Ftaxxx6ruo8ZNjK8aw5TwHLNrSAQBNwrUC3+UeHeu0NkCCDgRoGulRSw3HhfiAkBBNwpkJDAGljuvDNE1ZCAPRJoa1+lpKQ4a0c11KbuseOPP15WpCovL5ct5v7WW2/p7bffVmFhofPtgKNGjarbvNH3LenHZnWdffbZshhnzJihuXPnygptZ511lrPm1caNG511u9z+rYP7YvBvpfuK8BkBBPYTqFHSfsc4gECUBegeAU8LdK7I8XT8BI8AAgjEUiCxpiaWwzEWAm0SWLNmjbPo+pFHHtms2Uv2eOFxxx2nESNGOOOGF1jv3r27evXq5Rxrzo+W9mN9X3XVVfrWt76l2267Teeee66qq6tl3zpo3zZ46qmnymZhvffeexo/frxeeOEFffTRR863IzYnnni0oYAVD3XGRCAmApEbpDqBf1RETpOeEEAgCAIppdlBSJMcEUAAgQgJVEeoH7pBILoCubm5stlLPXr00MiRI5s12O7du/XOO+9o3bp1zqynSy65xHm1NbGsYGQFpeZ0FIl+bCaWzfw6+eSTnfWvPv30U2cmmBW3rKCVlZWl2bNnO488NiemWLfh30qbEuccAgg4AtViWrcDwQ8EEECgmQJJxVnNbEkzBBBAAIGE6koQEIi/QDMisLWjSktLnUcC7TG9A11iM5ysSGSPD5555pk677zznEf5zj//fI0ZADyTIgAAEABJREFUM0Y2q2r16tVOUaypviLRz9q1a7V9+3ZnJtjQoUNl63FZvzYzzD7b44R9+/aVFbFsja6m4onXOQpY8ZJnXAQ8JFBVwz8qPHS7CBUBBNwgUJDphiiIAQEEEIipQKsH4xHCVtNxYewEbMZURkaGM3Np06ZNmjZtWu1us6ssEisI2fElS5bYR1m7oqIiDRgwQIcddphzLPxj2LBhsqKRPda3efPm8OEGX9vaj80cs29NtJljtpaWDWKFOBvbvrHQPtverVs3Z2H5vXv32kfX7fxbqetuCQEh4D6BymrWJXDfXSEiBBBwt0CNhrUvcHeIROdGAWJCIJACNczACuR991rSVVVVqgkVW2021c6dO51v9bNv9rM9JyfHSccWeLfPO3bscApB1tZO2JpT9rrvbt8uaMeqq6vtpdG9Lf1Y3PaYYmVlpbNofHNmjjUaSJxPUMCK8w1geAS8IFBBAcsLt4kYEUDAEXDPj4HJ+e4JhkgQQAABFwtUV1W4ODpCQ+BLgX79+mncuHG6/fbb99u/9rWvOY1sppWdv/zyy9WuXTt16dLFOW6P7tksKOfDVz+s2LV+/Xrnkz2657wJ/diwYYOzqLotrl5R8eX/bbSmn1BXzt/U1FTnmwdHjx7tPL7oHAz9SElJcR5htBlioY/OX1tg3uK2BeadAy77QQHLZTeEcBBwo0AljxC68bZELyZ6RgCBiAj0T8yLSD90ggACCPhdgG8h9PsdDm5+9thgz549ZWtKTZ48WZMmTXIeO7Ti1JtvvikravXu3VujRo2qRar6aqaXzZgKz8xqTT/WoT3yaI8O9u/fX0cddZQdqt0POuggp8BmjyfarDFbIyszM1NWqOvatWttOze9SXRTMMSCgF8E/JZHJYu4++2Wkg8CCMRAoI8oYIk/CCCAQDMEKivLm9GKJgi4V8AWY7fowq/23nZ7dPDSSy+VzX6y97ZGlhWLbD0t+3zCCSfIvpXQ3lt72+1bAu21T58+Cj/uZ+db2o8VwBYvXuys2XXKKacoKSnJuq3drc+zzz7bOW/rdi1YsECDBg3SGWecUdvGbW/cWsBymxPxIBBogcJ8dy7iF+ibQvIIIOB6gR5VFLBcf5MIEAEEXCFQUFjkijgIIm4Cnh/48MMPdx4rvPDCC/fLxR7JO+mkk3TDDTfoW9/6ltPutttu0/XXX69jjz3WedQwfFFBQYFsQXdbG2vfGVMt6cf6S05OlhW9brzxRtksMDu2726PLl5zzTVOTLfeeqvzzYjhotm+bd3wmQKWG+4CMSDgcoG9OVkuj5DwEEAAAfcJdK3MdV9QRIQAAj4V8HZauXmsGejtO0j0kRJIS0uTrY1lM7YaKzpFaiwv9kMBy4t3jZgRiLFAcQH/oyLG5AyHAAI+EOhYlu2DLAKUAqkigEDcBOouIh23IBgYgTgLWOHKFnAfOHCgRo4cGedo3Dk8BSx33heiQsBVAuVVNVJye1fFRDAIIOA+ASKqL9CuhAJWfRE+IYAAAvsLJCUmqJo1sPaH4UjgBGxNqmuvvVYXXHDBfutVBQ6jkYQTGznOYQQQQKCeQE1K93qf+RAVATpFAAEfCSQWZfooG1JBAAEEoiPQuX1CdDqmVwQQ8J0ABSzf3dKgJ0T+0RKoTE6JVtf0iwACCPhToLRA3ZL4Zi1/3lyyQgCBSAl0SKyOVFf0gwACPhfYv4Dl84RJDwEEWidQXp3Uugu5CgEEEAiwwJD2rCEY4NtP6ggg0AyBpJqqZrSiSdQE6BgBDwlQwPLQzSJUBOIpUFzJfx2Lpz9jI4CANwUGJFHA8uadI2oEmi9Ay7YJ1FSWtq0DrkYAgcAIUMAKzK0mUQTaJlBQVNK2DrgaAQQQCKBAvwQKWM247TRBAIEAC5SVFAc4e1JHAIGWCFDAaokWbREIsMDe3NwAZ0/qCLhdgPjcKtCrmn92uvXeEBcCCLhDIIf/jemOG0EUCHhAgAKWB24SISLgBoG83Bw3hBG9GOgZAQQQiIJA9yoKWFFgpUsEEPCRwJ49WT7KhlQQQCCaAhSwoqkbsL5J198C5VU1Usfu/k6S7BBAAIEIC3Quz45wj3SHAAII+EcgJTlBVZV8W6t/7iiZBEkgHrlSwIqHOmMi4FGBqg4UsDx66wgbAQTiJJBSxuzVONEzLAIIeECgWwcPBBm9EOkZAQRaKEABq4VgNEcgyAIlahfk9MkdAQQQaLFAcnFmi6/hAgQQaK4A7bwukFzD7Cuv30PiRyCWAhSwYqnNWAh4XCC/qMzjGRA+AgggEFuBhEKXr+0SWw5GQwABBOoJVJQU1fvMBwQQQKApAQpYTelwDgEE6glkZu2p95kPCCAgYYBAUwI1VZUa1K6wqSacQwABBAIrkJeXF9jcSRwBBFouQAGr5WZcgUBgBbKzojKTILCeJI4AAsEQGNSuIBiJkiUCCCDQQoEdO3e18AqaI4BAkAUoYPni7pMEArERqKiqUU2XfrEZjFEQQAABnwj0T9zrk0xIAwEEEIicQI9OSaooZ3mKyInSU3AEgpspBazg3nsyR6BVAhUde7XqOi5CAAEEgirQt4ZHZIJ678kbAQQaF+iR0vi5qJ9hAAQQ8KQABSxP3jaCRiB+AkVVSfEbnJERQAABDwr0qKaA5cHbRsgHEOA0Am0VaF/NNxC21ZDrEQiaAAWsoN1x8kWgjQLZe1mMuI2EXI4AAgET6FqZ01DGHEMAAQQCLZCfmx3o/EkeAQRaLkABq+VmXIFAoAUydu0IdP4k7yYBYkHAGwKdyylgeeNOESUCCMRSYGPatlgOx1gIIOADAQpYPriJpIBAqwVacWFRXrYS+x3Siiu5BAEEEAimQLuSrGAmTtYIIIBAIwJ9OidpbwGz+hvh4TACCDQiQAGrEZjmHqYdAkEUKGnXI4hpkzMCCCDQKoGkIgpYrYLjIgQQ8K1Al+RK3+ZGYv4WILv4ClDAiq8/oyPgSYHsvUWejJugEUAAgXgI1JTkqVMi/7IWD3vGRAAB1wk4AZXk8+UWDgQ/EECgRQIUsFrERWMEEDCBrZvW2ws7AggggEAzBYa0L2hmS5ohcCABziPgfYGt6eneT4IMEEAg5gIUsGJOzoAIeF8gf2/ov5p16+/9RMgAAQSCKRCHrAcm5cdhVIZEAAEE3CfQLSVR2Vl8A6H77gwRIeB+AQpY7r9HRIiAKwVKOvRyZVwEFRsBRkEAgZYJHJQQKvy37BJaI4AAAr4U6NG+ypd5kRQCCERfgAJW9I0ZAYGGBDx/bE8e3xzj+ZtIAgggEDOBXjUUsGKGzUAIIOBqgfIi/nno6htEcAi4WMDDBSwXqxIaAgEQ2LI+NQBZkiICCCAQGYHuVbmR6YheEEAAAY8LpG/f4fEMCD8+AoyKgEQBi98CBBBolUBpRaWqewxp1bVchAACCARNoEtFTtBSJl8EEHCbgAvi6dMlSbszs1wQCSEggIAXBShgefGuETMCLhEoSOzskkgIAwEEEHC3QEopCxa7+w41LzpaIYBA2wQ6q6xtHXA1AggEWoACVqBvP8kj0DaBXZk8EtM2Qa5GIHACgU04uTgzsLmTOAIIIBAWyN6zM/yWVwQQQKDFAhSwWkzGBQggEBbYumm9Ejp2C3/kNSYCDIIAAl4USCzikRkv3jdiRgCByAkkJyZo3ca0yHVITwggEDgBCliBu+UkLAgiKlDSZVBE+6MzBBBAwI8CNZXl6t+u2I+pkRMCCCDQLIFeHSqlmppmtaURAggg0JBAqwpYDXXEMQQQCKZARm5hMBMnawQQQKCFAgPb5bfwCpojgAAC/hEo3stMVK/eTeJGwC0CFLDccieIAwEXCyQmJTca3Ya1q6UE/lEi/iCAAAIHEBiQSAHrAEScRsCvAuQVEti4cVPoZ8N/2yUnNXyCowgggEAdAf6tsw4GbxFAoGGB5JRODZ8IHa2urlFZ96Ghd/xFAAEEEGhKoE9CXlOnOdekACcRQMDLAn1SalRVUd5oCintG/+PpY1exAkEEAicAAWswN1yEkag5QJJ7Ts2eVHGXtZ1aRKIkwi4QYAY4i7Qqyo37jEQAAIIIBAPgfKCnCaHTWnfrsnznEQAAQRMgAKWKbAjgECTAkkdUpo8v3HDxibP++UkeSCAAAJtEehWSQGrLX5ciwAC3hVYv3FDk8GndGAGVpNAnEQAAUeAApbDwI8YCTCMRwXadWj8EUJLqbK6RiXdeIzQLNgRQACBxgQ6lmc3dorjCCCAgG8F+nSsVlV5aZP5MQOrSR5OIuBVgYjHTQEr4qR0iID/BJLaNz0DyzLexbcRGgM7Aggg0KhAhxIKWI3icAIBBHwrUFl44NmnHVkDq5H7z2EEEKgrQAGrrgbvEUCgQYGmFnEPX7Bpc5pqmvi2wnA7XhFAAIGgCiQXU8AK6r0n7zgKMHTcBVLXrjtgDMzAOiARDRBAICRAASuEwF8EEGhaIOkAi7jb1dU1UnHnwfaWHQEEEECgAYGaomy1T6hu4Iy7DxEdAggg0FqBvilVqq5s/NsHw/2yBlZYglcEEGhKgAJWUzqcQwABRyDpAIu4O41CP7btPvAU8VAz/iIQNAHyRaBWYGj7gtr3vEEAAQT8LpCftatZKTIDq1lMNEIg8AIUsAL/KwAAAgcWONAi7uEetm3fpprOvcMfI/hKVwgggIA/BAYm7/VHImSBAAIIHECgQ1KCNm/aeIBWX55mDawvHfiJAAJNC1DAatrHP2fJBIE2CDR3BpYNkaOu9sKOAAIIINCAwEEJeQ0c5RACCCDgP4HuiSXNTiqlQ7tmt6UhAgg0Q8CnTShg+fTGkhYCkRRI7tCp2d2tW7u22W1piAACCARNoFcNBayg3XPyRSCoAtu3bmp26iku/BbCZgdPQwQQiJkABayYUTMQAt4VaNep+bOqCkrKVNaNxdy9e7eJHAEEoinQs4q1AqPpS9+uEiCYAAv06ZigrMzMZgv069n8/63Z7E5piAACvhOggOW7W0pCCEReoHPflhWktmXmRz4IekQAAQR8INCloiUzsHyQMCkggEAgBWqKs1uUd98enVvUnsYIIBBMAQpYwbzvZI1AiwQ69x3Uovabt25XTYcuLbqGxghERYBOEXCZQEpZlssiIhwEEEAgsgLtkhK0ctWqFnXKDKwWcdEYgcAKUMAK7K0ncQSaJ2CturRwBpZdk6Vu9sKOAAIIIFBHoF1Jy2Yl1LmUtwgggIAnBAZ2qlRNdXWLYmUGVou4aIxAYAUoYEX/1jMCAp4XSOnRV0ntOrQoj9S161rUnsYIIIBAEAQSCjODkCY5IoBAgAUyd2xpUfadUtrL9hZdRGME3CtAZFEUSIxi33SNAAI+EmjpOlglFdUq6jrURwKkggACCERAoKJEvZNLI9ARXSCAAALuExjUVdqQtr1FgfXrue+yEy26nMYIIBAgAQpYAbrZpIpAWwQ692vZOlg21uYde+yFHQEEEECgjsCQdnzRRR0O3kZDgD4RiN6x9YYAABAASURBVJNAYU5Gi0fu24MCVovRuACBgApQwArojSdtBFoq0Jp1sHZm7FZlt5Z9g2FL46I9AgggEA2BaPY5IGlvNLunbwQQQCAuAr06JWrNmrUtHpv1r1pMxgUIBFaAAlZgbz2JI9AygU59Wj4Dy0ZIL6qxF/bgCZAxAgg0ItBHFLAaoeEwAgh4WCChqHXfskoBy8M3ndARiLEABawYgzMcAs0XcFfLlq6BFY5+XeoaVXfpG/7IKwIIIBB4gV7VeYE3AAABBPwl0LFdglasWNmqpPr17Nqq67gIAQSCJ+DvAlbw7icZIxA1gc59WzcDywLaU9nRXtgRQAABBEIC3atyQz/5iwACCPhHoJsKQ8m0btY9M7BCdPyNjAC9+F6AApbvbzEJIhAZgdasgRUeebn9F7kO/Ne1sAevCCAQbIGOZdnBBiB7BBBwrUBrAksO/RvlsqVLW3Opc83gvj2cV34ggAACBxII/ePmQE04jwACCEgpPfoquUOnVlNkJvZs9bVciAACCPhJIIUClp9u57658BmBwAn0a1+i6qrKVuXdLjlJA/p0a9W1XIQAAsETSAxeymSMAAKtFeg2+LDWXqoVK1cqVAFr9fVciAACQRHwf55JrVzo2P8yZIgAAl4UsPVOWxv3kH7MvmqtHdchEESBxCAmTc4IINA6gR6DR7TuwtBVldVSVvv+oXf8jboAAyCAgLsFCjOVmNC6tWLcnRjRIYBA0ASGdq5Qfn5Bq9MeehAFrFbjcSECARSggBXAm07KBxagRcMC3dpQwLIelzuzsFLsLTsCCCAQaIGh7fMDnT/JI4CAPwTWrlndpkSGHsQSE20C5GIEAiYQrQJWwBhJF4FgCHRvYwGrsqpG2SkDgoFFlggggEATAoOSWz9joYluOYUAAgjETGBgSqly8/LaNB6PELaJz00XEwsCMRGggBUTZgZBwB8C3duwBlZYYOmyZVL71i8GH+6HVwQQQMDLAgcl7vVy+MSOAAIRF/BWhwkJ0vJly9oc9ND+zMBqMyIdIBAgAQpYAbrZpIpAWwU69x2stnwToY1fZWthpQyyt+wIIIBAYAX61LRt1kJg4ZpKnHMIIBAzgb5JRSovK23zeDxC2GZCOkAgUAIUsAJ1u0kWgbYLdIvALKwlixZJnXq1PRh6QACBiArQWewEelRRwIqdNiMhgEAkBTokS8uWLW1zl317dFZK+1Bnbe6JDhBAICgCFLCCcqfJE4EICbTlmwjDIdSE3uxpd1Dop+/+khACCCDQLIEuFdnNakcjBBBAwG0CXar2qqaqss1hMfuqzYR0gEDgBChgBe6Wuz1h4nO7QLc2LuQezm/pwnmq7s6C7mEPXhFAIFgCHctzgpUw2SKAgC8EunZI0IoIzL4yDApYpsCOQNAFWpY/BayWedEagcALdI9QAcsgtxXwjyBzYEcAgeAJtC/OCl7SZIwAAp4XSCzaE7EcDh/SN2J9BbojkkcgQAL822OAbjapIhAJge4RWAMrHMe6tWtU3mNI+COvCCCAQGAEEihgBeZek6j7BYiweQJ9OklrVq9uXuNmtDpuBF/q0wwmmiCAQB0BClh1MHiLAAIHFrBvImzfufuBGzazRerW3c1sSTMEEEDARwKlheqeVO6XhMgDAQQCIFCcuS1iWQ7s0139e3eNWH90hAACwRCggBWM+0yWCERUoP8xZ0Ssv4zdmcrvMixi/dERAt4UIOogCgxtlx/EtMkZAQQ8KDCwc7U2bNwcsciPOZR1UCOGSUcIBEiAAlaAbjapIhApgf6jz4xUV04/S1askpLaOe9b/YMLEUAAAY8JDEiigOWxW0a4CARWYGPqyojmfuxhAyPaH50hgEAwBChgBeM+NytLGiHQXIFIF7DKKqu1K6lPc4enHQIIIOALgb4Jeb7IgyQQQMDfAge1K1Jubm5Ek2T9q4hy0hkCrRLw4kUUsLx414gZgTgLdO47SD2GjoxoFCtWrVVll4Mi2iedIYAAAm4W6FVNAcvN94fYEEBA6tEhQUsWLYwoxaGDevtl/auIutAZAggcWIAC1oGNaIEAAg0I9Dvy1AaOtu3Qhj2FbeuAqxFAAAEPCXSvyvFQtISKQDQE6NPtApV5OyIe4tGHsP5VxFHpEIGACFDActmNXrNmjUaOHKlf/epXLouMcBCoLxDJhdzDPW9L36nC7sPDH3lFAAEEfC3QqTwCBSxfC5EcAgjEU2BA52qtW78+4iEcfUj/iPdJhwggEAwB1xaw7Dnr888/X4MGDaq3DxkyROedd56eeeYZFRQU+O4uVVZWqqqqShUVFb7LjYT8JWDrYCV36BTxpBYuWSG1i3y/EQ+UDn0jQCIIxEsgpTQ7XkMzLgIIINCkQEKCtCnCC7eHBzz6YGZghS14RQCBlgkktqx57FpbASc/P1/t2rXT1VdfrXHjxjn76aefro0bN+q+++7TySefrOnTp6umpiZ2gcVppLlz58qKd8zMitMNYNj9BJLap6jfqFPseET38qoapatXRPukMwQQQMCNAsklWW4Mi5gQQAAB9U8ujPjC7cY6avhBrH9lEOwIINAqAdcWsMLZ9OvXT7///e/18MMPO/sbb7yhdevW6Te/+Y2Kiop0++23a9q0aeHmHn09cNiFhYWqrq5mZtaBqWgRQ4ForINl4a9evVrlPYbZW3YEEEDAvwIFmf7NjcwQQMCzAgO6JmnRokVRif+kI4ZEpV86RcBbAkTbWgHXF7AaSiwlJUU//OEPnSKWFXWeeOIJXz5O2FDuHEPATQLRmIEVzm/Z+q3ht7wigAAC/hSoqdaQ9nx5hT9vLlkh4F2Bwt2boxZ8xApYUYuQjhFAwM0CnixgGWhCQoKuv/56HXbYYVq2bJmz2/HwbutITZkyRWeffXbtGlr23o7ZOWtnr3feeadz/t1337VD9XZbj+oHP/iB8+iePcJXXFysG2+80Vlk3RZbr9c49MEe77M1u2bMmBH6VP/vrl27dNddd2nYsGHOePZqn+14/Zb1P23YsEFHHXWUvvWtbzknJk6c6Fxv49xyyy0qKytzjtsPWxPsgQce0LHHHlvb5tRTT9V//vMflZaWWpPa3R67nD17ts4999zatiNGjNBvf/vben3WXsAbBBoQ6H3Yceo28NAGzrT9UG7eXmV2PrjtHdEDAggg4GKBQcn5Lo6O0PwsQG4INCQwrEu51m5Ia+hUm48dMrC3Rh/K+ldthqQDBAIs4NkClt2zvn37OgUqK8YsXbrUDjm7FZ7sEUMrTuXl5em6667T5Zdfrh07dsiO2SOJ1iYpKUkXXnihc83UqVNlx5wPX/1IS0vTp59+6hTJ7JsBbRwretm+b1u7xNbtslc7b6/hfVmowGaFoldffdVZt8vW87L+7LON31AxLHxtnz59NHbsWCdPO2brYNn1tl900UVq3769HVZ6erouueQSPfXUU+rcubNuuukmJ+esrCz97ne/02233VZvlpo9dmlttm7d6rSz/g4//HBt2bJlPwdnAH4g0IjAgGPPauRM2w8vWbpMlT2Ht70jekAAAQQiLxCRHg9K3BuRfugEAQQQaKtA3y6JmjN7Tlu7afR6Zl81SsMJBBBopkBiM9u5tln//v2d2DZt2uS82g+bTfXKK6/o5ptv1oIFC/T444/rX//6lxYvXqxTTjlFdm758uXWVCeddJKsj/nz52vnzp3OsfAPO2YFsMsuu0y9evUKH27Rq32b4j333ONcY3HZDCpbz8sKZk8++aSzOOI///nPRotGPXv2lF1/xx13OH3YjCq73vZvfvObSkhIcGZXWRsruP3617/W559/rkcffbQ2Z1v4/osvvtCzzz7r9GGztl566SV16dJF77//vtPO+rP3VlSzApjTkB8INENg0AnnNqNV65us2s4ix63Xc/uVxIcAAn2VJ/4ggAACbhAo2LUpqmGcfCTrX0UVmM4RCICA5wtY+94jK85MmjRJ3bp103e+8x2lpKTUNunRo4fssTubKWXFLDthM5rs0cKMjIx6ixXaI3cffvih8y2IX//6161pq/ZVq1bJimXXXHONTjzxxNo+EhISNGbMGB1zzDHO449W6Ko92cI369evlz0OePTRR8uKWjazLNyF5WyPKiYnJ+uTTz7R3r3//S+9JSUlys7ODjfl1YsCLoj5oNFnqMfQkVGLZPfOHcrueWTU+qdjBBBAIJ4CPapy4zk8YyOAAAKOwMCUUm3aHL31Rwf26S5mYDnU/EAAgTYIJLbhWldd2q5dOyceK9DYtxRaccZmNt19992qu7/55ptOO/uWM3uTkJCgK664wpnJ9M4779Su/2SP0i1ZskRnnHGGswaVtW3NvmLFCtmjh9bX//zP/9SL5Y9//KO2b9+uPXv26EBrYTU19u7du2X5HnHEEbIZW/u2HT58uA466CBZO1vHq0OHDk4hzx51tMcTw3FYnPtey2cEmiMw8PgxzWnW6jaL5s9TVd/oFclaHRgXIoAAAm0U6FpJAauNhFyOAAJtFOjXOUELQ/9bq43dNHk5s6+a5OFkDAUYytsCni5gWcElNTXVuQO2fpPz5qsfNsvKClL2uGDd/bPPPnNa1H0k0BY9twXMFy1aJHsMzxrYou35+fk6//zz683isnOt2a2QVTcOez9hwgTl5OQ4a1a15bE9m4FlMdnC8Pba2G7FvczMTOf0BRdcICvm2Vpc//73v3XaaafJHpUM9+U04gcCzRQYGOXHCC2M1IwCJbTrYG/ZEUAAAd8IdCxjJrRvbiaJIOBRgT1b17Yk8la1ZfZVq9i4CAEE9hHwdAHLFihfuXKl7PG44447rl5qgwYNki3sbgu3N7T/4Q9/qG1vxSwr3ljBygpXRUVFztpQ9vjdmWeeWduuLW/s2/0aisOO2SOGhx7a+m9yO/jgg53Qtm5tetqv5WnrfVnjhIQEp2j18ccfa+HChc6MrGXLlunaa6+VzWCzNuwINFeg78gT1fvQY5vbvFXtdmxKVXbf41t1LRchgAACbhXoUEoBy633Jnpx0TMC7hEY0K5AO3bsimpAvbt10slHDInqGHSOAALBEPBsAcsef3vuuee0ceNG55v9jjrqKOeO2UymoUOHOjObbF0r52Azftg6V/YY4vTp02WPF1ox55xzzlG4OGRddOrUSVYAsvWxbDaTHQvvFk95eXn4Y+2rzeyyDxanzRiz963ZU1JSnMccG7rWvqnQingbNmyot8ZVuK3lYwvUWyy2Nlj4ePh14MCB+stf/qIf/OAHjpu1D5/jFYHmCgw8MbqLuVscC2dNVdWwU+wtOwIIBFnAR7knFPFFFT66naSCgKcEBnWRFi1aHPWYTzpyiDq0T476OAyAAAL+F/BkAcuKMb/5zW9ka1xZQebee+91HsOz22UFLFsc3daEevrpp2VrPtnx8G7FJ1vk3dadCh+zV1s/yr6R0L550L7Bz66/6KKLnNlddt72hIQEp6Blhai333679psDrc/HHntcUd4rAAAQAElEQVRMkydPtmb1dltYffjw4ZoyZYrCjy/WbWCP7Nli8XWPNfS+e/fuzqOM9m2LBQUF9ZoceeSRGj16tLNY/IsvvigrpoUb2LcoPvXUU7KYbSF5K4RZ7rbYe/jxy3DbsJXNPAsf4xWB5gpEex2scByL125RYs/B4Y+8tlKAyxBAwCUCJXvVOanSJcEQBgIIBEWgU/tEbVyzLCbpnnzE0JiMwyAIIOB/AdcXsOwROysknXzyyc5MK5tFZO9tDSl7JM5mYe37+OCtt94qe/TPCkpW3LnjjjucxdOvv/562fW2mLo9flj39lrh69JLL3UWQ//iiy902GGH6fTTT6/bxHlvjxrauLZ+1YUXXqhf/vKXsm8x/Mc//iEby2lU54fNbrLHB+3bEW3BdGtr1/z0pz/VCSec4HwToX07YJ1LGnxr35Y4PFQIs8ciLb8777zTmTFl/Xbt2lX333+/882LDz74oM466ywnLmtj33w4Z84c5xHBK6+80unbZprZ7DRb3+u6665zbMx4/PjxjvHxx/OYlgPV9A/O7iPQ6+Cj1G/UqfscjfzH3O0btKW6Z+Q7pkcEEEAgTgJD2+XHaWSGRQCBoAp0Kd+tnNy8qKfft0cXfe3oYVEfhwEQQCAYAnEsYDUNbEUWm11lrWzGkM26st0e07MCyxNPPCGbLWXfEmht6u5W0HnhhRf0pz/9SfbI39SpU2UFL3s0zgo2H3zwgUaNGlX3Eue9PTJo39ZnH+yRQns0z97X3W3R87feekunnnqqs1aUFbLs2LRp03TDDTc4TZOSkpzX8A8rjFmR6rzzzpOtU/X666/LZnDZNwY+/vjjTvEp3DY5OVl2veUfPmav4bY21oIFC5w1ugYPHqz27dvbaVkRb8aMGbIimS3UbmPYrC9r/+yzz+qBBx6onU1mfb300ktOW1v/ymzs2xDtEUI7buedTvmBQAsFYjULK3XhFyoYcFILo6M5Aggg4E6BAcl73RkYUSGAgC8FhnUp19Llq2OS21nHHaJOKV/++0pMBmQQFwsQGgJtF3BtAcuKKLYelc3Aqrtv3bpV7733nrPYuK1J1RhBSkqKbOaVFbnC169Zs0b2qF9jC6YfcsghWrJkiaz9//7v/za65pR946EVoKydFX6s6GPHvve97znXnnvu/msB2Xl7vM/iD19nRS0rqFms4TyssGaLqD/yyCPhQ7Wvts6XFanC19vMroSEhNrzAwYM0F//+lfZWljWxnYr1lkBzYpitQ1Db8Jtw/HY44T33HOPrPgXOs1fBFolMOjE/X/3W9VRMy6a8+knqhpwdDNa0gQBBBBwt0C/BApY7r5DRIeASwQiEEb/LgmaM3tOBHpqXhdnHfPll001rzWtEEAAgaYFXFvAajpsziKAgBsFug08VANPGBOz0Bat2yZ17Rez8RgIAQQQiIZA75rcaHRLnw0IcAiBIAu0T07Q9vUrY0Zw9CEDdNyIQTEbj4EQQMD/AhSw/H+PyRCBmAoM+9qlMRsvL2O7tlSxHlbMwBkIAQmDKAh0r4z+OjRRCJsuEUDAYwJdynZrT2ZWzKI+61hmX8UMm4EQCIgABayA3GjSRCBWAkO/dpm6Dojd/2BZt2yB9vY/MSrpZXYcqvTOI1TUrkcE+6crBBBAoL5A54rs+gf4hAACCERYYEjHUq1ctSbCvTbeXft2yTrr2EMab8AZBBBAoBUCFLBagcYlcRZgeFcLJCa309AYzsIyjHmfzVDFoOPtbUT2HaGi1UdD7tCc/ldqcb+LNX3wLVrc5/yI9E0nCCCAwL4CKaU5+x7iMwIIIBAxgcHdEjRv3ryI9decjmztqwG9uzWnKW0QQACBpgXqnKWAVQeDtwggEBmB4adfLiUkKJZ/5i5bo4R+h7V5yPz2fbQoVLQqS+5cr6/0rkdqRe+v1zvGBwQQQCASAsnFsXukJxLx0gcCCHhHoGenJKUuWxDzgM86jtlXMUdvYkBOIeAXAVcWsBYtWiR2DPgd8O7vwPqMPOmYy5XdeWjM9vTyFE3N7KqVCQdrZeWAVu9LO5/U6D/f07qNVmVi+0bPcwIBBBBojUBCYWZrLuMaBBCInYBnR6rK3qL8gqKYxj+4Xw/ZDKyYDspgCCAQCAFXFrA++ugjTZgwgR0Dfgc8/DuwNLedtvU+Oab7kpLeer/kUL1feVSr953tm/62nPz2vQPx/xxIEgEEYihQVaH+7WP7L5gxzO6roXhBAIFYCwzvWKjU9ZtiPazOPvYQJSa68l8zY27BgAggEFkB3/+T5aSTThI7BvwOxOd3YGBivnoXbYv53pZ/TFZUVDR5eafKwibPcxKBqAnQsa8FhiTn+zo/kkMAgdgKHNajSrPnLYrtoF+NdjaPD34lwQsCCERawJUFrHvvvVcPP/xwRPYbbrhB7BjwOxCf34GLzzxRQ7MXxnw/fttb+umwPfp1yvR6e3M+X1T6eaP/nO1XvFUplQWNnucEAggg0FqBg5IoYLXWjusQQKC+wLDu0qefNv6/Z+q3juyn804coZFD+0W2U3pDAAEEvhJwZQHrq9h4cZ8AESHQIoGhX7tM7Tp1bdE1kWr82eefq7Lv4S3u7qDiNI3IW7zfdV0rcjU6Jz7/Y3C/YDiAAAK+E+irPPEHAQQQaKtAv86Jmvv5p23tptXXX3jKyFZfy4UIIOA6AdcFRAHLdbeEgBDwj0Cn3gM09GuXxi2hLxavVEKvoS0ef1TuHJ21a6IOz1uk4QWrdVzmJzo3/WV1CRWxWtwZFyCAAALNEOhZRQGrGUw0QQCBJgS6pSRq8+rFqqmpaaJV9E6ddMRgnTKq5f+7K3oRuaFnYkAAgUgKUMCKpCZ9IYDAfgLDT798v2OxOlBWWqpFaZlKSGn5LLBepbt0ZO5cHZs1Q8MK18QqZMZBAIGACnStzAlo5qSNwAEEON1sgYL0ddq7d2+z20e64YWnHBHpLukPAQQQqCdAAaseBx8QQCDSAv2OOk0Djx8T6W6b3V/W7gytK+rY7PY0RAABBOIh0Kk8egWseOTDmAggEFuBTsU7lb5jR2wHrTPa4UP66oKTW750Q50ueIsAAggcUIAC1gGJDtwgLS1NEyZM0PPPP6+XX35Z8+fPV1VV1X4X2rFPPvlEr776qvbs2bPfeQ4g4FeBQ8+9Ma6ppW3aoPSOh8Q1Bgb3tADBIxB1gfYlWVEfgwEQQMCfAj2qc7Rhw/q4JsfaV3HlZ3AEAiPg6gJWdna2rOBjRSErDo0fP14TJ07UunXrmnWDlixZIrvGrp0+fXqzrgk32r17t6ZMmaIXX3zRKUzZ64cffqi8vLxwE+c1IyNDc+bMUbdu3XTFFVdo6NChSk1N1Zo1+z9yZHGnp6frkEMOUb9+/Zzr+YFAEAQGn3yBBhx7dlxTXb18qfIGnhbXGBgcAQQQaEwgqYgCVmM2HEcAgcYFhnQq0+qVKxpvEIMzB/XsKgpYMYBmCAQQkGsLWDar6f3339f27dvVpUsXDR482HktKChwCkaLFy9u8vbl5uaG/kvEhtpFDCsrK5tsX/ekFZ8++ugjWQHNClODBg1Shw4dZMUqi2nnzp21zbdu3arq6modffTR6t27t0444QR16tRJ27ZtqzcLy+JZuXKl0+bEE0+svb7Zb2iIgMcFDj33hrhnMH/WVJWP+kbc4yAABBBAYD+B4lx1TNx/9vZ+7TiAAAIIfCUwoleC5s2d+9Wn+L1ceOpIde3UIX4BMDICfhQgpwYFEhs86oKD5eXlTrHnqquu0lWh/YILLtB1112nI444wonOClzFxcXO+4Z+WLGotLRUQ4YMaeh0o8esaLV8+XIlJSVpzJgxsrEvvPBCXX/99Tr88MNlcdl5exzQOrHCVHJysjMDyz63a9dO7du3V0VFhcJFM2u7YMECp6B12mmnydpYW3YEgiQw5NRLdNBRX4t7yjMnvaaaY6+MexwEgAACCOwrMKRd/r6H+IwAAgg0KHB4v/aaNXNmg+dieTClfbJrZ1/F0oGxEEAgNgKuLWCNHDlSl156qXr06FFPwgpSyaGCUd0CUb0GoQ87duxwZkD17dtXAwcODB1p/l+71gpfdu2wYcNqL0xMTHRmWaWkpMiKVvs+SljbsIE3y5Ytc2ZvHXPMMerTp08DLTiEQDAEDo3zWlhh5Y/ffFEJx1HECnvwigAC7hAYkEwByx13gii+EuDFpQIH926nmdM+dkV09ujg4L7dXRELQSCAgP8FEr2Wos1qskf2bBaTFbL2jd9mO9kMqYSEBOdxPis87dumqc9FRUXOaXt00HlT54c9GmiPM1rxzIpYdsraWUz5+V/+j04b3z5bocseO7SCmK2JZYW0I4880i5hRyCwAsPOuFx9jzjZFfl/NOFFJR9PEcsVN4MgEPCtQMsSOyhhb8suoDUCCAROYHD3dpr9afxnXhl8h/bJuvKso+0tOwIIIBATAU8VsOyRQZvNZAUsm4llBaV9lezRwszMTOfRwf79++97utmfS0pK9mtrRTPbbXx7lNAa2KLt9rpq1SpnzaylS5fK4hw+fLisj4ULFzqPFJ588snOY4nWlh2BIAscdl58v5Gwrv37b7yo9sdfUfcQ790mQDwIBEigd039L4oJUOqkigACzRA4qGuyFs79TDVVzV/btxndtrrJtecco0MG9m719VyIAAIItFTA1QUsm9U0c+ZMTZs2Te+9957zDYR2bNSoUTrppJP2y9UKRrb2lc1+Gj169H7nm3PAHh20WVt79uxRTk5OvUvKyspq17Xau/fL/0pqi8tbccraTp48WVu2bHFmftl6WTYTzNrZwu49evSo1xcfEIiVgNvGGX7W1epz+PGuCWvKGy+pA0Us19wPAkEgyALdq3KDnD65I4BAEwK9OydpxcLZqq4oa6JV7E7169lF13z9mNgNyEgIIIBASMDVBazCwkLZI3jp6emyWVX2eF4oZlkRy76N0N7X3e3bA61gZI/q9ezZs+6pZr+3mV1WbLJimBXN3nvvPaeA9tZbb+n111934ti3M1tYfuzYsbr99ts1btw4Z60si3nDhg06+OCDddhhh8nev/HGG3r++ef18ssva/Hixft2w2cEAiNw6Bj3zMIy9ClvvqoOx11mb9kRQACBuAl0qaj/H87iFggDI4CAqwS6d0xS6pJ5qizb/wmReAV6bah41btbp3gNz7gIRFOAvl0s4OoClq0b9c1vftMpDN16662ybwPs3LmzrDg0depUZzH1sK2tSbVx40Zn0XdbAD58vKWvtm7VxRdf7HzjoH0ToRXObDx7ZND6HTBggNNlUwUyK67NmzdPtl6Wzc6yItz8+fPVvXt3XXHFFbLHDu2Rw7Vr1zp98QOBoAkcMuZ69TqkdbMko2FVU12lD9+bog7HfiMa3dMnAggg0CyBjmXZzWpHIwQQCI5At5QkbVi+QBWlX67T64bMRwzpq2vOaWr2lRuiJAYEEPCjgKsLWHXBrZg0aNAgWXHJP1sNqgAAEABJREFUFk63daZWr15d28TWnrJvDzz66KNlRajaE614Y9efccYZzmwqm1Vl+8033ywrRtksMHvE0B5TbKhrO2/FKit42WOOHTt21KZNm5SQkKDjjz9evXv31rHHHuusi7Vt27aGuuAYAoEQOOyCsa7Ks6I4X9NnzFL70Re7Ki6CQQCB4AgkF2cFJ1kybVqAswiEBLqkJGvjylDxqqQg9Mk9f23tq+Qkz/xrpHvgiAQBBNos4Ll/8tgMrPAsKHvE0ASys7OVkZGh5ORkp1hka2aF93Xr1lkT5eXlOY8CLlmyxPncmh9WNLNvKWzfvr0am4Fl49mMqxEjRjgLyds4dl1iYqKsmGWfrfhl7+24ratlx9gRCJrAoWNu0MDjznFV2sXZu/TZ/CUUsVx1VwgGgdYJePGqxCIKWF68b8SMQDQEuqQkKW3lfFUUu6t4ddIRQ3TRqSOjkTJ9IoAAAgcU8FwByzKy9ans1YpC9mqznmpqamSznnbu3Ok8YmiP/dlui6tbG7vGPltxqaKiwg61eF+/fr2sgNWvXz/nccB9O7DHGG0ReZtlZQu373uezwggUF9g5KXfrn/ABZ/2pm/Q3BXr1f6YS1wQTVxDYHAEEIixQE1Fqfomu2eNmxinz3AIIPCVQJcOoeLVqoUqd1nxysKzta/slR0BBBCIh4ArC1hWiHr//fe1YsUKWXGqLszWrVu1a9cuWfHqkEMOcU5ZQckWT7dH/fbdv/a1rzltbNaWnbv88svVrl0755gtrD5+/HjnGw7DRa3q6mqnEOY0qPPD1quyReJt9tVRRx1V58yXby3OBQsWOPGedtpptWPY2U6dOsn6tSKafbZHHe29He/QoYMdYvelAEkdSKD/6DN02Pk3H6hZzM9nbViqOcvXqj1rYsXcngERCLrA4Hbumm0R9PtB/gjEWqBrSqLSVi1QeVF+rIc+4HjnnTRCpx017IDtaIAAAghES8CVBSxb78oKVIsXL9Yrr7ziFJjskcCJEydq5syZsmLTsGHDnG/4awuMFZ1s5lZlZaVTYLK+7FHECRMmyL4x8OOPP5bt9n7u3Ll2WrauVf/+/Z33dX8sW7bMeYzxmGOOUZ8+feqe0vDhw53ClhXk7HHH5cuXO0WycAGuXmM+IBAwgSMu+446dO3puqyzNyzTrM/nqsPxV7guNgJCAAH/CgxI2uvf5MgMAQSaFOjRMUmbVoSKVy6ceWWB29pX9sqOQNQE6BiBAwi4toB1/vnn68QTT5SteWVFH3v8z9aMsm/y+/rXv66vh3YrdB0gP2emlrWxgpi91t3Da2hZwSk8E6pv377OtwRaUcseN7Td3lsR6sorr5R9E2HdPuy9fVOhrX1l35p45JFH2qF6u33roD1SuGfPHk2ePNl5xNFyO+yww+q14wMCQRTo2n+4jnDho4R2Lwoytuij96eow4nX2Ed2BBBAIOoCfZUn/iCAQPAEenZK0rpl81RRUtim5KN18U3nH68jhx8Ure7pFwEEEGiWgCsLWBa5PeZns5muvfZa3XbbbbLH/2699VZdffXVLZp5dfjhhzvXXnjhhdZt7V5QUKDNmzfLHuOr+0igjXv22Wer7iOJ9n7MmDGybz+s7aDOGyt6jR07VhdccIEaK6rZtyNaP7fffrusrX2u0wVvEQi0gK2F1euQo11pUF6Yp8mvPa/2J13ryvgICgEE/CXQs4YCVpzvKMMjEHOBPp0Tlbp4jipLi2I+dnMGHNKvh24677jmNKUNAgggEFUB1xawopp1qPO0tDTZOlSjR49WY98oGGrGXwQQiIFAUrv2rp2FFU5/yqv/UdLxV4c/8ooAAo0KcKItAt0qctpyOdcigIDHBA7qkqhVCz5XVbl7v8Dh5guOV/cuHT0mS7gIIOBHgUAWsKxwZQu42yN/DT0S6McbTU4IuF1g2BlXaPDJF7o6zA/eGC8de2X0Y2QEBBAIrEBnCliBvfckHjyBAV2kpfM+VVVlhWuTP330cF1y2v5LpLg2YAJDAAFfCwSygNWxY0fZo4lNPfLn67segORI0ZsCR172HdcHPvXNF1U1+nLXx0mACCDgTYF2JVneDJyoEUCgRQKDutRo0exZqqmqatF1sW588/nHx3pIxkMAAQQaFWisgNXoBZxAAAEEoiXQZ+SJGvmN26PVfcT6nf7Wyyo94hsR64+OEEAAgbBAcnF2+C2vCCDgU4HBnSu1YPanrs/OFm4/+pABro+TACMiQCcIeEKAApYnbhNBIhAcAftGws59Brk+4U8nv6aCERe4Pk4CRAABjwkUZik5odpjQRMuAghIzTPo36FE8+d80bzGcWzFwu1xxGdoBBBoVIACVqM0nEAAgXgIdOo9QEdf9+N4DN3iMee8P1HZQ8e0+DouQAABBJoSGNq+oKnT/j1HZgj4XKBnTY4WL5jviSxZuN0Tt4kgEQicAAWswN1yEkbA/QKHfP16DTvdG+tMLZo+Sdu6H6uEDp3dD0uEvhcgQX8IDEzO90ciZIEAArUCHYp2aNWKFbWf3fyGhdvdfHeIDYFgC1DACvb9J3sEXCtgs7A6dOsd6/haNV7qws+0uqSbEnu6/9HHViXIRQggEFOBgxL3xnQ8BkMAgegJdG6fqNKda7V544boDRLhnlm4PcKgdIcAAhEToIAVMUo6+lKAnwhERqDbwEM12iOPElrG2zeu1ezUdCX2G2Ef2RFAAIFWC/SpyWv1tVyIAALuEejbOUmbV8xTdmaGe4I6QCR3XHqKWLj9AEicRgCBOgKxfUsBK7bejIYAAi0QGHHhLRpyyoUtuCK+TfPz8/XxnEWqGXRsfANhdAQQ8LRAj6pcT8dP8AggIA3uJi2f96kqy4o9w3HqqKG65eKTPBOvbwIlEQQQaLYABaxmU9EQAQTiIXDUNT9Wcop31peqqpY+nvmZyoadFg8uxkQAAR8IdKnM8UEWpIBA7ATcNtLQLlWa//ks1VRXui20RuPp3LG97rjs1EbPcwIBBBBwgwAFLDfcBWJAAIFGBXoOH6XR1/2k0fNuPTFr2lTlDPqaW8MjLgQQcLFASml2rKNjPAQQiJDAoA5Fmjv78wj1Frtu7rj0VB0+pG/sBmQkBBBAoBUCFLBagcYlCCAQW4EjLvuOBhx3dmwHjcBoC2d+pK09jldCt34R6I0u3C1AdAhETqB9CQWsyGnSEwKxEeiQnKDeVbu1YMHC2AwYwVHGnHCYrjlndAR7pCsEEEAgOgIUsKLjSq8IINBSgQO0P/qaHyshMekArdx3eu2CWVqW31kaxpoS7rs7RISAOwUSizLdGRhRIYBAgwJ9OiWoKH21VqxKbfC8mw/269lF3+bRQTffImJDAIE6AhSw6mB4/S3xI+BngT6Hn+DJRwntnmSsX6bPFq1UxeHn2kd2BBBAoEmBmrJi9Uoua7INJxFAwB0CAztXa8X8T7V79x53BNTCKO649BQN6tu9hVfRHAEE3CAQxBgoYAXxrpMzAh4VOOqaH6n/MWd5MvqS3D2a8d47yh02xpPxEzQCCMRWYHByfmwHZDQEEGixQN+kAi2c85lqqqtbfK0bLrjsjFG66NQj3BBKvGJgXAQQ8JgABSyP3TDCRSDoAifc8lt17OndNaUWTJukTT1OUOLAo4J+K8kfAQSaEBiQtLeJs5xCwC0CwYyjfVKCOhbv0LIliz0LcPCAXrrjUr510LM3kMARCKgABayA3njSRsCrAt2HHK7jb7nHq+E7cW9cMFNzNmWp+lBvziZzkuAHAghERqCRXvomUMBqhIbDCMRVoG9HKWvjYm3csCGucbR18DsuO1U9u4aSaWtHXI8AAgjEUIACVgyxGQoBBCIjMOz0y3TU1T+MTGdx6mXv9vWa9tH7KjiYRwrbegu4HgE/CvSqyfVjWuSEgKcFBqSUadm8WSrI9/YjvrdfeorOPOZgT98LgkcAgWAKUMAK5n0nawTqCnjy/TE3/kKDTjrfk7HXBl1TozlTJym939eUeNCI2sO8QQABBLpVUsDitwABNwn0qsnWovlz3RRSq2L5+vGH6daL+WbkVuFxEQIIxF2AAlZEbgGdIIBAPAROuOUedTloaDyGjuiYq7/4SAszqlQz4uyI9ktnCCDgXYHO5TneDZ7IEfCRQO9Oiares1YrV6z0fFbDB/TSD6453fN5kAAC8RcggngJUMCKlzzjIoBAmwWseGVFrDZ35IIOsjYs1cwZM1R8+EUuiIYQEEAg3gIdSilgxfseMD4CAztVaMXcmdq1K8MXGN+/6nT17dHFHbkQBQIIINAKAQpYrUDjEgQQcI+APUZojxO6J6LWR1JRUqTP35ugnUPOVfKQ0a3viCsRQMDzAsnFmZ7PgQSiK0Dv0RNITExQz+osLZw7OzRITWj3/t/vX326Thnl/Vnr3r8TZIAAAm0RoIDVFj2uRQABVwjYgu7DTr/MFbFEIoiVn7yjxXtqlHDUJZHojj4QQKBhAVcfTSjMcnV8BIeAXwX6dU5Q6faVWrVylW9SvPjUI3TDucf5Jh8SQQCB4ApQwAruvSdzBHwlcPwt96j7kMN9k1PGytma8fGHKhz5DRfnRGgIIBAtgZqaag1r7+1vOouWDf0iEC2BwR1LtXTOTGVm+aeAPHJoX/3gmjOiRUa/CCCAQEwFKGDFlJvBENhHgI8RE+jYs59OuOW3EevPDR2VF+3V7CmvaWPPU5Qw7EQ3hEQMCCAQQ4GByQUxHI2hEAiuQPeURHUv26X58+b5CqFDu2T94Ooz1LVTB1/lRTIIIBBcAc8XsIJ768gcAQT2Feh/zFk69f/9Zd/Dnv+8af40fbpolYoPPsfzuZAAAgg0X6B/4t7mN6YlAgi0SuDgHgnavnq+1qxd16rr3XyRrXt1zGED3RwisSHQYgEuCLYABaxg33+yR8B3AoeMuUHH3vQr3+VVkrtHn0+drG29TlRC176+y4+EEEBgf4HeyhN/EEAgOgIdkhN1cEqBvvh0pgoKi6IzSBx7ven843XlWUc3FAHHEEAAAc8KUMDy7K0jcAQQaExg1FXf18hv3N7YaU8fT503Q59vK1X50FM9nQfBI4DAgQV6VuceuBEt4iDAkF4XGN4jUTW71+iL+Yu9nkqD8X/ja0fq/135tQbPcRABBBDwsgAFLC/fPWJHAIFGBU649V4N9dE3E9ZNtCgzXTOnf6yMPicooVPPuqd4j4A3BIiyWQJdKyhgNQuKRgg0UyAp9G8+g9sXavanM5SWntHMq7zV7MxjDtZdY8d4K2iiRQABBJopEPrHeDNb0gwBBBDwmMBpdz6kboMO81jUzQvXWi2fM1MLMhNVMeg4+8iOAAI+E+hYluOzjEgHgfgJDOoqle9YpfkLF8UviCiPPKRfD901juJVlJnpHgEE4ihAASuO+AwdVwEGD4BAUvsUjfnN877ONGfHZs2Y+an29DleCR26+DpXkkMgaALtSrKCljL5IhBxgeTQv+30S8zTgi9mKWOPv/9v6njTPU4AABAASURBVM93XqpunVIibkiHCCCAgFsEElsfCFcigAAC7hfo1GegLvrzJPcH2sYIl86ZpaWFXVTZnwVb20jJ5Qi4RiCp2N//su0aaALxrcDAzjXam7ZMS5cu822O4cSe/OW1Gty3e/gjrwhEQYAuEYi/AAWs+N8DIkAAgSgL9DpktM6+65kojxL/7nenrdMnn81WRvdRSujI/4iN/x0hAgTaJlBTkq+uSWVt64Sr/z979wGfZX3vffybTfbeIcwwEggge08BGbIEsQ6cVXFW27pae1pbrat6tPO02uOpPefp87TneHpOW9khOyEDCEOGgCJ7b0hC8uS6qy2WABn3uMYnL0OS677+///v9/7nVfHb674uBBwoEBbsr7iLh7SmeLWOHz9ue4GXHpiu7M7Jtu+TBhFAAAECLH4HEEDAEQLpAyep7/zHHdHrujUlKth1UueSsh3RL016WoD5fSnQMfiUL5dnbQQsJ5ARcVG71hWqZsNGy9XeloKNpw0Oy+nUlqGMQQABBCwnQIBluS2jYAQQaKtAn3mPqOOQKW0d3vZxPhh55sRx5ReW6OOAjmqITvdBBSyJAALuEEgLOOmOaZgDAdsLxIf5K/LcHpUVFaiuttb2/RoNXj+4hxZOGmB8yycCCCDgCAECLEdss/WbpAME3CUw6omfKiHLOX/Z2755g5at2aRjcb3dRcg8CCDgRYEkvxNeXI2lELCmQFLgaa0vWamPtm6zZgNtqDqnS4qevWNSG0YyBAEEEDC/wJUqJMC6kgzHEUDAtgLXv/B7RWdk2ba/5horLy1V1akI1SX1aO5ljiGAgEkF4hoJsEy6NZRlAoHk0Is6/ck6VVdWmKAa75XQJTVOP35irvcWZCUrClAzArYUIMCy5bbSFAIIXEtg2msfKiw+9Vqn2er1Q/v2aGXhGn0W2l2KTLFVbzSDgF0FouuP2rU1+kKgzQKRIX4KPfOZqkoLdOL4sTbPc/WB5nw1KTZC7z670JzFURUCCCDgYQECLA8DMz0CCJhXYNZPChUUFmXeAj1U2cZ1lVq2drtOJuV6aAWmRQABdwmE1Vo4wHIXAvMgcIlAYsApfVS+Stu3b7/kqDO+DQ8N1u++d4czmqVLBBBAoBkBAqxmUDiEAALOEbjp3Wr5+Qc4p+HPO224eFElhQVaX5esupQ+nx/li9kEqAeB0AtHQEAAgSaB5LB6ndhZrbVVlU0/OfOf/33lXmc2TtcIIIDA5wIEWJ9D8AUBBGwp0KKmbn5/c4vOs+NJ+3Zu1cr8Iu0K7qLGuE52bJGeELC0QODZQ5aun+IRaK9AQpifQk5/qqqSQp0+6dx7wi194/72UjIeAQQQsLyAv+U7oAEPCzA9AvYXMK7AMq7Esn+nV+5wy4a1Wlq6Xgejekih0Vc+kVcQQMC7AqcPe3c9VkPAJAJhQX5K1DGtK1mlHR/vMElVvinjP1+8S0GBAb5ZnFURQMBhAuZulwDL3PtDdQgg4CUB415Yxj2xvLScaZeprlijFZv26URcL9PWSGEIOErgYr3Sg047qmWaRSAt5Ly2V63W2nXrHI/x/vO3KjYy1PEOlgKgWAQQ8JgAAZbHaJkYAQSsJmA8lXD6a0usVrbb662vq1NpaZkqjnfQuQSCLLcDMyECrRRIDzrVyhGcjoA1BdLDL+r87nVaU16qxoYGazbhxqp/8c35Sk/kqmg3kjIVAghYXIAAy+IbSPkIIOBegaiM7rr+hd+7d1KLznbk4AHlF5dpc32i6hK6W7QLykbA+gIp/ida2wTnI2ApgbQIPwWf2Kny4gIdOXrMUrV7qth/fnyOenRM9NT0zIsAAghYUsDfklVTNAIIIOBBgYSsAZr8wh88uIK1pv50x3atLK6UcaP3hrjO1iq+zdUyEAHzCCTouPhAwI4CyZEBir94QGuKVmnnrk/s2GKbenrvW7cot1tqm8YyCAEEELCzAAGWnXeX3hDwpYDF147P6q8Zb66weBfuLd+40fuy0nXaF50txWS4d3JmQwCBKwrENhBgXRGHFywpkBARqIygE6oqXKH1G5z7JODmNu+PL9+tzOTY5l7iGAIIIOB4AQIsE/8KUBoCCPhWIDKls+b9qtK3RZhw9fVrSrSkfKMOx+ZIkby9wYRbREk2E4isO2qzjmjHqQJxYYHqEXVeH5Xnqayi2qkMzfYd1iFYq95erMiwDs2+zkEEELC/AB1eW4AA69pGnIEAAg4WCI6I0S3/52MFhoQ6WKH51ivLirWkcrsOx/SWwvh/i5tX4igC7RcIqyXAar8iM/hSICo0oCm4uqB9m0q0qqBUF+rqfVmO6dY2btT+p1fvNV1dFiyIkhFAwOYCBFg232DaQwAB9wjMf2+DwhPT3TOZzWapLC/VknW7dDi6pxTK05Jstr20YwKB4HOHTVAFJThDwL1dRnQIUPeoWh36qLQpuCrR4RNn3LuADWbL6ZKs95+/1Qad0AICCCDgeQECLM8bswICCNhE4Ma38xXbJccm3bi5jUapck25lq7frSPRvdRIkOVmYKazjIAHCg04Q4DlAVam9KBApCu4uqAjW8q0uqBYh48TXDXHPTK3i378xLzmXuIYAggggEAzAgRYzaBwCAEEELiSwNSX/qiUvqOu9LLjjzc2NqpiTZmWrftUR2J6SeFxrTZhAAIIfFmg8dxxhfnzlqsvq/CTGQWiQwOUFVWrw67gqqQpuDptxjJNUdOMEdn6/n03mKIWikAAAQSsIkCAZZWdok4EWi7AmR4WGP/ce+o0cqaHV7H29I1N5VeUl2lJ9U4dis2WolKajvAPAgi0VaBj8Km2DmUcAh4XiI8IUs/oCzq4uVR5riuuCK6uhn7r5IF68pZxVzuF1xBAAAEEmhEgwGoGReIgAgggcHWBEY+8qR5T7rj6SbzqEqgqK9GSii06GNdXiuvkOsYfCCDQOoG0gJOtG8DZCHhBIC0mWL1jLmjvhmKtzC8R97i6NvpDc0fq3plDr30iZyCAgBcFWMoqAgRYVtkp6kQAAdMJDLzrO+oz71HT1WXWgqpLC7WkdL32RPZWY0I3s5ZJXQiYUiDJ77gp66IoZwp0igtSz4iz2l5VqOWrCa5a+lvw3B2TdNP4fi093VrnUS0CCCDgBQECLC8gswQCCNhXoO/8xzTikTfs26AHOttQWaqlxVX6OKCT6hJ7emAFpkTAfgLxIsCSzT+s0F63+EBlBh5R8aplWllUrmOnzlqhbFPU+OpDMzVpcA9T1EIRCCCAgFUFCLCsunPUjQACphHoNPJGTf7Bf5mmHqsUsn3zetd/ANVcSNDZxGyrlE2d5hWwdWXR9cds3R/NmVsgK9ZPcbW7lb9yuUoqa8xdrMmqiwgN1r88tUCDenU0WWWUgwACCFhPgADLentGxQggYEKB+G65mvdOtSKSrPwXVN/A7v3kYxUUlajkUKBOxOeoMSzGN4WwKgImFgivO2ri6ijNjgKRHQKUFX1RQYc3Ky9vlWo2f2zHNj3aU2ZyrN59dqGyMhI8ug6TI4AAAk4RIMByyk7Tp3cEWMXRAsHhUZr5Vp6S+wx3tENbmz957IhKS4q1bN1uHYjurcb4zm2dinEI2E4g9PwR2/VEQ+YUSIsOUtfws9q7oUh5+QXateeAOQs1eVX9uqfpV08vUGJMhMkrpTwEEEDAOgKmC7CsQ0elCCCAQPMCE771vrqNX9D8ixy9pkBjY4PWrinV0pJ12tEhS/Vpfa85hhMQsLtA0LnDdm+R/nws0D0+UBn+h7Qmf5kKist18sx5H1dk3eXHX9ddbz42W0GBAdZtgsoR8JIAyyDQGgECrNZocS4CCCDQQoEh97+k3JufaOHZnHYlgW3rK7Qir1Dr69N0Om2g/CLir3QqxxGwt8DpQ/buj+58IhDZwV9do+oVemKrVq9crrLqjT6pw06Lzh2bq+fvmuzNllgLAQQQcIwAAZZjtppGEUDA2wI5cx5yPaEwKCzK20vbbr19OzarKG+llq7frb2RvXQxIct2PdIQAlcVqK9VctC5q57Ci20VcN64tEh/Jfsf09Y1q1RQUKjtu/Y6D8EDHd8/e4QeuWmUB2ZmSgQQQAABQ4AAy1DgEwEEEPCQgPGEwrFPv6PYzjxlzx3EDfV1qqks0/LiCq0/H6fTCb2lkHB3TM0c7RFgrFcEMoJOeGUdFrGnQHCgn9LDa+V3ZIvWFK5UVfU6NTQ02rNZL3eVlhCtH9w/TQsn9vfyyiyHAAIIOEuAAMtZ+023CCDgA4HEHtdp7FPvKGPIlCuuzgutF9j36U4VFZdqSc1efRbaVfVxXVo/CSMQsJBAiv9JC1VLqWYRSAqTYi8e1q6qPJUXF+uzz/aZpTRb1DEsp5NeXjxDI/rw4BFbbChNIICAqQUIsEy9PRTXCgFORcDUAqGxSRr9xE/VZ97Dpq7TqsVtXFetFaVrVXUyXCfjeklhcVZthboRuKJAot/xK77GCwhcKhAa5KfUkHOq27dR1SV52rBhgxobudrqUiN3fL9gQn+99MB0ZSRGu2M65kAAAQQQuIbAJQHWNc7kZQQQQACBdgv0nf81jXzsLRmBVrsnY4LLBA7t36uS0jItWbtTu4IyVZvQ87JzOICAVQViG45ZtXTq9pJAUuhFhZ/fp+0Vq1RRXqaDB7n5vyfoQ0OC9PVbxunBOSM8MT1zIuAlAZZBwHoC/tYrmYoRQAABawtkDp+u8c++p9Tc0dZuxOTVb9lYo1XF5Src76dD0T3VENvJ5BVTHgJXF4isI8C6upAzX43tIMU0HtP+zaWqLi3Q1i1bnAnhpa57dUrSK4tnavqIbMlLa7IMAggggMBfBQiw/urAnwgggIBXBaI79tC4Z36tXtPv9uq6TlzszMnjqlpTrmVl67XuTJROxPaWIhKdSEHPFhcIqz1i8Q4uL58jbRMIC/JTQuBZnd2zSRvK8rRx/TpdrD3ftskY1WKByUN66uUHZ6hP15QWj+FEBBBAAAH3CRBguc+SmRBAAIHWCfj5acDtz2nI/S8pKCyydWM5u00C+/fsVmlZqZZUbdeWhlSdM55iGBzeprlMMogyHCTQ4TwBloO2+7JW/Zv+nZEUUie/Yzu1rWKV1lWW69jhg5edxwHPCNw7c6ieuX2iosI7eGYBZkUAAQQQuKYAAdY1iTgBAQTsLeD77rqNX+C6Giuhx3W+L8ZBFeza/pHyjacYbtirT0O66EJSthQQ7CABWrWagP8ZAiyr7Zk76k0ObVDY+X3avX61qsuL9Nmnn7hjWuZooUBmcoy+d+9U3Tp5YAtHcBoCCCCAgKcECLA8JeukeekVAQTaLZCQNaApxPpXdZu4sN1zMUHrBTbXrFVeYYlW7jyjvZHZqkvtI7+AoNZPxAgEPCnQFGAF+TV4cgXmNolASnijYi8e1r4NRaoqzdc2475WDey9t7fHeMvg6w/P0uh+Xb29NOshgAAC5hXwYWUEWD7EZ2kEEEDgUoGg0HANue8Hum4h8mlaAAAQAElEQVTRt+XnH3DpS3zvJYG682dVU9kUZK0uUuHhIB1MHKSG9P5SIFdmeWkLWOYaAp2CT17jDF62qkBahBTXeEQHN5eqsni1NmzYoIaLdVZtx9J1h4UE6bH5Y1xvGUyICbd0LxRvTgGqQgCBtgn4t20YoxBAAAEEPCXQ84Y7ZdzgPbZztqeWYN4WCJw+tE/VRSu0bNVq5e9p1N6oHNWm9pVCmv4rswXjOQUBTwikBRJgecLVF3MG+PspI0pK9Duiw1tKtKYoTzXra1THzdhbsh0eO+e6nhl67ZEbNXtMH4+twcQIIIAAAm0TIMBqmxujEEAAAY8KpPQdqQnffl9ZU+7w6DpM3jKBcycOq6aiWKtWF2rphn3aEdxFZ5NypIiElk3AWQi4SSDJ74SbZmIaXwiEh/ira6yfUv2bQqvNxSoryNPatTW6cP6CL8phzX8QuHXydXr94RvVu1PyP7zCjwgggAACZhAgwDLDLlADAggg0IxAcHi0Bt31HY187C1FpXVr5gwO+UKgsbFB2zasVUFhsZZUfawNtQk6EZ+thrhMX5TDmg4TiG885rCOrd9uclSQchL9lBl4RHtrilSQt0oV1TU6S2hlms394kbt984cZpqaKAQBBBBA4HIBAqzLTTiCAAJeEmCZlglkDp/uuhqLG7y3zMvbZ+3Z9bFKS0q0rLRGZUeDdSCql+oTe8ovMMTbpbCeAwRiG447oEvrt5gZE6Cs6FrFX/hU64tXaOnyVSqprNHpc1xpZbbd5UbtZtsR6kEAAQSuLECAdWUbK7xCjQgg4BCB0Ngk1w3ehz/0msITMxzStfXaPH74kNZWlGlFUbmWbjmqnSFddSaxjxpj0qzXDBWbUiC89qgp63J6UbGhAeoc3aAU/yM690mlSlavUF5+sdZ/tEP1FxuczmPK/iNCQ7hRuyl3hqIQQOAqAo5/iQDL8b8CACCAgJUEOo+eo4nP/1bGVyvV7cRaGy7Wa2tNtQqLirS0fLPKj4Zob3h3XYjPkjpwI3gn/k64o+fQCwRY7nBs7xzGDdiNq6w6djijwKNbtaF0hYry81VZXaOjx0+1d3rGe1hgVG4XvfHoLHGjdg9Dm3J6ikIAASsLEGBZefeoHQEEHClgXIFlXIk15L4fyLgyy5EIFmz62OGDqqmuVF5JhZas36OaczE6HJWliwldJT/+dSw+WiQQdO5wi87jJPcLpEcHqVv0RcVc2KPda/NcV1mVlq3RJ7v3un8xM89o4dqMq64emjtSL9x3g7pnJFi4E0pHAAEEnCnA35idue90jQACNhAw7ollPKnQuEeWDdpxXAt7d3+iyooKLS+u1rItx7S1MVknE3LUmNjdcRZOa7g9/fqfIcBqj19rxiZG+KtTZL3i6g/o+NZylecvU35+gTZ+tE2NjY2tmYpzTSDwxVVXN43vZ4JqKAEBBBBAoC0CBFhtUWMMAgggYBIB4+mExlMKjacVGk8tNElZni7DdvMbd8jZuW2rSoqLtbSoUit3ndeuDt11Jm2QlNxTXKElPj4XaKw9q/jA85//xBd3CiSG+ys9rFbh5/do38YSrS1aqeLCQtVs3Kwz5866cynm8qIAV115EZulEEAAAQ8LEGB5GJjpETCnAFXZTSBryh2uJxVmDp9mt9Yc2U9d7QVtWV+pwrwVWlJQrhUfn9K2gI46mdRfDSm95RfCPbQc+YvxedMdg05+/h1f2ipg3MMqOcJPqSHnFHTyE+3dUKi1xStVXlKsrVu2qaGepwW21dZM47jqyky7QS0IIIBA+wUIsNpqyDgEEEDAZAKxnbM18rG3NWzxq4pK72ay6iinPQL19fXasXmDSgpXa1l+qT6s2aOaC/E6FNdHtan95Beb3p7pGWsxgeSAExar2PflRob4Ky28QUkBJ9V4aKs+XZunqqJVqigv066dO9V4sd73RVKB2wS46sptlEyEAAJfCPDVFAIEWKbYBopAAAEE3CfQZcxcTfqn36nXjHvdNykzmU5g7yc7VFVapFWr8/Vh2SaVHA7WpxG9dCZjiBozcuUXFmu6minIPQJJIsC6lmRyuJ9SQs4p9PRnOrC5VB+Vr9Sa4nxVV1Vp7969EvewuhahZV/nqivzbh2VIYAAAu0VIMBqryDjEUAAARMKhETGasBtz2jC879Var/RJqyQktwtcPLoIW2uKlPhymVaurJAS2s+08aArjqYPFjnOw6VUrPlHxrt7mWZzwcCcY0EWF+wBwX4KTnCXxlhdYquO6TTu9Zpz7o8VRWvUmV5mbZ/vF31tba5Z9gXbfO1GYGk2Ag9On80TxhsxoZDCCCAgF0ECLDsspP0gQACCDQjkJw9TOOe+VcNvPN5hcYmNXMGh+wq0HCxXp9trlZ1wXKtXrFUS1aX6C/rPtXac3HaE9FLp1P662JKtvwinPQoeXvsdlT9UXs00souQoP8lR4doK7RDUrxP6qG/Zu1q2qVqopWqqykSJs2bdSJE8daOSun20Fg7rhc/fiJuZozpq8d2qEHBBBAAIErCBBgXQGGwwgggICdBHpMXaRJ3/2duk24uX1tMdryAgd279SGqjIV5a/W8vwSfVj1sQr3S9sDOupofF/VpuaqMaGr/II6WL5XuzYQXmvvAMvPz09JkYHqFC117HBO0bV7deaTam2vWKny/BUqyM9XZfV67TtwwK5bTF8tFBjSO1M/euRGPTJvlBJjIlo4itMQQAABBKwqQIBl1Z2jbssKUDgCvhKISMrUkK++qNFf/7nis/r7qgzWNaHAmZMn9PHmDVpTUqhVqwu0tLhaH2484Lpaa3dET51I6q/alL5SfBcpKNSEHTirpJDzh23RcIC/n1KiAtU1rukzslZJOiId3KzP1uapunC5ivPzVFpWpk2bt+r48RO26Jkm3COQGh+lJxaO1cuLZ2hAjwz3TMosCCCAAAKmF/A3fYWXF8gRBBBAAIF2CGQMul7GTd5zF3xNgSGEEe2gtP1Q42qtTVXlKi1crVX5hVpSslZLNu5XyQE/bW1M1cGoHjqTkK2GxCwpMkny468V8sJHwFlrBVgxoQHqGBOgbjFSt4jzSg84qrCT27SvJl+VBctVsKrps7BY1etqtGefcVVVoxcUWcKqAvMn9HO9XXDmyByrtkDdCCDQOgHORuBvAvxN828UfIMAAgg4R8A/IFA5cx+W8bbCLmPmOKdxOnWLwMkTx7Vz20eqrlijwuISLSuq0JLKbVqy5ZjWnAjVx0FddDBhgM50HKaLnYdJKb3kF9UUcLlldSbRqUPyl3lCniB/P8WF+Sk9UsoIq1VKwAlFnN+j2j0btLemQBtLV6h09Qrlr85TflGpyqvWa9vOPaqrv8hmItBigeF9OunNx2Zr8ZyRiosKa/E4TjQE+EQAAQTsIUCAZY99pAsEEECgTQKxnXM0bPFrGvfMr5Xab0yb5mAQApcKHD2wX9s3rlV1cZ4KVyzR8qVLtCS/TB9WbNOKT2pVdipaWwI767OoPjqaPFBn0werLmOAGlNz5BeXeelUfH8VgcyQU1d51b0vRYT4KyncX2kRjUoPrVVSwElFXdiviwc/0v5NxdpVvUo1JatUXpinspJiVVZVa8uWbTp0+LAaG2wSUrmXlNlaIdAxOUbf+Mp4vXj/dPXrntaKkZyKAAIIIGA3AX+7NUQ/CCCAAAKtFzDCKyPEMsKsuC45rZ+AEQhcQ8B4uf7COR3f96l2bVqnjRVFWlOw0vX2sZUr87R0dbE+LK3Rkq0nVHAgQOvqUrQjNEv74wfoeNpQnc0cqvrMwVJ6rvySs4zpHP2ZHniyXf0HB/orNixQqVGByowOUKeoBnUMPa8kf+Pqqb26eOAjHfqoTHvWrdaW8pVNgeRKrSlarfLSYlVXVWnzR03h1b6mEKuutl11MBiBKwmEhwbrtikD9fbjczVteO8rncZxBBBAAAEHCRBgOWizaRUBBCwt4JXijbcTXv/CHzTgtmcUFp/ilTVZBIF/FDh74qj279yibesqtK4kT2V5S1WwfKlWLF+uJasK9GFBhSvoWr7zvIqPhammIV0fh/bSvqaw62hT2HWm0yhd6DJKDV1HSp0Hyz8tWwGJXeQfmSC/oJB/XM6SPyfquIyPkEA/GVdIxYT6KznC3/U2vo4RDcoMr1NG6HmlBZ1Uoo64nuQXcmKHLu7boJPby7SzcqU2lCxXRcFyleSvUHFBvkpLS1VdbVw9tVX79+9XbVPgKBO9VdHol09nCMwe01c/fXKe7pkxVNERHZzRNF0igAACCFxTgADrmkScYB8BOkEAgZYI+AcGqdeMe3X99/7g+mr83JJxnIOAtwUu1l3QqUP7tHf7Jm1fV6b1TWHXmqawq3DZn5S35E9a9uGftWTpcv0lr0R/LlqrJet2a8XOcyo4EKiypuCr+nS0NlyI1+aLydrml64dQZ30SYeu2h2WpT2RvbQ/JkcH43J1JKG/6+2OJ1IH62T6EJ1q+jzdcZhOdxyqM5nDdTZzhM51Htn0OUoXuo5RbbdxutB9vGqzJqiu5/Wq6zVF9dnTVN9nhhpyZ6s+d5Zqs2fofM+pOtt9kk51GadjGaN0OHWoDiYO0t7Yvtod0Us7Qro01ZWhTXVJWns6ShXHQlSy76Lydp3V5u27tGd9nnZUrnJdIbWxdKWqila63sZXWpSvkuIilTUFUmsqqrR2XY3rSX47dn2q/QcP69SZc97eKtZDoEUCEwdl6SdNwdVj80crMzm2RWM4CQEEEEDAOQKtC7Cc40KnCCCAgOMFwuJTXFdiGVdkGVdmiQ8ELC7QUF+rurOndPbEER1vCr4O7v1Uez7ZoU8/3qodWzZp28b1+mh9tTatrdCGyjKtKy9WdWmBKopXu97uWLp6uUpWLVNx02fRiiUqWrFUhcs/VMHyvyh/6Z+bPpuCsw//R6v+8t/K+/MHWvWn/9LK//m9Vv7x/2rFB/+hFf/5Wy37/Xta8ft/06oPfqvV//M7Ffz5Dype8t8qX/knVa5equqiFaopK9SmqjJtq1nbVNdG7d65TQf27taRQwd18tRpXaitU51fABdHWfz3kfL/LjA0O1M/fHCGvrXoemV3Tv77C3yHAAK+FWB1BEwmQIBlsg2hHAQQQMBsAnFdcrjRu9k2hXoQQAABGwgYYZURWhnhlRFi2aCly1rgAAIIIICA+wQIsNxnyUwIIICArQVS+43R32703rWPrXulOQQQMI0AhdhQwHh7oPE2QePtgsbbBm3YIi0hgAACCHhAgADLA6hMiQACCNhZwHg74ZQX/1uD7/uB4giyLLDVlIgAAgiYQyAhOtx1Y3bjBu3GjdrNURVVIIAAAghYRYAAyyo7RZ0IIOA7AVZuVqD7xIUiyGqWhoMIIIAAApcIGMHVndMG6+ffnK/bpgxUeGjwJa/yLQIIIIAAAi0TIMBqmRNntVOA4QggYF8Bgiz77i2dIYAAAu0RuDS4WnTDYMVHhbVnOsYigAACCFhEwFNlrvg0PwAAEABJREFUEmB5SpZ5EUAAAYcJEGQ5bMNpFwEEELiCAMHVFWA4jEDLBTgTAQSaESDAagaFQwgggAACbRcgyGq7HSMRQAABKwsYwdWiGwa53iq4yOdXXFlZktoRQAABBJoTIMBqToVjCCCAAALtFiDIajchEyDgWwFWR6CFApcGV3dOG8JbBVvoxmkIIIAAAq0TIMBqnRdnI4AAAgi0UuDLQVbfVo629ulUjwACCNhZgODKzrtLbwgggID5BAiwzLcnVIQAAn8X4DsbCfw1yPpAIx79Z6UNGGejzmgFAQQQcJZAt/R4PThnhP7lqfniiitn7T3dIoAAAr4UIMDypb5X1mYRBBBAwFwCnUbM0Nin3tGEb7+vLmPnys+PfxWZa4eoBgEEEGheYHDvjnpu0ST96umbtWBCf8VGhjV/IkcRQAABBHwkYO9l+a8Ge+8v3SGAAAKmFUjOGa5hD76qqS//r3rPvE8dohNMWyuFIYAAAk4V8Pf305ShPfX6wzfqlcUzNWlQD6dS0LdTBOgTAQRMK0CAZdqtoTAEEEDAGQIxmT3V/9andcMrf3J9NX52Rud0iQACCJhXICEmXLdMGqB3nr5ZT982Udf1zGhxsZyIAAIIIICAJwQIsDyhypwIIIAAAq0WMK7AMq7EMq7IMq7MMq7QavUkDEDAHgJ0gYDPBHp0TNTD80a5gquvzhquzqlxPquFhRFAAAEEELhUgADrUg2+RwABBBDwuYBxTyzj3ljGPbKMe2UZ98xqfVGMQAABBBBojcCwnE56/q7J+sU352veuFxFhXdozXDORQABBBBAwOMCBFgeJ2YBBCwqQNkImEDAeFqh8dTCKS9+oN4z7lN4QpoJqqIEBBBAwB4CCdHhmj+hv3765Dy99MB0jb+uuz0aowsEEEAAAVsKEGB5cFuZGgEEEEDAPQJxXfuq/21Pa9prH2rIV19USt9R7pmYWRBAAAEHChj3s3py4Tj9+rmFWjxnhHp3TnagAi0jgAAC7hVgNs8LEGB53pgVEEAAAQTcJBDYIVzdJtys8c+9p0nf/Z16TF2kkKh4N83ONAgggIB9BaIjQjVrdB+9+dhs1xMFZ4zMVkRoiH0bpjMrClAzAgggcFUBAqyr8vAiAggggIBZBRJ7DtLAO593XZU16K5/UlLvIWYtlboQQAABLwlcvkyfrql65KZReveZm/X4gjHq1z3t8pM4ggACCCCAgAUECLAssEmUiAACCCBwZYEOUXHKmnK7Jn7nPzThW79xXaEVFBYpPhBokwCDELCBQGhIkG4Y1luvLJ6ht782R3PH5iouKswGndECAggggICTBQiwnLz79I4AAgh4QMCXUyb3GeG6R9a0Vz/UgNufVXz3/r4sh7URQAABrwr0z0rX4rkj9etnF+qbt47X4N6ZXl2fxRBAAAEEEPCkAAGWJ3WZG4G2CTAKAQTaKRAWn6Je0+/R5O//QeOefldZk29XeGJGO2dlOAIIIGA+gS6pcbptykD97Os36Y1HZ2n++H5KjuMqVPPtFBUhgAACCLRXwKYBVntZGI8AAgggYBeB1P5jNejuf9KMN1do9JM/d73FMDQmyS7t0QcCCDhQID46XDNH5uilB6br3WcX6p4ZQ9WrE/+75sBfBVpGAAGXAH84RcDfKY3SJwIIIICAswX8AwKVMfh611sMjTBr5GNvqcvoOQqOiHE2DN0jgIAlBAID/DWmf1c9c/tEvffcLXpi4VgNy+lkidop0gIClIgAAghYQIAAywKbRIkIIIAAAu4VCOwQpszh0zXsodc0443lGvbgq66fA0PC3LsQsyGAgGMEPNXoF/e1+rdvf0XfvWeqJg/pqfDQYE8tx7wIIIAAAgiYVoAAy7RbQ2EIIIAAAt4QCImMVZexc2VckTW9KcwafN8PlD5wkowrtryxPmv8TYBvEEDgc4E+XVN117TBX7qvVWp81Oev8gUBBBBAAAFnChBgOXPf6RoBBGwpQFPtFQiLS1b3iQs15hu/kBFmDbzzO01h1kRxZVZ7ZRmPAALXEriuZ4bunzVcv3r6Zr39tTm644bB3NfqWmi8jgACCCDgKAECLEdtN81eU4ATEEAAgc8FIpI6qsfUO5rCrH/RzLdWafgjb6jruPk8zfBzH74ggED7BAL8/V33sHrkplEy3h74+sM3auGkAeqWHt++iRmNAAIIIICATQXcHmDZ1Im2EEAAAQQcLNAhOkGdR96ooQ/80BVmjX/2PWXPekDx3XIdrELrCCDQWoHQkCCN7tdVTy4cp99+51YZTxGcOzZXHZN4mERrLTkfAQTMIUAVCHhTgADLm9qshQACCCBgeQE/P3+l5I5Sv1u+ock/+C/d8PL/asDtzyptwDj5B3FjZctvMA0g4GaB+KgwTRyU5Xp64PvP36rv3TtVM0ZmKzku0s0rMZ1FBSgbAQQQQKCFAgRYLYTiNAQQQAABBJoTiOnUW72m36OxT72jG99areEPvea6KXxYXEpzp3MMAQTcLmCuCf39/GQ8OfCOGwbrtYdv1H9893Z9a9H1rqcHxjWFWeaqlmoQQAABBBCwjgABlnX2ikoRQAABBEwuEBqbpM6j52jYg69q5turNe6ZXytn7kNKyh5q7sqpDgEE2iXQKSXWdVXVc3dMcgVWbzw6y/UUwYE9MxQUGNCuuRmMAAIIIIAAAn8VIMD6qwN/IoAAAu0SYDAC/yjgHxCo1H5jlLvgCU18/t815+clGvX42+oxdZGiO/b4x9P5GQEELCQQGRaikX27aPGckfr5N27Svz53i+u+VpMG91BSbISFOqFUBBBAAAEErCNAgGWdvbJ7pfSHAAII2FqgQ0ySOg6bpoF3Pq9pr/5F019fqqH3v6ROI2YqJDLW1r3THAJ2EMjpkuJ6SqBx43XjbYHf/+oNmj+hn3pmJtmhPXpAAAEEEEDAmwJtWosAq01sDEIAAQQQQKB9AlHp3dR1/AKNePRNzf1lhSZ//z9dN4ZPzhnWvokZjQACbhHo3TlZ88f303funqL/+8Ii/fiJubp/1nANy+mk8A7BblmDSRBAAIG2CzASAecJEGA5b8/pGAEEEEDAhALx3fspe9YDmvDt32rBbzZp7FO/Uq/pd8s4bsJyKQkB2wl0TYvXTeNz/xZY/fTJeVo8d6TGDeimxJhw2/VLQ5JAQAABBBCwlAABlqW2i2IRQAABBJwgEBAUorQB4zXg9udcV2bd/NstmvD8b5V78xNNx8cpKCzSCQz0aAEBK5eYkRitmSNz9J27JruusHrnmZv10NxRBFZW3lRqRwABBBCwtQABlq23l+YQQAABBEwu0KLyjBvCJ2cPU86chzT2qXd007trXffRGnzv99V59BxFJHVs0TychIBTBfz8/NQzM9H1pMCnb5ug333vDv3m+Vv1xMKxGnddd66wcuovBn0jgAACCFhKgADLUttFsQggcLkARxBwpkB0xx7qPukWDX/oNc18K0+zf1aiUV/7CW87dOavA11fIhAY4K/szsmaPaavvnnreP3yqQVa+daD+vk35rueFDhlaC/xpMBLwPgWAQQQQAABiwgQYFlkozxaJpMjgAACCFheIDQ2SR2HTr3sbYcD73xe3cYvUFzXvvIPDLJ8nzSAwKUCIcGByu2WpnnjcvXM7RP17rMLtezNB/STJ+fpsfmjdcOw3uqekXDpEL5HAAEEEEDA2QIW7p4Ay8KbR+kIIIAAAghcSeCLtx32mLpIQ+5/SVNe/EA3v/+Rpr2+RCMfe0s5sxfLuM9WWHzqlabgOAKmEkiIDtfg3pm6eWJ/fWvR9XrvW7fow9e/qn9+fLYenjdKk4f0VJfUOFPVTDEIIGBPAbpCAAHfCBBg+cadVRFAAAEEEPCJQHR6d2UOn67chU9q7FO/0qyfFGreO1Wum8QP5Gotn+wJi35ZICQoUL06JWn6iGw9ctMo/eiRWfrgpbv0/76/SK8snqEHZo/QxEFZykyO/fJAfrKSALUigAACCCDQagECrFaTMQABBBBAAAF7CQSHR8u4SXxzV2sZ99Xqt/Dr6jJ2nhJ6XKeQSEIDc+y+ParISIrRmP5dddf0IfrevVP1/vO36sMffVU/+/pN+vot4zR3bK4G9EhXdESoPRqmCwQQQAABBBBoswABVpvpGIgAAgggYGkBir+mQHR6d9d9tbJnP6hhD76i67/3/zT3lxWa96tKTX7h9xq2+DUZT0bMHDZNsZ16KyC4wzXn5ATnCUSGhah352RNGtRDi24YpOcWTXLdUH3pG/frN9/+ir57z1TdMXWQRvfrqvTEaOcB0TECCCCAAAIItEiAAKtFTJyEAALNCXAMAQScKRAcEaP4rAHqMmaOcm9+QiMff1tTX/5fLfi3ja63JI5/7t806O7vqucNdyq1/1hFNQVhAcGhzsRySNfNhVQ/fXKe/vjyPa5P43sjuLpz2hBXkNUzM1FBgQEO0aFNBBBAAAEEEHCHAAGWOxTbPgcjEUAAAQQQsJWAcVP4lL4jlTX5Nl236Nsa9/S7mv76kqZwa4Pr6q2pL/1Ro5/8meu1ntPudl3hZTwhsUN0vK0c7NRMcFCAUuIild05WaNyu+jGUTl/u5LKCKauFFIZV10ZwZadLOgFAQQQQACBdggwtJ0CBFjtBGQ4AggggAACCLRMwLh/VmyXHGUMnuy6Ouu6O56TcY+tKS9+oDm/KG8KuTZq+o+Wafxz72nIV19Un7kPu67ySsoeqpjMngqNTVJAUEjLFuOsawrERYWpe0aChmRnaurQXvrK9dfpobkj9e07r9cbj86S8ZS//3nlHi350f36j+/erp88OU8v3HeDvnbzWH1xJRUh1TWZOQEBBNwqwGQIIOBkAX8nN0/vCCCAAAIIIGAegYDgDopK66qUvqPUbcLN6rvga677bE18/t91wyt/1uyflWjBbzZp/ns1mvXjAk394R814Vu/0cjH3tKge76n3Kbze02/2xV6pQ0Yr/is/opK7aKQyBjzNOmhSkJDglxXSRlP7xvaFEhNHtJT88f3070zh+nJW8a5bpD+z4/PbgqlvqIPfni3Vr29WH/4wZ365VML9PKDM/TUbRN0343DdFPTmAkDs9Q/K931lL+I0BDxYTMB2kEAAQQQQMCiAv4WrZuyEUAAAQQQQMChAoEhYQpLSFNs5xwl9xmhzOHTlXX9rcqZ+7AG3P6cK/Qa+9SvNPmFP2j6G8s195eVuuX/fOwKvub8S7lufCtP0179iyZ//w8a3xSAjfn6LzTikTddV30Zb3vMXfikcmYvdl0lZgRpnUbOVPqgSUppWsu4Gqy9n8ZbLI2ArePQqeo08kZ1HT/f9ZZL4y2V2bMfVJ+bHlO/W77h6sW4l9iQ+1/S8Ide18jH39aYb/xC4575tWaOytG//9Nt+vNr97nCKOOrcZWU8fS+HzYFUs/cPlGL547UrZOv04wR2Rrdr6tyu6U1hVIxig7v4NDfHNpGAAEEEEAAASsLEGBZedBYAT0AAA2vSURBVPeoHQEEELCmAFUj4BMBI/jqEBWv8KSOiu7YQ/Hd+7tCKSOcMkIqI6wybjyf0xReGSGWEWYZb2U0wi0j5DLCLuNqsPZ+Gje5NwI24+2TIx55Q0Pv/6GMoMp4S2W/hV9X35seVfasB2RcTWbcS6zb+AXqPHq2jKc9pg+cpNR+YzR43FSlxkfJuPLKJ5gsigACCCCAAAIIeFmAAMvL4CyHgHsEmAUBBBBAAAEEEEAAAQQQQAAB5wg4N8Byzh7TKQIIIIAAAggggAACCCCAAALOFaBzWwgQYNliG2kCAQQQQAABBBBAAAEEEPCcADMjgAACvhYgwPL1DrA+AggggAACCCCAgBME6BEBBBBAAAEE2iFAgNUOPIYigAACCCCAgDcFWAsBBBBAAAEEEEDAqQIEWE7defpGAAFnCtA1AggggAACCCCAAAIIIGBBAQIsC24aJftWgNURQAABBBBAAAEEEEAAAQQQQMC7Ar4IsLzbIashgAACCCCAAAIIIIAAAggggIAvBFgTAbcJEGC5jZKJEEAAAQQQQAABBBBAAAF3CzAfAggggIAhQIBlKPCJAAIIIIAAAgggYF8BOkMAAQQQQAABywsQYFl+C2kAAQQQQAABzwuwAgIIIIAAAggggAACvhQgwPKlPmsjgICTBOgVAQQQQAABBBBAAAEEEECgjQIEWG2EY5gvBFgTAQQQQAABBBBAAAEEEEAAAQTsL3B5hwRYl5twBAEEEEAAAQQQQAABBBBAAAFrC1A9AjYTIMCy2YbSDgIIIIAAAggggAACCLhHgFkQQAABBMwjQIBlnr2gEgQQQAABBBBAwG4C9IMAAggggAACCLhFgADLLYxMggACCCCAgKcEmBcBBBBAAAEEEEAAAQQIsPgdQAAB+wvQIQIIIIAAAggggAACCCCAgKUFCLAsvX3eK56VEEAAAQQQQAABBBBAAAEEEEDA/gJm7ZAAy6w7Q10IIIAAAggggAACCCCAAAJWFKBmBBDwgAABlgdQmRIBBBBAAAEEEEAAAQTaI8BYBBBAAAEEvixAgPVlD35CAAEEEEAAAQTsIUAXCCCAAAIIIICAjQQIsGy0mbSCAAIIIOBeAWZDAAEEEEAAAQQQQAABcwgQYJljH6gCAbsK0BcCCCCAAAIIIIAAAggggAAC7RYgwGo3oacnYH4EEEAAAQQQQAABBBBAAAEEELC/AB1eTYAA62o6vIYAAggggAACCCCAAAIIIGAdASpFAAHbChBg2XZraQwBBBBAAAEEEEAAgdYLMAIBBBBAAAEzChBgmXFXqAkBBBBAAAEErCxA7QgggAACCCCAAAJuFiDAcjMo0yGAAAIIuEOAORBAAAEEEEAAAQQQQACBvwsQYP3dgu8QsJcA3SCAAAIIIIAAAggggAACCCBgEwECrKtsJC8hgAACCCCAAAIIIIAAAggggID9BejQ/AIEWObfIypEAAEEEEAAAQQQQAABBMwuQH0IIICARwUIsDzKy+QIIIAAAggggAACCLRUgPMQQAABBBBA4EoCBFhXkuE4AggggAACCFhPgIoRQAABBBBAAAEEbClAgGXLbaUpBBBAoO0CjEQAAQQQQAABBBBAAAEEzCZAgGW2HaEeOwjQAwIIIIAAAggggAACCCCAAAIIuFHApAGWGztkKgQQQAABBBBAAAEEEEAAAQQQMKkAZSHQMgECrJY5cRYCCCCAAAIIIIAAAgggYE4BqkIAAQQcIECA5YBNpkUEEEAAAQQQQACBqwvwKgIIIIAAAgiYW4AAy9z7Q3UIIIAAAghYRYA6EUAAAQQQQAABBBDwmAABlsdomRgBBBBorQDnI4AAAggggAACCCCAAAIINCdAgNWcCsesK0DlCCCAAAIIIIAAAggggAACCCBgO4HLAizbdUhDCCCAAAIIIIAAAggggAACCCBwmQAHELCSAAGWlXaLWhFAAAEEEEAAAQQQQMBMAtSCAAIIIOAlAQIsL0GzDAIIIIAAAggggEBzAhxDAAEEEEAAAQSuLUCAdW0jzkAAAQQQQMDcAlSHAAIIIIAAAggggIDNBQiwbL7BtIcAAi0T4CwEEEAAAQQQQAABBBBAAAHzChBgmXdvrFYZ9SKAAAIIIIAAAggggAACCCCAgP0FfNIhAZZP2FkUAQQQQAABBBBAAAEEEEDAuQJ0jgACrRUgwGqtGOcjgAACCCCAAAIIIICA7wWoAAEEEEDAUQIEWI7abppFAAEEEEAAAQT+LsB3CCCAAAIIIICAVQQIsKyyU9SJAAIIIGBGAWpCAAEEEEAAAQQQQAABLwgQYHkBmSUQQOBqAryGAAIIIIAAAggggAACCCCAwNUFCLCu7mONV6kSAQQQQAABBBBAAAEEEEAAAQTsL+DgDgmwHLz5tI4AAggggAACCCCAAAIIOE2AfhFAwJoCBFjW3DeqRgABBBBAAAEEEEDAVwKsiwACCCCAgNcFCLC8Ts6CCCCAAAIIIIAAAggggAACCCCAAAKtESDAao0W5yKAAAIImEeAShBAAAEEEEAAAQQQQMAxAgRYjtlqGkXgcgGOIIAAAggggAACCCCAAAIIIGAFAQKs9u0SoxFAAAEEEEAAAQQQQAABBBBAwP4CdOhjAQIsH28AyyOAAAIIIIAAAggggAACzhCgSwQQQKDtAgRYbbdjJAIIIIAAAggggAAC3hVgNQQQQAABBBwqQIDl0I2nbQQQQAABBJwqQN8IIIAAAggggAAC1hMgwLLenlExAggg4GsB1kcAAQQQQAABBBBAAAEEvCpAgOVVbhZD4AsBviKAAAIIIIAAAggggAACCCCAQEsFrBtgtbRDzkMAAQQQQAABBBBAAAEEEEAAAesKUDkCTQIEWE0I/IMAAggggAACCCCAAAII2FmA3hBAAAGrCxBgWX0HqR8BBBBAAAEEEEDAGwKsgQACCCCAAAI+FCDA8iE+SyOAAAIIIOAsAbpFAAEEEEAAAQQQQKBtAgRYbXNjFAIIIOAbAVZFAAEEEEAAAQQQQAABBBwoQIDlwE13esv0jwACCCCAAAIIIIAAAggggAAC1hJoS4BlrQ6pFgEEEEAAAQQQQAABBBBAAAEE2iLAGARMI0CAZZqtoBAEEEAAAQQQQAABBBCwnwAdIYAAAgi4Q4AAyx2KzIEAAggggAACCCDgOQFmRgABBBBAAAHHCxBgOf5XAAAEEEAAAScI0CMCCCCAAAIIIIAAAlYWIMCy8u5ROwIIeFOAtRBAAAEEEEAAAQQQQAABBHwkQIDlI3hnLkvXCCCAAAIIIIAAAggggAACCCBgfwH3d0iA5X5TZkQAAQQQQAABBBBAAAEEEECgfQKMRgCBLwkQYH2Jgx8QQAABBBBAAAEEEEDALgL0gQACCCBgHwECLPvsJZ0ggAACCCCAAALuFmA+BBBAAAEEEEDAFAIEWKbYBopAAAEEELCvAJ0hgAACCCCAAAIIIIBAewUIsNoryHgEEPC8ACsggAACCCCAAAIIIIAAAgg4WoAAyyHbT5sIIIAAAggggAACCCCAAAIIIGB/Abt2SIBl152lLwQQQAABBBBAAAEEEEAAgbYIMAYBBEwoQIBlwk2hJAQQQAABBBBAAAEErC1A9QgggAACCLhXgADLvZ7MhgACCCCAAAIIuEeAWRBAAAEEEEAAAQT+JkCA9TcKvkEAAQQQsJsA/SCAAAIIIIAAAggggIA9BAiw7LGPdIGApwSYFwEEEEAAAQQQQAABBBBAAAGfCxBgeXwLWAABBBBAAAEEEEAAAQQQQAABBOwvQIeeFCDA8qQucyOAAAIIIIAAAggggAACCLRcgDMRQACBKwgQYF0BhsMIIIAAAggggAACCFhRgJoRQAABBBCwowABlh13lZ4QQAABBBBAoD0CjEUAAQQQQAABBBAwmQABlsk2hHIQQAABewjQBQIIIIAAAggggAACCCDgPgECLPdZMhMC7hVgNgQQQAABBBBAAAEEEEAAAQQQcAnYOsBydcgfCCCAAAIIIIAAAggggAACCCBgawGas78AAZb995gOEUAAAQQQQAABBBBAAIFrCfA6AgggYGoBAixTbw/FIYAAAggggAACCFhHgEoRQAABBBBAwFMCBFiekmVeBBBAAAEEEGi9ACMQQAABBBBAAAEEEGhGgACrGRQOIYAAAlYWoHYEEEAAAQQQQAABBBBAwG4CBFh221H6cYcAcyCAAAIIIIAAAggggAACCCCAgIkEPBRgmahDSkEAAQQQQAABBBBAAAEEEEAAAQ8JMC0C3hEgwPKOM6sggAACCCCAAAIIIIAAAs0LcBQBBBBA4JoCBFjXJOIEBBBAAAEEEEAAAbMLUB8CCCCAAAII2FuAAMve+0t3CCCAAAIItFSA8xBAAAEEEEAAAQQQMK0AAZZpt4bCEEDAegJUjAACCCCAAAIIIIAAAggg4AkBAixPqDJn2wUYiQACCCCAAAIIIIAAAggggAAC9hdoZYcEWK0E43QEEEAAAQQQQAABBBBAAAEEzCBADQg4SYAAy0m7Ta8IIIAAAggggAACCCBwqQDfI4AAAghYRIAAyyIbRZkIIIAAAggggIA5BagKAQQQQAABBBDwvAABlueNWQEBBBBAAIGrC/AqAggggAACCCCAAAIIXFWAAOuqPLyIAAJWEaBOBBBAAAEEEEAAAQQQQAAB+wr8fwAAAP//dx84JwAAAAZJREFUAwDiw4LLXP4rNQAAAABJRU5ErkJggg==" id="142" name="Google Shape;142;p5"/>
          <p:cNvSpPr/>
          <p:nvPr/>
        </p:nvSpPr>
        <p:spPr>
          <a:xfrm>
            <a:off x="460375" y="64921"/>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5"/>
          <p:cNvSpPr/>
          <p:nvPr/>
        </p:nvSpPr>
        <p:spPr>
          <a:xfrm>
            <a:off x="460375" y="788607"/>
            <a:ext cx="7772854" cy="408623"/>
          </a:xfrm>
          <a:prstGeom prst="roundRect">
            <a:avLst>
              <a:gd fmla="val 16667" name="adj"/>
            </a:avLst>
          </a:prstGeom>
          <a:solidFill>
            <a:srgbClr val="FFCC0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I. INTRODUCCIÓN</a:t>
            </a:r>
            <a:endParaRPr b="1" sz="1800">
              <a:solidFill>
                <a:schemeClr val="dk1"/>
              </a:solidFill>
              <a:latin typeface="Arial"/>
              <a:ea typeface="Arial"/>
              <a:cs typeface="Arial"/>
              <a:sym typeface="Arial"/>
            </a:endParaRPr>
          </a:p>
        </p:txBody>
      </p:sp>
      <p:sp>
        <p:nvSpPr>
          <p:cNvPr id="144" name="Google Shape;144;p5"/>
          <p:cNvSpPr/>
          <p:nvPr/>
        </p:nvSpPr>
        <p:spPr>
          <a:xfrm>
            <a:off x="460375" y="1536137"/>
            <a:ext cx="4095008" cy="228351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¿QUÉ ES LA HOMOLOGACIÓN?</a:t>
            </a:r>
            <a:r>
              <a:rPr lang="es-ES" sz="1600">
                <a:solidFill>
                  <a:schemeClr val="dk1"/>
                </a:solidFill>
                <a:latin typeface="Calibri"/>
                <a:ea typeface="Calibri"/>
                <a:cs typeface="Calibri"/>
                <a:sym typeface="Calibri"/>
              </a:rPr>
              <a:t>  </a:t>
            </a:r>
            <a:endParaRPr/>
          </a:p>
          <a:p>
            <a:pPr indent="0" lvl="0" marL="0" marR="0" rtl="0" algn="just">
              <a:lnSpc>
                <a:spcPct val="107000"/>
              </a:lnSpc>
              <a:spcBef>
                <a:spcPts val="800"/>
              </a:spcBef>
              <a:spcAft>
                <a:spcPts val="0"/>
              </a:spcAft>
              <a:buNone/>
            </a:pPr>
            <a:r>
              <a:rPr lang="es-ES" sz="1600">
                <a:solidFill>
                  <a:schemeClr val="dk1"/>
                </a:solidFill>
                <a:latin typeface="Arial"/>
                <a:ea typeface="Arial"/>
                <a:cs typeface="Arial"/>
                <a:sym typeface="Arial"/>
              </a:rPr>
              <a:t>Proceso de validación técnica con el que INDUMIL constata la idoneidad de un material específico de un fabricante determinado. Esto, mediante pruebas de laboratorio, dimensionales, de productividad y/o de proceso (según aplique). </a:t>
            </a:r>
            <a:endParaRPr sz="1600">
              <a:solidFill>
                <a:schemeClr val="dk1"/>
              </a:solidFill>
              <a:latin typeface="Arial"/>
              <a:ea typeface="Arial"/>
              <a:cs typeface="Arial"/>
              <a:sym typeface="Arial"/>
            </a:endParaRPr>
          </a:p>
        </p:txBody>
      </p:sp>
      <p:sp>
        <p:nvSpPr>
          <p:cNvPr id="145" name="Google Shape;145;p5"/>
          <p:cNvSpPr/>
          <p:nvPr/>
        </p:nvSpPr>
        <p:spPr>
          <a:xfrm>
            <a:off x="412874" y="4453208"/>
            <a:ext cx="4190010" cy="985334"/>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¿A QUÉ SE LE HACE HOMOLOGACIÓN? </a:t>
            </a:r>
            <a:endParaRPr/>
          </a:p>
          <a:p>
            <a:pPr indent="0" lvl="0" marL="0" marR="0" rtl="0" algn="just">
              <a:lnSpc>
                <a:spcPct val="107000"/>
              </a:lnSpc>
              <a:spcBef>
                <a:spcPts val="800"/>
              </a:spcBef>
              <a:spcAft>
                <a:spcPts val="0"/>
              </a:spcAft>
              <a:buNone/>
            </a:pPr>
            <a:r>
              <a:rPr lang="es-ES" sz="1600">
                <a:solidFill>
                  <a:schemeClr val="dk1"/>
                </a:solidFill>
                <a:latin typeface="Arial"/>
                <a:ea typeface="Arial"/>
                <a:cs typeface="Arial"/>
                <a:sym typeface="Arial"/>
              </a:rPr>
              <a:t>Materias primas, piezas, insumos, herramientas, entre otros.</a:t>
            </a:r>
            <a:r>
              <a:rPr b="1" lang="es-ES"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p:txBody>
      </p:sp>
      <p:sp>
        <p:nvSpPr>
          <p:cNvPr id="146" name="Google Shape;146;p5"/>
          <p:cNvSpPr/>
          <p:nvPr/>
        </p:nvSpPr>
        <p:spPr>
          <a:xfrm>
            <a:off x="5522092" y="1616115"/>
            <a:ext cx="5422274" cy="1898084"/>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¿PARA QUÉ SE HACE LA HOMOLOGACIÓN?</a:t>
            </a:r>
            <a:endParaRPr/>
          </a:p>
          <a:p>
            <a:pPr indent="0" lvl="0" marL="0" marR="0" rtl="0" algn="just">
              <a:lnSpc>
                <a:spcPct val="107000"/>
              </a:lnSpc>
              <a:spcBef>
                <a:spcPts val="800"/>
              </a:spcBef>
              <a:spcAft>
                <a:spcPts val="0"/>
              </a:spcAft>
              <a:buNone/>
            </a:pPr>
            <a:r>
              <a:rPr lang="es-ES" sz="1600">
                <a:solidFill>
                  <a:schemeClr val="dk1"/>
                </a:solidFill>
                <a:latin typeface="Arial"/>
                <a:ea typeface="Arial"/>
                <a:cs typeface="Arial"/>
                <a:sym typeface="Arial"/>
              </a:rPr>
              <a:t>Para asegurar que los materiales cumplan con los requisitos y especificaciones técnicas, normativas y de calidad necesarias. </a:t>
            </a:r>
            <a:endParaRPr sz="1600">
              <a:solidFill>
                <a:schemeClr val="dk1"/>
              </a:solidFill>
              <a:latin typeface="Arial"/>
              <a:ea typeface="Arial"/>
              <a:cs typeface="Arial"/>
              <a:sym typeface="Arial"/>
            </a:endParaRPr>
          </a:p>
          <a:p>
            <a:pPr indent="0" lvl="0" marL="0" marR="0" rtl="0" algn="just">
              <a:lnSpc>
                <a:spcPct val="107000"/>
              </a:lnSpc>
              <a:spcBef>
                <a:spcPts val="800"/>
              </a:spcBef>
              <a:spcAft>
                <a:spcPts val="0"/>
              </a:spcAft>
              <a:buNone/>
            </a:pPr>
            <a:r>
              <a:rPr lang="es-ES" sz="1600">
                <a:solidFill>
                  <a:schemeClr val="dk1"/>
                </a:solidFill>
                <a:latin typeface="Arial"/>
                <a:ea typeface="Arial"/>
                <a:cs typeface="Arial"/>
                <a:sym typeface="Arial"/>
              </a:rPr>
              <a:t>La homologación garantiza que los materiales sean seguros, fiables y adecuados para su propósito previsto</a:t>
            </a:r>
            <a:r>
              <a:rPr lang="es-ES" sz="1800">
                <a:solidFill>
                  <a:schemeClr val="dk1"/>
                </a:solidFill>
                <a:latin typeface="Calibri"/>
                <a:ea typeface="Calibri"/>
                <a:cs typeface="Calibri"/>
                <a:sym typeface="Calibri"/>
              </a:rPr>
              <a:t>.</a:t>
            </a:r>
            <a:endParaRPr/>
          </a:p>
        </p:txBody>
      </p:sp>
      <p:sp>
        <p:nvSpPr>
          <p:cNvPr id="147" name="Google Shape;147;p5"/>
          <p:cNvSpPr/>
          <p:nvPr/>
        </p:nvSpPr>
        <p:spPr>
          <a:xfrm>
            <a:off x="5522092" y="4189739"/>
            <a:ext cx="5422274" cy="124880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¿CÓMO SE HACE LA HOMOLOGACIÓN? </a:t>
            </a:r>
            <a:endParaRPr/>
          </a:p>
          <a:p>
            <a:pPr indent="0" lvl="0" marL="0" marR="0" rtl="0" algn="just">
              <a:lnSpc>
                <a:spcPct val="107000"/>
              </a:lnSpc>
              <a:spcBef>
                <a:spcPts val="800"/>
              </a:spcBef>
              <a:spcAft>
                <a:spcPts val="0"/>
              </a:spcAft>
              <a:buNone/>
            </a:pPr>
            <a:r>
              <a:rPr lang="es-ES" sz="1600">
                <a:solidFill>
                  <a:schemeClr val="dk1"/>
                </a:solidFill>
                <a:latin typeface="Arial"/>
                <a:ea typeface="Arial"/>
                <a:cs typeface="Arial"/>
                <a:sym typeface="Arial"/>
              </a:rPr>
              <a:t>Revisión de documentación técnica (cuando aplica), revisión dimensional y/o laboratorio, pruebas de proceso y/o funcionales.</a:t>
            </a:r>
            <a:endParaRPr sz="16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descr="data:image/png;base64,iVBORw0KGgoAAAANSUhEUgAABLAAAALlCAYAAADUsh+xAAAQAElEQVR4AezdB5gWRdru8adnmJGcc05KEgFFxAAKYkBEURBEOSBBwbxiXLOuEczwuawEBRdQQFEEYUUBlUUR0SUKkpEsOTswzJm7sMd3Esww6Q1/Lqq73+6Kv+bbc3yuquqoBP4ggAACCCCAAAIIIIAAAggggEC4CzA+BEJaIMr4gwACCCCAAAIIIIAAAgggkAEBsiCAAAII5JUAAay8kqddBBBAAAEEEEAgEgUYMwIIIIAAAgggcAoCBLBOAY0iCCCAAAII5KUAbSOAAAIIIIAAAgggEGkCBLAi7Y0zXgQQkAAJAQQQQAABBBBAAAEEEEAghAQIYIXQywqurtIbBBBAAAEEEEAAAQQQQAABBBAIf4HgGCEBrOB4D/QCAQQQQAABBBBAAAEEEEAgXAUYFwIIZFmAAFaWCakAAQQQQAABBBBAAAEEclqA+hFAAAEEIluAAFZkv39GjwACCCCAAAKRI8BIEUAAAQQQQACBkBUggBWyr46OI4AAAgjkvgAtIoAAAggggAACCCCAQF4IEMDKC3XaRCCSBRg7AggggAACCCCAAAIIIIAAApkUIICVSbBgyE4fEEAAAQQQQAABBBBAAAEEEEAg/AUY4V8CBLD+suAKAQQQQAABBBBAAAEEEEAgvAQYDQIIhIkAAawweZEMAwEEEEAAAQQQQACBnBGgVgQQQAABBPJegABW3r8DeoAAAggggAAC4S7A+BBAAAEEEEAAAQSyJEAAK0t8FEYAAQQQyC0B2kEAAQQQQAABBBBAAIHIFSCAFbnvnpFHngAjRgABBBBAAAEEEEAAAQQQQCAkBQhgZeq1kRkBBBBAAAEEEEAAAQQQQAABBMJfgBEGmwABrGB7I/QHAQQQQAABBBBAAAEEEAgHAcaAAAIIZKMAAaxsxKQqBBBAAAEEEEAAAQSyU4C6EEAAAQQQQOC4AAGs4w4cEUAAAQQQQCA8BRgVAggggAACCCCAQBgIEMAKg5fIEBBAAIGcFaB2BBBAAAEEEEAAAQQQQCBvBQhg5a0/rUeKAONEAAEEEEAAAQQQQAABBBBAAIFTFgiZANYpj5CCCCCAAAIIIIAAAggggAACCCAQMgJ0FIG0BAhgpaXCPQQQQAABBBBAAAEEEEAgdAXoOQIIIBB2AgSwwu6VMiAEEEAAAQQQQACBrAtQAwIIIIAAAggEkwABrGB6G/QFAQQQQACBcBJgLAgggAACCCCAAAIIZJMAAaxsgqQaBBBAICcEqBMBBBBAAAEEEEAAAQQQQMCMABb/CsJdgPEhgAACCCCAAAIIIIAAAggggECIC2QggBXiI6T7CCCAAAIIIIAAAggggAACCCCQAQGyIBC8AgSwgvfd0DMEEEAAAQQQQAABBBAINQH6iwACCCCQIwIEsHKElUoRQAABBBBAAAEETlWAcggggAACCCCAQEoBAlgpRfiNAAIIIIBA6AswAgQQQAABBBBAAAEEwkqAAFZYvU4GgwAC2SdATQgggAACCCCAAAIIIIAAAsEiQAArWN5EOPaDMSGAAAIIIIAAAggggAACCCCAQPgL5MIICWDlAjJNIIAAAggggAACCCCAAAIIIHAiAZ4hgMCJBQhgndiHpwgggAACCCCAAAIIIBAaAvQSAQQQQCCMBQhghfHLZWjhI9C0aVNTCp8RMRIEEIhUgfnz55tSpI4/+MdNDxFAILMC+t80pcyWIz8CCCAQrAL63zSlYOsfAaxgeyP0BwEEEEAgtAXoPQIIIIAAAggggAACCGS7AAGsbCelQgQQyKoA5RFAAAEEEEAAAQQQQAABBBAIFCCAFagRPteMBAEEEEAAAQQQQAABBBBAAAEEwl8gYkZIACtiXjUDRQABBBBAAAEEEEAAAQQQSC3AHQQQCAUBAlih8JboIwIIIIAAAggggAACwSxA3xBAAAEEEMhhAQJYOQxM9QgggAACCCCAQEYEyIMAAggggAACCCCQvgABrPRteIIAAgggEFoC9BYBBBBAAAEEEEAAAQTCVIAAVpi+WIaFwKkJUAoBBBBAAAEEEEAAAQQQQACB4BMggJXd74T6EEAAAQQQQAABBBBAAAEEEEAg/AUYYa4KEMDKVW4aQwABBBBAAAEEEEAAAQQQ8AU4I4AAAhkVIICVUSnyIYAAAggggAACCCAQfAL0CAEEEEAAgYgQIIAVEa+ZQSKAAAIIIIBA+gI8QQABBBBAAAEEEAh2AQJYwf6G6B8CCCAQCgL0EQEEEEAAAQQQQAABBBDIQQECWDmIS9UIZEaAvAgggAACCCCAAAIIIIAAAgggkLZAOAWw0h4hdxFAAAEEEEAAAQQQQAABBBBAIJwEGEsEChDAisCXzpARQAABBBBAAAEEEEAg0gUYPwIIIBBaAgSwQut90VsEEEAAAQQQQACBYBGgHwgggAACCCCQawIEsHKNmoYQQAABBBBAIKUAvxFAAAEEEEAAAQQQyIgAAayMKJEHgTwWqNtvlCl1G7bUlEZ9tyWPe0TzQSRAVxBAAAEEEEAAAQQQQACBsBcggBX2r5gBnlwg9HJ8sWSnEcQKvfdGjxFAAAEEEEAAAQQQQAABBE5NIHsCWKfWNqUQQCALAgpiZaE4RRFAAAEEEEAAAQQQQACBzAtQAoE8EiCAlUfwNIsAAggggAACCCCAAAKRKcCoEUAAAQQyL0AAK/NmlEAAAQQQQAABBBDIWwFaRwABBBBAAIEIEyCAFWEvnOEigAACCCBwXIAjAggggAACCCCAAAKhI0AAK3TeFT1FAIFgE6A/CCCAAAIIIIAAAggggAACuSJAACtXmGkkPQHuI4AAAggggAACCCCAAAIIIIBA+AtkdYQEsLIqSHkEEEAAAQQQQAABBBBAAAEEcl6AFhCIaAECWBH9+hk8AggggAACCCCAAAKRJMBYEUAAAQRCVYAAVqi+uRDr9+7du23Hjh2WkJAQYj1P3d1p06aZ53nWp0+f1A/D7I7e1rodh23IrI1299hfbcFv+8NshAwHAQQQQCDTAhRAAAEEEEAAAQTyQIAAVh6gZ3eTy5cvt3Llyrmgiud5qc5Fixa1BQsWJDU7fPjwVHk8z7MzzzzT3n77bTt06FBS3hNd3H///WnW43nH+zB16lRXfM2aNa7uMmXK2FdffeXuhfLhyJEjrvv+2f0Is8OGXX/YiNmb7fb3l9tjE1fb7JV77MAfx8JslAwHgbwToGUEEEAAAQQQQAABBBDInAABrMx5BWXu/fv3m1Lp0qXtlltusVtvvTVVKlu2bFLft2/f7q7POeecpHzXXHON/fLLL3bnnXda+/btbc+ePS7PiQ5+PSVKlLAqVaokSzVr1rTChQu74vnz5zelAgUKJN1zDzgEpcCWPXH2wpS1NmPZLtv/R3xQ9tHM6BcCCCCAAAIIIIAAAggggEAECRDACqOX3aBBAxs0aJC98847ydKrr75qFSpUSDFSsxtuuCEp36effmqrV6+2008/3c2Sev/991PlT+/GyJEjbf369cnSqlWrrEWLFq6I2l65cqUdOHDAmjdv7u5xCH6BwqdF2/m1ilml4qcFf2fpIQIIIIAAAggggAACCCCAQDoC4XE7KjyGwSiyQ6BatWr21FNPuaq0/O/w4cPumkNkCZQpEmMvdaptQ/5fHbuzVSUrXjBfZAEwWgQQQAABBBBAAAEEUgrwGwEE8lyAAFaev4Lg6oD2y1KPNFvq6NGjusxyUl1t2rSxWrVq2datW5PqU5AsKirKpkyZYpMnTzYtc/Q8z7p27WoKnvnlVFYbwA8cONC0XNHzPKtUqZJ9+OGHpk3h9+7da3/7298sNjbW7cmlvby+/vrrpHb8C+3tNWrUKKtbt67L53meVa9e3QYPHmxp7Weleh9++OFkbQ4dOtTi49NfVueXCdyTTG1oZpza9/sSzOfoKM+K5o8O5i7SNwQQQAABBBAIQQG6jAACCCCAQFYECGBlRS8My65bt86NqkaNGlaoUCF3ndWDgkwKhikdO/bXRuD6rWdarnjttdfawYMHTRu9K1ilIJGeKc/atWutdevW9sgjj1jLli2tXbt2tmnTJrvpppvs+eeftyZNmrilkNddd51ddNFFtmTJEuvQoYP9/PPPSV1XnSrbo0cPd69Xr17WuXNn27Ztm91999327LPPumCYe5h40B5g119/vQ0YMMAU1FN+Bdhuu+026927d2KO1H9l17RpU1emSJEipjJ+G/fcc0+G9xZLXTN3EEAAAQQQcAIcEEAAAQQQQACBiBUggBVGr16BGwVjFGTx0x133OE2Z8/IMLWJ++uvv+5mJ2kjd8/zMlLM7bvlt+efn3nmGbexfEYq0Eyqnj172u+//+4CSl988UWy4Jn209Im9YsXLzbt1fXZZ5/ZCy+8YAqGPfHEE242lvbvUj3ffPON3XvvvbZ7926bMGFCUvMKhJUqVcrt76Vx6kuMyj9nzhwrXry4ffzxx6Ygl19AQTV9MfHSSy+1hQsXmvL/9NNPNm3aNNeun88/a3bVXXfdZStWrHB905chVUZtbNiwwVq1auXalq9fhjMCCOSFAG0igAACCCCAAAIIIIBAKAoQwArFt5ZOn/VVwPfee8+0zM1P//znP00zmNIqMn78ePMDTpdcconVr1/fbeTev39/N1sorTJp3Zs+fXqyNtW2luppCWBa+VPeU5BIG83rK4Upn+l3wYIFbcyYMVavXj39dAG2Dh06WMmSJU1fO1Rb5cuXT3rWqVMny5cvnymIpMCVHmhJn4JPmsnleZ5uuVS7dm1r1KiRC7b5ywi1fFHLGz3Pc7O+ihUr5vJ6nmdXXHGFpRWEWrp0qc2YMcPNBpNpdHS0+X/UT83wUp+0XHLXrl3+o9A802sEEEAAAQQQQAABBBBAAAEEclmAAFYug6u5nEoXX3yx7du3zy2F0/I7P7Vt2zbNJufPn58UeNJMJAVntHeU9pqKiYlJs0xaNydNmpSqTc2aUtAorfwp71122WXmB4lSPtPv0qVLW9WqVXWZlIoXL26FCxe2KlWqmJ4nPUi8UCBM+2EpoKdgVOKtpL9aGqjg1EMPPeSCd5qxpplrSRkSLxRg0myvihUrWt26dRPvJP+rmVzJ75hb0qglkA0bNrS0nmv/L9W3efNm9zXGlOX5jQACCCCAAAIIIIAAAgggEH4CjCj7BKKyrypqCjWBl156KSnwFBcX55bHaZ8oz/trhlKojSm9/mpPrbfeesvtsXXVVVeZgnSaKaYZawp0pVVOs6iU0nqW8p5mYOmeZoTpnF5ScCxwI/v08nEfAQQQQAABBBBAAAEEnAAHBBBAwAkQwHIMHMJdQMv77rvvPitfvrwL1ClgpxlqmrGmmWtpjV9BL6W0nqW8d/rpp7tb2ovLXaRz0GwxzcRK5zG3EUAAAQQQQACBHBCgSgQQQAABBEJfgABW6L9DRpABgVmzZrnN1x977DG3j9WJlkhqaaKWLGqmVFr7hwVu9u43rS8Uao8rzcTSjHVnIQAAEABJREFULCv/vn9esGCB/fbbb24fLy1/9O9zRgABBBAIEQG6iQACCCCAAAIIIJCnAgSw8pSfxnNLoGjRoq4pzZDSzCv90OwqfSXw22+/1c+kVKRIEdPG8toA/o033jB9YVAPVU77fd155536mSxp76tzzjnHfvzxRxsyZIipbj/Dzp07bcCAAW65Zrdu3Ux7dPnPOCMQSQKMFQEEEEAAAQQQQAABBBA4VQECWKcqF4TltBm5NiXXV/AC0z333GPaVN0i+M/ll19umvmkQJL2+erdu7fVqVPH+vTp4wJLKWl69uxpWhb40UcfmYJTyn/22Webvn7Yrl07t5dWYBltQq89ttTGo48+6upWmS5duljlypVt5syZ1q9fP9PvwHKZvM6T7H+/qpr9u099G3FLXWtUpXCe9IFGEUAAAQQQQAABBBBAAAEEIlsgwgJY4fmyteRNSZuRa1NybU4emAYPHmxr1qxJGry/fM4/Jz3I5IVfXkvnTlTU8zxTHqWoqL/+yem3yvn16DoweV7a5ZRH9ai8kucl33Re97T5us6ed/xZkyZNbPLkyda8eXObPXu2jRgxwvVpwoQJpmCV6gxM1apVM+2b1blzZ2en/JqJNX78eHvzzTdNs7RS9rtZs2a2aNEiU1Bsy5Ytro1x48ZZgwYNTO3oPaQsE9gm1wgggAACCCCAAAIIIIAAAtklQD3hJvBXNCHcRhZB49FMIu3XpCVuaaVjx45ZmzZtkkT69+/vZh3pnHTzFC6GDRvm6mnbtu0JSxcqVMi+/PJLNwusXLlySXlVTv1Nrx/plVMFqkezylSv8umenxo1amR79+51bQY+u/DCC+27775zfVa7y5Yts44dO9rw4cNt3bp1VqFCBb8Kd9bMKS0x1HLAwPzKp7Y1fpcx4KAyCh7u378/qZ158+a5dhRUC8jKJQIIIIAAAggggAACwS1A7xBAAIEgEiCAFUQvg64ggAACCCCAAAIIhJcAo0EAAQQQQACB7BEggJU9jtSCAAIIIIAAAjkjQK0IIIAAAggggAACCBgBLP4RIIAAAmEvwAARQAABBBBAAAEEEEAAgdAWIIAV2u+P3ueWAO0ggAACCCCAAAIIIIAAAggggECeCeRaACvPRkjDCCCAAAIIIIAAAggggAACCCCQawI0hEBOCBDAyglV6kQAAQQQQAABBBBAAAEETl2AkggggAACKQQIYKUA4ScCoSKQP4b/8w2Vd0U/EUAAAQTyQoA2EUAAAQQQQCCcBPgv4HB6m4wlogRanlE8osbLYBFAIA8EaBIBBBBAAAEEEEAAgSARIIAVJC+CbiCQUQHNvLq8QUnrfn75jBYhXx4K0DQCCCCAAAIIIIAAAggggEDWBQhgZd2QGnJWgNoTBZYN6W5K/+5T34b1qEvwKtGEvwgggAACCCCAAAIIIIAAAmElcMLBEMA6IQ8PEUAAAQQQQAABBBBAAAEEEAgVAfqJQPgKEMAK33fLyBBAAAEEEEAAAQQQQCCzAuRHAAEEEAhKAQJYQfla6BQCCCCAAAIIIBC6AvQcAQQQQAABBBDIbgECWNktSn0IIIAAAghkXYAaEEAAAQQQQAABBBBAIECAAFYABpcIIBBOAowFAQQQQAABBBBAAAEEEEAgXAQIYIXLm8yJcVAnAggggAACCCCAAAIIIIAAAgiEv0AIjJAAVgi8JLqIAAIIIIAAAggggAACCCAQ3AL0DgEEclaAAFbO+lI7AggggAACCCCAAAIIZEyAXAgggAACCKQrQAArXRoeIIAAAggggAACoSZAfxFAAAEEEEAAgfAUIIAVnu+VUSGAAAIInKoA5RBAAAEEEEAAAQQQQCDoBAhgBd0roUMIhL4AI0AAAQQQQAABBBBAAAEEEEAgOwUIYGWnZvbVRU0IIIAAAggggAACCCCAAAIIIBD+AowwgwIEsDIIRTYEEEAAAQQQQAABBBBAAIFgFKBPCCAQCQIEsCLhLTNGBBBAAAEEEEAAAQROJMAzBBBAAAEEglyAAFaQvyC6hwACCCCAAAKhIUAvEUAAAQQQQAABBHJOgABWztlSMwIIIIBA5gTIjQACCCCAAAIIIIAAAgikKUAAK00WbiIQqgL0GwEEEEAAAQQQQAABBBBAAIHwEyCAlfKd8hsBBBBAAAEEEEAAAQQQQAABBMJfgBGGlAABrJB6XXQWAQQQQAABBBBAAAEEEAgeAXqCAAII5JYAAazckqYdBLIgULffKFPqNmyppZX6jlpug2dssHU7DmehFYoigAACCCCAQB4I0CQCCCCAAAIIZECAAFYGkMiCQLALHIiLt+9X77VnJq0hiBXsL4v+IYBADghQJQIIIIAAAggggEC4CxDACvc3zPgiSiAuPsE+W7A9osbMYLNJgGoQQAABBBBAAAEEEEAAgSAWIIAVxC+HroWWQLD0VjOxgqUv9AMBBBBAAAEEEEAAAQQQQACB7BAIpgBWdoyHOhBAAAEEEEAAAQQQQAABBBBAILgF6B0CmRYggJVpMgoggAACCCCAAAIIIIAAAnktQPsIIIBAZAkQwIqs981oEUAAAQQQQAABBHwBzggggAACCCAQMgIEsELmVdFRBBBAAAEEgk+AHiGAAAIIIIAAAgggkBsCBLByQ5k2EEAAgfQFeIIAAggggAACCCCAAAIIIHASAQJYJwHicSgI0EcEEEAAAQQQQAABBBBAAAEEEAhngeMBrHAeIWMLaoEDBw5YmzZtrFatWrZ169ag7qvfuWnTppnnedanTx//VsSc448l2Ixlu+zB8Svt/w1fat2GLbU+I5fZoK822Pb9RyLGgYEigAACCCCAAAIIIBCyAnQcgRAVIIAVoi8ut7t9//33u6BNmTJlbMmSJdnWfEJCgh09etSlY8eOZVu9OVnRkSPHAzX+OSfbCqa6j8Qn2BtfbrB3Z2+2zXviLPHVue4dPnLM5q7Za89MWmPrdx529zgggAACCCCAAALhLMDYEEAAAQRyX4AAVu6bh1yLmhn1+eefu35v377dxo8f7645RJaAZl4t3LDfEhKHXbxgPruxWTm7s1UlK1MkJvGO2a6DR23a4p3umgMCCCCAAAInEeAxAggggAACCCCQKQECWJniiszMc+fOtWXLllmvXr2sePHipiV0e/bsiUyMCB21glY/r99nWkKYL8qzronBq6vPKmXn1ypmt1xQwWLzHf+fki174kwztSKUiWEjkMsCNIcAAggggAACCCCAQOQIHP+vzsgZLyPNpICW940dO9YFrvr27WvnnXeezZ8/3xYtWpTJmsgeygJ/HDlmFYqdZo2qFLZmNYpag4qFkoZTrEA+i4323O98icGtfH9euxvBfqB/CCCAAAIIIIAAAggggAACISFAACskXlPedXL9+vU2a9YsF7hq2LChXXfddW6/qg8++MC0f1XKnk2dOtWioqJM519//dXatWtn0dHRbv+sM888077++uuURdL9vXz5cuvZs6fFxsa68jpfffXVpnoDC/3rX/9yzz3PS3V+7bXXkrIeOnTIRo0aZXXr1k3KV716dRs8eLAd+XNfq6TMiRd79+61hx9+2EqUKOHyV6pUyYYOHWrx8fGJT9P+65cpV66cK+N5nqmNQYMGmdpPu1Tw380fE2U9LihvD15R1e5oVcm0hNDv9Q9r9tqBP46b1CiT3zz/AWcEEEAAAQQQQAABBBBAAIGwEcjrgRDAyus3EOTtT58+3bZs2eICVwUKFLDLLrvMypcvb1999ZVt27YtVe81Y0uBrXHjxlmTJk1s3rx51q1bN7vooovc5u+tW7e2SZMmpSqX8sa7775rCjSNHj3arrrqKrv11lutQYMGNmXKFLvkkkts5cqVSUXOPvts91x5/KSgkSX+KVTo+EyhHTt2WMuWLa1Hjx6Jd80th+zcubMbw913323PPvtssoCclkhef/31NmDAACtatKjLX7ZsWbvtttusd+/ero6Uh3Xr1lnTpk1dmSJFirgyfhv33HOPtW/f3lRvynKh/Pun9fvsi6U73b5YpQrH2KX1SoTycOg7AggggAACCCCAAAI5KUDdCCCQBQECWFnAC/eimjE0ceJEF7BS4ErjrVq1qgsgaU+smTNn6laa6b333rMHHnjAFNQZOXKkffPNN/byyy+bvjT4wgsvnDSQs2/fPrvrrrtMm8Z/8skn9s4779iPP/5oWsa4efNmF0DzGz733HPdc+VRuv3222337t0u4KUZY8qnwFqpUqVcuV9++cWGDx9uH374oc2ZM8e0r9fHH39sCnIpr9L777/v8l566aW2cOFCl/+nn35y+39pDMoTmGSl/q5YscI0Ps0e89vYsGGDtWrVytX3+uuvBxYL6evlWw7a8G83m75C6M/QKlskNqTHROcRQAABBBBAINgF6B8CCCCAQKQKEMCK1DefgXEvXbrUvv32WxewUuBKRfLly2fXXnutLu3TTz91ywndjxSHW265xR5//HHTrC098jzPzX7SrCrVu3btWt1ON2nGkpbdafaTn0lLEbUkUb8VoNI5ZVIg6cknnzQt5VMgSbOmlEdL+rT5vGaAed5fi9xq165tjRo1sv379yctIzx8+LBbAul5nj3yyCNWrFgxVWGe59kVV1xhaQWhNKYZM2a4WWeapaW+2p9/SpYs6WZ4yU4zyHbt2vXnk9A9rf79kA2escH2HDpqMdGe3dC0rJ1dtUjoDoieI4AAApEkwFgRQAABBBBAAIEQFCCAFYIvLbe6/Nlnn9nBgwddwErBF7/dFi1aWLVq1eyLL74wzTjy7wee69atazExMYG3rHDhwqZ9pDS7SntrJXuYxg/tNaXZUm+//bZbuqfAkIJaaWRNuqXZXpMnT3b5tfQw6cGfF1rCp/25HnroIZdHyweXLFny59PjJwWYFi9ebBUrVnTLGI/f/euomVx//Tp+tWnTJmelfcLSel6rVi1Xn2aPHThw4HihED2u33nYXp/+m+06eDx4dWOzcnZFg5IhOhq6jcCpCVAKAQQQQAABBBBAAAEEcleAAFbueodMawriaLaQ53luqZ2CR356+umn3VLAnTt3umVxGR2U9qNSACsj+TVDS4Gy+vXr25133uk2T9cG6tqTK73y2hdLe1nVrFnTbb4eGHRTMOytt96yMmXKuD21Bg4c6Op877333DLFtOrULCqltJ6lvKcZWLqntnVOL8l169at6T0O+vsKXg2ctt4Fr6KjPLvx3FMOXgX9WOkgAggggAACCCCAAAIIIIBA8AgQwAqed5HJnuRs9rlz59r8+fPdxubag0rBIz8NGzbMfvvtN9eBCRMmuOV37sdJDpp5tHHjRrcUz19amFYRLQPUzKjvvvvOtJ+VNpHXxvBK6W0Ar68IPvroo27DeS0drF69erKqtbzvvvvuc/t5aSlhXFycG5tmg1188cXJ8vo/FPRS8n+f6Hz66ae7x6tXr3bn9A6lS5d2M7HSex7M9xW8evWL4zOvEmNX1iMF3sgAABAASURBVPbMktaoSmHbsicuKW3dG2dH4hOCeRj0DQEEEEAAAQQQQAABBBAIMQG6KwECWFIgJRNQoEjL8HQeO3asC/ToOjApqKRlggoyLVq0KFl5/dDsLOXXtZ/01UJt/l6iRAm3lNC/n/KsZXbasF2zrzSjSvtXpcyT8rc2ZB8/frx16tTJ9PXAlM9nzZrlZo099thjbh+rlMsbA/NrqaP2/NJMKc0EC3ym68DN3vVbSXttacaXZmJplpXuBaYFCxa4oF+9evXcpvGBz0LlesayXbZj/xHX3WOJMarJC3fYA+NXJkt//3i1Ld0U2ksk3QA5IIAAAggggAACCISXAKNBAIGQFyCAFfKvMPsHoKCNZl1pud95552XZgMK2OgLfZrJpGBXykwDBgywZ555JmljdM1kGj16tGkG1uWXX27+jKWU5fRbs7NiY2Pt999/t8BgkL7mp6V/yhOY1N+nnnrKKlSo4L4AmFZwyt8MXjOk/MCa+qTAlzaqD6yvSJEiprHpy4VvvPGGaUaYnqucZoBpSaN+BybtfXXOOee4LyUOGTLEVLf/XME8eah8t27dkja2959zRgABBBBAAAEEQkGAPiKAAAIIIJCXAgSw8lI/SNvW8kEFmrQHVZUqVdLsped5duONN5pmHX388cem2UqBGRXQ+cc//mGacdS7d29r2rSpPfHEE272kZbyqVxg/sBrf58qBbBUrkePHm4jeW0cP3v27MCs7lr7WCkwpXIKFPl7demsfa8UiFLQrHjx4qbnLVu2NPWpTp061qdPH1NgyVUUcOjZs6cLsn300UemsSj/2WefbR06dDB9CVFtBWR3XypUW2pDSxlVt8p06dLFKleubDNnzrR+/fqZfgeWC6XrWy6oYP/uU/+EacQtdd2ywlAaF31FAAEEclGAphBAAAEEEEAAAQROUYAA1inChXMxfaVP49NsoRMFmhTY0ayjX3/91fS1QJXx080332zffPONlSxZ0kaMGGELFy60jh07uhlKzZo187O5/bDUhlJU1PF/jrp+5ZVX3Ebsujdq1ChTn3r16mXaWF4zpJIqSLzQPlaJJ9eGv0+Xf9aMqT/++MOaNGliminWvHlzUxBMfVI72sNLwSqVD0wKlmnfrM6dO9uaNWvcGDQTS8sU33zzTVMfUs700ri0nFJBMS2xVBvjxo2zBg0amNoZPHhwqi8zBrbJNQIIZESAPAgggAACCCCAAAIIIBCJAscjBpE4csacrsDIkSPdrCTNNEo3U+KDYsWK2ffff++Wy11yySWJd5L/vfDCC+2HH35wdWlJnYI4tWrVSpZJXyb88ssvbdWqVRa415Xuv/TSS24JoWZIaamiglJt27a1vXv3uuCWX9Grr77q2lC+lEl1qy7lVX+0Z5efR/txKag2fPhwW7dunVuCqHx+0swpLTFU31XGz6+liuqvNrP38/pnlVE/9+/fn9SnefPmueBdRr9o6NeVY2cqRgABBBBAAAEEEEAAAQQQQCDEBAhgncILowgCCCCAAAIIIIAAAggggAACCIS/ACMMHgECWMHzLugJAggggAACCCCAAAIIIBBuAowHAQQQyBYBAljZwkglvoD2ldJ1yv2hdI+EAAIIIIAAAgggcCoClEEAAQQQQAABAlj8G8hWAe1Rpf2i+vfvn631UhkCCCCAAAJZEqAwAggggAACCCCAQEgLEMAK6ddH5xFAAIHcE6AlBBBAAAEEEEAAAQQQQCCvBAhg5ZU87UaiQK6MOX8M/2edK9A0ggACCCCAAAIIIIAAAgggkGsCIfZfurnmQkMIhKxA4yqFQ7bvdBwBBBBAAAEEEEAAAQQQOC7AEYHkAgSwknvwC4GQFoiN9qx9o9IhPQY6jwACCCCAAAIIIJBNAlSDAAIIhJEAAawwepkMJXIFtGywec2i9tQ1NaxaqfyRC8HIEUAAAQQQyGYBqkMAAQQQQACB4BAggBUc74FeIHBCgWVDupvSv/vUt7TSsB517a7WlQlenVCRhwggkEcCNIsAAggggAACCCCAQJYFCGBlmZAKEEAAgZwWoH4EEEAAAQQQQAABBBBAILIFCGBF9vuPnNEzUgQQQAABBBBAAAEEEEAAAQQQCFmBDAewQnaEdBwBBBBAAAEEEEAAAQQQQAABBDIsQEYEglGAAFYwvhX6hAACCCCAAAIIIIAAAqEsQN8RQAABBLJZgABWNoNSHQIIIIAAAggggEB2CFAHAggggAACCCDwlwABrL8suEIAAQQQQCC8BBgNAggggAACCCCAAAJhIkAAK0xeJMNAAIGcEaBWBBBAAAEEEEAAAQQQQACBvBcggJX37yDce8D4EEAAAQQQQAABBBBAAAEEEEAg/AVydIQEsHKUl8oRQAABBBBAAAEEEEAAAQQQyKgA+RBAID0BAljpyXAfAQQQQAABBBBAAAEEQk+AHiOAAAIIhKUAAaywfK0MCgEEEEAAAQQQOHUBSiKAAAIIIIAAAsEmQAAr2N4I/UEAAQQQCAcBxoAAAggggAACCCCAAALZKEAAKxsxqQoBBLJTgLoQQAABBBBAAAEEEEAAAQQQOC5AAOu4Q3geGRUCCCCAAAIIIIAAAggggAACCIS/QASMkABWBLxkhogAAggggAACCCCAAAIIIHBiAZ4igEBwCxDACu73Q+8QQAABBBBAAAEEEAgVAfqJAAIIIIBAjgkQwMoxWipGAAEEEEAAAQQyK0B+BBBAAAEEEEAAgbQECGClpcI9BBBAAIHQFaDnCCCAAAIIIIAAAgggEHYCBLDC7pUyIASyLkANCCCAAAIIIIAAAggggAACCASTAAGsnHkb1IpAtgrU7TfKlLoNW2q5kfqOWm6DZ2ywdTsOZ+s4qAwBBBBAAAEEEEAAAQQQCDMBhpNLAgSwcgmaZhAIJYEDcfH2/eq99sykNQSxQunF0VcEEEAAAQQQQCAkBeg0AgggcHIBAlgnNyIHAhErEBefYJ8t2B6x42fgCCCAAAIIhIwAHUUAAQQQQCDMBQhghfkLZngIZFVAM7GyWgflEUAAgVAQoI8IIIAAAggggAACwStAACt43w09QwABBEJNgP4igAACCCCAAAIIIIAAAjkiQAArR1ipFIFTFaAcAggggAACCCCAAAIIIIAAAgikFAi/AFbKEfIbAQQQQAABBBBAAAEEEEAAAQTCT4ARRZQAAayIet0MFgEEEEAAAQQQQAABBBD4S4ArBBBAIFQECGCFypuin3kusGPHDrvooousQoUKtmLFijzvDx1AAAEEEEAAgaAQoBMIIIAAAgggkAsCBLByATnSm+jTp48VLVrUFixYEJQUu3fvNgWnEhISTti/8ePH25w5c+y+++6z2rVrnzAvDxFAAAEEMiNAXgQQQAABBBBAAAEETixAAOvEPtnyVMGRRo0amed56aapU6dmS1vBWMmRI0csPj7ejh49GnTdW7NmjZ155plWpkwZ++qrr9Lt39q1a23gwIHWrl07u/vuu917TDdzkDzYuGCWjb61QbrpuxGPBklP6Ua2CFAJAggggAACCCCAAAIIIBDGAgSwcuHlxsXFmWb5xMbG2k033WS33nprsnT77bdb9erVc6EnNJFSIH/+/KZUoEABK1y4cMrHSb+HDBli0dHRNnjwYFPepAdBfLF327og7h1dQwABBBBAAAEEEEAAAQQQQCDjAtkZwMp4qxGas3z58vbKK6/YO++8kyy9/fbbVq9evQhVydthaz+rlStX2oEDB6x58+bpduall16yX3/91apVq5ZunmB7EH/kD9el2IJF7Lzuz1iLfq8nS6e3utE954AAAggggAACCCCAAAIIZFKA7AjkugABrFwnp0EEckdg35a1rqEiZata1XMuT5VK1zjLPeeAAAIIIIAAAgggkBcCtIkAAgggkBkBAliZ0cqlvNoPKyoqynReunSptWzZ0u255Hmeu9ZMoIx2RXtPjRs3zurWrZtUh651T89Uz7p166xixYpWuXJl055QuheYdE/PtI+X9vPSs82bN9v9999vJUqUcPVqeZ2+0Pff//5Xj0+aNDbP80wbvKfMrM3etel7mzZt3MyowOfLly+3nj17mpZjep7nzldffbWbHRWYz7+Wn/atUv88zzMtE9QSzg0bNrgsmnmldmrVqmVbt2519/yDfOSkPbI87/j+ZSnL+3l11lhUz6ZNm2zs2LFWqVIlZ6O+auN3taV8uZGO/nHIDu4+Pp7o2IIWFZ0vN5qlDQQQQAABBHJXgNYQQAABBBBAIGIEoiJmpCE0UG12ri/i/d///Z81bNjQFBDp1auXNWjQwL799ltTwEZBp5MNSZuna3+tLl262M6dO6179+7WuXNnW79+venevffe6zZWV6DlggsusI0bN9rcuXNTVfvFF1+4ZxdffLGVKlXKvv76a7eU7o033rAmTZq4/bxatGhhCl61bt3a9TFVJSluaIy6pT7qHJj0TMEjneXgP3v33XddIG706NF21VVXuXZlMmXKFLvkkktMSwH9vDp/9NFHzu/zzz839U+Bq9NPP92GDRtmjz32mLKY6lc7SseOHXP3dFC/fLvVq1c7N72D8uXLu/J6Lz/88IOyJiWVkXPXrl3dXmdqS+baM0tWCmIpT1KBHLw4Fn/Ejhza51rYv/03m/pcZ/M3dP/PizfZ7yt/ds84IIAAAggggAACCCCAAAIIIBAKAgSwcvEtbdmyxR544AG77bbbkqVvvvkmzV4oMPPEE0/YL7/8YsOHD7eff/7ZbrjhBluxYoUpOJNmoYCbH374oQ0dOtR69+5tCniNHDnSdE+zjzRbSs/mzZtn+fLls06dOrmSn376qQtquR+Jh8OHD9ukSZPcTCcFZhJv2aFDh+yaa65xdc6YMcPt5zVz5kxTkCYuLs7Gjx+vbNme9u3bZ3fddZdt377dPvnkE9fujz/+aH379rXNmzcn+4qgZlM9/vjjbmyTJ0+2WbNmufwyXLJkiXXo0OGE/ZO3fFq1amXykpvuaQbYCy+8YLt377Z77rnH9uzZk6we3V+4cKFNnz7dtTky0Xz+/PmmvbY++OAD04ywZAVy6If2vzq8d6er/eDOLbZ3yxp3rcP21Qts+oDutmHBTP0kZV2AGhBAAAEEEEAAAQQQQAABBHJYgABWDgMHVq/gzpgxY1xQScERPykIE5jPv77lllvcTKGYmBh3S+cbb7zRXWuZnbtI56DAk5axFS9e3P72t78l+3JeyZIlrV+/fqb+fPfdd64GzVDSBuUK9GiGlruZeNCspjlz5riZVvXr10+8Y3bllVfahAkT3JJDdyPx4HmeKShWsGDBVEGdxMcn+ZuxxwoYDRo0yLS80C+hpYHt2rVzPxU8cheJB80kW7ZsmbVv396uuOKKxDt//dU4rrvuur9upLjav3+/KdikwJ4CiPLys6g92TVt2tQUmFq0aJH/yJ09zzN9sVDLEt2NxIOWFSoQpgBcoG3ioxz7my82vzW67l7EsAIWAAAQAElEQVSrevZldma7vtbhpel23YAZdtY1d7o2ExKO2a8zx1r8kcPuNwcEEEAAAQQQQAABBBBAAAEEcl7g1FsggHXqdpkuWbVqVbccMCEhwS1d88/9+/dPsy7tVaWgVeBDBZkUJAq8l9b1rl27bPHixXbw4EF78cUXk8340gwwzQxSOT8Qpj2wtDRRs8Q0e0jPlGbNmuVmG3Xr1s2KFSumWy6p72vXrjXVc8cdd7j6n3vuOTc7y2XIoUN8fLybkaYvN2ocSgpqpWxOs9Z079xzz3WzsHSd0aRAk/b9koneQcpy2vdLQTAtO9y2bVuyx1ouWLt27WT3PM+zs846K9m9nP4RU6CI1Wje3lrc/oY16nCPFSpV0QqWKGf1r+xlFRpc6JrfvWG5Hdq93V1zQAABBBBAAAEEEEAAgRARoJsIRKhAVISOO2KGrVlWac368oNUpUuXdhae51mHDh3cpuMTJ050gSgtFdTyu+LFi7s9plzGxIP2edIeWjVq1LBbbrnF/vnPf7pZZVrWp8BWYpYc+auAmWaKKXh05513ujY1i80fS2Cj/lI99THwfkauteeYlikqgHWyYKGWc2akzmDJEx2T3woUPf7Ojxzab3EHky+BDJZ+0g8EEEAAAQQQQCAnBagbAQQQQCD0BAhghd47y1SP05v1pUCT0quvvppUn2YrNWvWzG3kvmrVKrdfkzaN1wbv/qwilXn22WfdPlfaB0sBHG1+rvtaCnmygE9SY5m8UDDt7rvvNi151ObqmimmNpW0R1fK6urUqeNuaSaVu8jEoVy5cu7rigpkaQbbiYoqmHai53n1bO3cyeZv2r58xpikbmhjd38/rJgChS22YLGkZ1wggAACCCCQCQGyIoAAAggggAACuSpAACtXuXOvsSJFiphmH2kmkQIxGWlZSwS1v5X2ktLSwS+//NItQfx//+//Wf78+V0VeqavDWpfqJdeeskU2PI8zz3LzEFf89NyO/VP+3UFlv3jjz/cEsvAe9qkXQEyBYwUQFOQKfB5ymsttdS9//3vf8k2pde9k6VChQq5TdflpkBeyvzaIF5fINTMNBmnfB4Mv0tUqWunFS7huvK/j141BbF2rlti8z982bavWejulz2jmRUqVcFdc0AAgbwQoE0EEEAAAQQQQAABBBDIqAABrIxKhVi+woULW9u2bV0AauDAgXbgwIFkI9CMJm3yrsBQ4ANteq5ZVFoW+O6771qlSpXsvPPOM/9PTEyMKcCzd+9e0ywo+/OPfr/22muuvT9vnfCkpYsKgilQ5u/DpQL6gp8CZuqffvtJwa7Y2Fj7/fffTft7+ff1hUCNz//tn7XJetmyZd0XFLWhu39fZ83K+uKLL3SZZtIeV9oYXntcPfnkk6Ylk35G7cE1YsQI0wbxl112mfkzvfznwXIuVqGWNWjbx3XnaNxh+3Hs8zb1uc626r8T3T0Ft/Tci4p2v0P2QMcRQAABBBBAAAEEEEAAAQQiQoAAVi6+ZgV8HnjgAbfhuTYfD0zz5s3L9p7oa3mXXnqpffjhh25JnPa4UputW7c2Bbj69u1rKTch1wwn7TOlPaSWL19uKlO9evWkvqmcglwK7ujrfjfccINpPyzNqFJALCnjSS5UZ6dOnVzAS+2pHm0i36hRIzvttNNMQbTAKsqUKWNXXXWVC2ApONWjRw+79tprTTOtZs+eHZjVXZ9xxhl2//33u/ovuugiu+SSS5y7lknWrFnTRo8e7fKld7jvvvtMdjNnzrTKlSu7Mfbu3dsFrB599FFr0KCBKXCmgF56deTpfc+zepf1sCseHWsVG7Y0z4ty3cl3WgGr3aKTXfXkR1aiyvFllu4BBwQQQAABBBBAAAEEEEAAgbAWCPXBHf+v2lAfRZD3XzOHtNwsvQ3VtRH5Tz/9lDSKfPnyueu0giN6Fh0dbWk9c4UCDloS+Nlnn9lbb71l2pD8008/dRufa1ld9+7dTUEzBYwCiphmOikgpXtRUVEuSOR5nn4mpXvuucf05T8FlSZMmGBKrVq1MgV7FBxKyvjnhfqqPqvvf94yz/Pc1xEHDBjgZnSpjp9//tn19fPPPzcFxJTf8463retXXnnFHn74YVO/Ro0aZVOnTrVevXrZlClTTEsm/bp19jzPHnzwQdMm9I0bN7avv/7ajX39+vWmwJ1mVvn5VLeS6tU9pUA7zeQaN26caeaVZoap7Jw5c1zwTHn9lNY4A5/pWu3onCsp0aB0jbOs1T3/tJveWWQ3D11iXQb/aOd1f8Z9kTBX+kAjCCCAAAIIIIAAAgiEjwAjQQCBPBQggJUL+KVKlTItk9OG4+klBVX8rmjpn/L179/fv5V0VsBJy/WGDRuWdO9EFwpIafNzfcFPdSppSZyWB6a3/K1nz55uDyotl9MyuZT1K1Bz11132caNG5PyKYh08cUXm/aMGjlyZLIi6qv6rL4HPlDfFGTSkkD1S/Wpr9WrV3f1aA8uLVf0y+ha+275+RUQVPBPXqpfwS0/r86e55mWAiowpvqVtH/VkCFDrFatWsrigmdqR/1Oua+W+qf+BNqpj88884wVLVrUlQ88pDdO5dG7VPvqq36TEEAAAQQQQACByBRg1AgggAACCJyaAAGsU3OjFAIIIIAAAgggkDcCtIoAAggggAACCESgAAGsCHzpDBkBBBCIdAHGjwACCCCAAAIIIIAAAqElQAArtN4XvUUgWAToBwIIIIAAAggggAACCCCAAAK5JkAAK9eoUzbEbwQQQAABBBBAAAEEEEAAAQQQCH8BRpgdAgSwskOROhBAAAEEEEAAAQQQQAABBHJOgJoRQCDiBQhgRfw/AQAQQAABBBBAAAEEIkGAMSKAAAIIIBDKAgSwQvnt0XcEckEgfwz/M5ELzDSBAAKhIUAvEUAAAQQQQAABBPJIgP8yzSN4mkUgVAQaVykcKl2lnyEhQCcRQAABBBBAAAEEEEAAgcwLEMDKvBklEMhbgVxsPTbas/aNSudiizSFAAIIIIAAAggggAACCCCAQGqBiAxgpWbgDgIIBApo2WDzmkXtqWtqWLVS+QMfcY0AAggggAACCCCAAAIIhIwAHQ0fAQJY4fMuGUkYCywb0t2U/t2nvuVGGtajrt3VujLBqzD+N8XQEEAAAQQQQACBDAqQDQEEEAgKAQJYQfEa6AQCCCCAAAIIIIBA+AowMgQQQAABBBDIqgABrKwKUh4BBBBAAAEEcl6AFhBAAAEEEEAAAQQiWoAAVkS/fgaPAAKRJMBYEUAAAQQQQAABBBBAAIFQFSCAFapvjn7nhQBtIoAAAggggAACCCCAAAIIIIBAHgjkcgArD0ZIkwgggAACCCCAAAIIIIAAAgggkMsCNIdA9goQwMpeT2pDAAEEEEAAAQQQQAABBLJHgFoQQAABBJIECGAlUXCBAAIIIIAAAgggEG4CjAcBBBBAAAEEwkOAAFZ4vEdGgQACCCCAQE4JUC8CCCCAAAIIIIAAAnkuQAArz18BHUAAgfAXYIQIIIAAAggggAACCCCAAAJZESCAlRU9yuaeAC0hgAACCCCAAAIIIIAAAggggED4C6QzQgJY6cBwGwEEEEAAAQQQQAABBBBAAIFQFKDPCISjAAGscHyrjAkBBBBAAAEEEEAAAQSyIkBZBBBAAIEgEyCAFWQvhO4ggAACCCCAAALhIcAoEEAAAQQQQACB7BMggJV9ltSEAAIIIIBA9gpQGwIIIIAAAggggAACCDgBAliOgQMCCISrAONCAAEEEEAAAQQQQAABBBAIfQECWKH/DnN6BNSPAAIIIIAAAggggAACCCCAAALhLxDUIySAFdSvh84hgAACCCCAAAIIIIAAAgiEjgA9RQCBnBIggJVTstSLAAIIIIAAAggggAACmRegBAIIIIAAAmkIEMBKA4VbCCCAAAIIIIBAKAvQdwQQQAABBBBAINwECGCF2xtlPGEpULffKFPqNmyp5UbqO2q5DZ6xwdbtOByWngwKgQwIkAUBBBBAAAEEEEAAAQSCSIAAVhC9DLqCQLAIHIiLt+9X77VnJq3JQhArWEZDPxBAAAEEEEAAAQQQQAABBEJdgABWML9B+oZAHgvExSfYZwu253EvaB4BBBBAAAEEEEAAAQQQCHMBhndSAQJYJyUiAwKRLaCZWJEtwOgRQAABBBBAAAEEQkGAPiKAQHgLEMAK7/fL6BBAAAEEEEAAAQQQyKgA+RBAAAEEEAhaAQJYQftq6BgCCCCAAAIIhJ4APUYAAQQQQAABBBDICQECWDmhSp0IIIAAAqcuQEkEEEAAAQQQQAABBBBAIIUAAawUIPxEIBwEGAMCCCCAAAIIIIAAAggggAAC4SRAACvtt8ldBBBAAAEEEEAAAQQQQAABBBAIfwFGGCICBLBC5EXRzYwLTJ061TzPs9deey3jhTKRc9q0aa7+Pn36ZKIUWRFAAAEEEEAAAQQQCFcBxoUAAgjkvAABrJw3DqoWEhISbO7cuXb11VdbbGysC8R4nme1a9e2xx9/3DZv3hxU/T2Vzhw9etQVO3LkiDtn98Gv1z9nd/3ZVd/GBbNs9K0N0k3fjXg0u5qiHgQQQAABBBDIqgDlEUAAAQQQQOCEAgSwTsgTXg8VcHnwwQetefPmNmXKFDe4KlWqWIUKFWzVqlX2/PPPW9euXW3//v3uGYfQFti7bV1oD4DeI4AAApkUIDsCCCCAAAIIIIBA+AoQwArfd5tsZJp59frrr9urr75qxYsXt88//9wOHTpk69evt02bNllcXJxNnDjRzj77bMuXL1+ysvwITYH4I3+4jscWLGLndX/GWvR7PVk6vdWN7jkHBAIEuEQAAQQQQAABBBBAAAEEglKAAFZQvpbs79SSJUvsxRdfdMsGJ02aZG3btrXo6OikhmJiYqxDhw5u36j8+fMn3eciswLBk3/flrWuM0XKVrWq51yeKpWucZZ7zgEBBBBAAAEEEEAAAQQQQACBYBcIvgBWsIuFaP/Gjh1ru3fvtuuvv97OP//8DI9i+fLl1rNnTxf48jzPnbV/1q+//pqsjgMHDlibNm1c2rFjhw0cONBKlCjh9tjSWTO/tIQxWaHEH5oFNmjQIKtUqZLL63menXnmmTZu3DiLj49PzHH8r2aQffPNN67vnue5vCqjsqrjeK4TH5Vv1KhRVrduXVfe8zyrXr26DR482NLq2969e+3hhx9OGofaGzp0aLJ+pWzRL1OuXLlkbWSmnynrPJXfR/84ZAd3b3VFo2MLWlQ0s+ocBgcEEEAAAQQQQAABBBAIHgF6gkAmBKIykZesISqg4JI2blf3FXzK6BLBd9991wV7Ro8ebVdddZXdeuut1qBBA7d/1iWXXGIrV65UlS4pwKTN09euXWutW7e2Rx55xFq2bGmdOnUytf/AAw+YljAqnyuQeNizZ4+1b9/e7rnnHhdA6t69u3Xu3NlWr17tgmb/+9//EnOZqYwCYhdffLEtWLDA5VFeBZ1Uzml/6QAAEABJREFUtmPHjifdt0tBNfWnR48ers5evXq5erZt22Z33323Pfvss64d9zDxoL4p2DdgwAArWrSoKX/ZsmXttttus969eyfmSP133bp11rRpU1OZIkWKuDIaj9pQPzVW1Zu6ZPbfORZ/xI4c2ucq3r/9N5v6XGfzN3T/z4s32e8rf3bPOCCAAAIIIIAAAgiEtgC9RwABBCJFgABWBLxpzQpasWKFFShQwM4444wMj3jfvn1211132fbt2+2TTz6xd955x3788Ufr27ev+1rhV199laoubQavTeAXL15sn376qY0fP96UT188/Ne//mUK5viF3n//ffesXbt2tmbNGhs5cqR9+OGHpmDTsGHDrGLFii7r7Nmz7YknnrBWrVrZhg0bXB7lVcBIAampU6fa5MmTXd70DgqulSpVyrX3yy+/2PDhw109c+bMMe0J9vHHH7t2/fJ+3y699FJbuHChy//TTz/ZtGnT7NixY362pLNmd8lKzi+88IJp5prfhvqsvstBQbykQjl4of2vDu/d6Vo4uHOL7d2yxl3rsH31Aps+oLttWDBTP0kIIIAAAghEugDjRwABBBBAAIEQECCAFQIvKbu66HmeRUVl/JVr1pCWvmkGkv35R/tmKeCkn1qSqHNgKliwoI0ZM8bq1auXdLtx48bWrFkz27JliwtA6YGCXBMmTHAbxmu2VqFChXTbJQXa9DVEfR1RNxQE02yrhx56yEqWLKlbLilfnz59XB1ffvmlu5feQUv6FHzS7DDP85Ky1a5d2xo1auRmcKkNPTh8+LApKOZ5nptJVqxYMd12SwKvuOIKN5PMUvxZunSpzZgxw5o0aeJmacnJz6I+a4aXZr7p64+7du3yH+XYOV9sfmt03b1W9ezL7Mx2fa3DS9PtugEz7Kxr7nRtJiQcs19njrX4I4fdbw4IIIBA1gQojQACCCCAAAIIIIBAzgpE5Wz11B7qAvHx8aYZS2+//bYLzGgJnYJa6Y2rdOnSVrVq1WSPtZyuZs2aye5pdpdmXWmWVa1atZI9C/yhQJdmQOmeZnCp/cCkvbXURy1nVF7lO1HSEj4FpxQMUz1aPqgN7gPLKMCkGWTqW926dQMfuWvN5HIXAQd9yfHgwYPWsGFDS+u5xqj6Nm/e7JZUBhTNkcuYAkWsRvP21uL2N6xRh3usUKmKVrBEOat/ZS+r0OBC1+buDcvt0O7t7ppDEAjQBQQQQAABBBBAAAEEEEAAgXQFotJ9woOwEdBXBbV/kwIsWnaX0YFpP6sWLVpY/fr17c477zRtYK40ffr0jFaRbj4FfLQ0UUEdzdpKN+OfDxISEtwyRrUfmLS0Uc+0UbxmOP2ZPdVJQa633nrLypQp4/bz0p5aque9995zSyRTFUi8oVlUSomXJ/2rGVjKlDJQp3uBScGxrVuPb64eeD+3rqNj8luBoqVdc0cO7be4g3vcNQcEEEAAAQQQQAABBBBAAAEEglkgMIAVzP2kb1kQKF68uPuyn6rQMjcFfHR9oqQ9nTQ76bvvvrPbb7/dLf9TOaVJkyadqGiGnmlJn4JOCmQpsHayQgpyaf8ttZ9WmjhxoilQl149Gvd9991n5cuXd/tYxcXFuU3bNRNMm8OnVU5BL6W0nqW8d/rpp7tb2oDeXaRz0Aw1Be3SeZxtt9fOnWz+pu3LZ4xJqlcbu/v7YcUUKGyxBYslPeMCAQQQQAABBBBAAAEEIkaAgSIQcgIEsELulWW+w57nWZcuXdweTvqi4Lx5805aiZa6KWCk2Vfav0kBp5MWykQG7XlVoUIFFxjTTK/0iipfjRo1TEGujRs3ppftpPdnzZrlNl9/7LHHTPtYxcTEpFumcOHCbhmkZkql1TdtMp+ysGa4aQaYZmJpllXK5/p64m+//eb2BlNAMeXz7P5dokpdO61wCVft/z561RTE2rluic3/8GXbvmahu1/2jGZWqFQFd80BAQQQQAABBBBAILMC5EcAAQQQyE0BAli5qZ2HbWmWkTZf18brnTp1chuOayaT3yVtYK6v5N1yyy3ua3zaID02NtZ+//13CwzI6It6Wn7nlzvVs2ZftWzZ0jQTSntbacaXX5f6og3XFUTzPM/at2/vgm/6up82gvfz6awZUvraofbp0u/0kr8RvWZI+eNWWX318Ntvv01WTHt26euD+nLhG2+8YX7fVE6zz7ScMlmBxB/a++qcc85xX2kcMmSIqe7E2+7vzp07bcCAAW7GV7du3dzXIN2DHDwUq1DLGrTt41o4GnfYfhz7vE19rrOt+u9Ed0/BLT33oqLdbw4IIIAAAgjkiQCNIoAAAggggAACGRQggJVBqFDPpoCU9nxSYEYzgXQ+7bTT3EwjLWlTsKpNmzamYI4CN/5eUQpgNW3a1Hr06GHXXnutVatWzWbPnp0tHPrKoZbejRw50tWrNjRTTLOZOnbsaFpeqIYUwNLXBufOnWuVKlUyfUlQG7B36NDBBYN0Xrt2rbKmmy6//HLTzCcFkhQ46927t9WpU8dUrwJTKQv27NnT1LePPvrIbcyu/GeffbapLQUC5RNYRl8q1B5bauPRRx91dauMxlO5cmWbOXOm9evXz82ECyyXY9eJgb96l/WwKx4daxUbtkwMAB7/P/V8pxWw2i062VVPfmQlqtTJseapGAEEck+AlhBAAAEEEEAAAQQQiASB4/9VGwkjZYxu/yd9gW/s2LEuKKNZQgpmaaaTvpKn5XVaaqflgloO98orr9jDDz9sUVFRNmrUKFPZXr162ZQpU0yzlAJJPc8zlVFS/sBnutaSvejoaJdHv5UUDJszZ47bIF5LBNXGhAkT7IwzzrBhw4bZWWedpWymsv/85z9Ns6Xq1avngkEKxn355ZemwNT3339vV155pcurg/qgs8rprNSkSRObPHmyNW/e3AXgRowY4fqi9hSsUp7ApL5p36zOnTubvpao/JqJNX78eHvzzTfd+APrV9lmzZrZokWLXFBMM8VUZty4cdagQQNTO4MHD3ZjUd5cSYnvpHSNs6zVPf+0m95ZZDcPXWJdBv9o53V/xn2RMFf6EBqN0EsEEEAAAQQQQAABBBBAAIEgFyCAFeQvKLu7p6DLjTfeaAsXLjQFsDT7SGnlypX23HPPWZUqVZKa1P5TL730kltCqDxa7qfAUdu2bW3v3r0uuHU8s5nyKqC0atUqUwDMv++fFZBSmUaNGvm33Ll06dKmwM7+/fvdEjv1STOtunbtmizYo+CXgkmLFy92+dQflVFQ6rzzzjPP81x9Oqh/et6/f3/9TEoXXnihaVN6PVNatmyZaabX8OHDbd26daY9uZIyJ15o5pSCZupTYH7l0zg1psRsyf6qjIzUN5VR0p5jakdjSJaZHwgggAACCCCAAAIIIIAAAgiElEDedZYAVt7Z0zICCCCAAAIIIIAAAggggECkCTBeBBA4JQECWKfERiEEEEAAAQQQQAABBBDIKwHaRQABBBCIPAECWJH3zhkxAggggAACCCCAAAIIIIAAAgggEFICBLBC6nXRWQQQQACB4BGgJwgggAACCCCAAAIIIJBbAgSwckuadhBAILUAdxBAAAEEEEAAAQQQQAABBBDIgAABrAwgBXMW+oYAAggggAACCCCAAAIIIIAAAuEvEOkjJIAV6f8CGD8CJxHIH8P/TJyEiMcIIIAAAggggAACoSFALxFAIIQF+C/TEH55dB2B3BBoXKVwbjRDGwgggAACCCAQEgJ0EgEEEEAAgbwRIICVN+60ikBICMRGe9a+UemQ6CudRAABBEJGgI4igAACCCCAAAIIZFqAAFamySiAQPgLaNlg85pF7alrali1UvnDf8CMMOQE6DACCCCAAAIIIIAAAghElgABrMh634w2RAWWDeluSv/uU9+yKZ2wnmE96tpdrSsTvArRfy90GwEEEEAAAQQQQAABBBAINwECWKf8RimIAAIIIIAAAggggAACCCCAAALhL8AIg0GAAFYwvAX6gAACCCCAAAIIIIAAAgiEswBjQwABBLIoQAAri4AURwABBBBAAAEEEEAgNwRoAwEEEEAAgUgWIIAVyW+fsSOAAAIIIBBZAowWAQQQQAABBBBAIEQFCGCF6Iuj2wgggEDeCNAqAggggAACCCCAAAIIIJD7AgSwct+cFiNdgPEjgAACCCCAAAIIIIAAAggggECmBEIygJWpEZIZAQQQQAABBBBAAAEEEEAAAQRCUoBOI+ALEMDyJTgjgAACCCCAAAIIIIAAAuEnwIgQQACBsBAggBUWr5FBIIAAAggggAACCOScADUjgAACCCCAQF4LEMDK6zdA+wgggAACCESCAGNEAAEEEEAAAQQQQCALAgSwsoBHUQQQQCA3BWgLAQQQQAABBBBAAAEEEIhUAQJYkfrmI3PcjBoBBBBAAAEEEEAAAQQQQAABBEJQIJMBrBAcIV1GAAEEEEAAAQQQQAABBBBAAIFMCpAdgeASIIAVXO+D3iCAAAIIIIAAAggggEC4CDAOBBBAAIFsEyCAlW2UVIQAAggggAACCCCQ3QLUhwACCCCAAAIISIAAlhRICCCAAAIIhK8AI0MAAQQQQAABBBBAIOQFCGCF/CtkAAggkPMCtIAAAggggAACCCCAAAIIIJCXAgSw8lI/ktpmrAgggAACCCCAAAIIIIAAAgggEP4COTRCAlg5BEu1CCCAAAIIIIAAAggggAACCJyKAGUQQCC1AAGs1CbcQSDoBOr2G2VK3YYttUhMfUctt8EzNti6HYeD7t3QIQQQQAABBBAISgE6hQACCCAQZgIEsMLshTIcBMJR4EBcvH2/eq89M2kNQaxwfMGMCQEEglSAbiGAAAIIIIAAAsEjQAAreN4FPUEAgZMIxMUn2GcLtp8kF48RCCIBuoIAAggggAACCCCAAALZIkAAK1sYqQQBBHJKIGW9momV8h6/EUAAAQQQQAABBBBAAAEEwluAAFZ4v1+NjoQAAggggAACCCCAAAIIIIAAAuEvENYjJIAV1q+XwSGAAAIIIIAAAggggAACCGRcgJwIIBCsAgSwgvXN0C8EEEAAAQQQQAABBEJRgD4jgAACCCCQAwIEsHIAlSoRQAABBBBAAIGsCFAWAQQQQAABBBBAILkAAazkHvxCAAEEEAgPAUaBAAIIIIAAAggggAACYSRAACuMXmY4DuXAgQPWpk0bq1Wrlm3dujUohjht2jTzPM/69OkTFP3JuU5QMwIIIIAAAggggAACCCCAAALBIUAAKyffQ4jXvWPHDmvUqJEL1niel+Z56tSpOTrKhIQEO3r0qEvHjh3L0bYyWvmRI0dcVv/sfnAwS3xXB3ZstAWfvGWfPXG17Vy35IQq8Uf+sA3/m2FfvdbHvn/vceMPAggggAACCCCAAAIIIBCyAnQ8xwUIYOU4ceg2EBcXZ7t377bY2Fi76aab7NZbb02Wbr/9dqtevXroDpCeZ4vAwZ1bbPHn79jHD7W2Tx653BZP+cZNJ1MAABAASURBVJcd3Lk5zbqPxR+1zUvm2My3brcP72xqX//f3bbll+8sIUiCk2l2mpsIIIAAAggggAACuSJAIwgggMCJBAhgnUiHZ06gfPny9sorr9g777yTLL399ttWr149l4dDZAoc2vO7ffFyN1sw8U07tHvbSRGWTR9pM9641TYt+sYSEo6dND8ZEEAAAQQQQCBTAmRGAAEEEEAgbAUIYIXtq2VgCOSeQIHiZa3+lb2t7OnnnLRRz4uyCg0usAZt+5gXFX3S/GRAAAEEcleA1hBAAAEEEEAAAQSCUSAqGDtFn0JL4LvvvrPTTjvNmjdvbnv27EnVef95hw4dTMsSlWH58uXWs2dPtzzR8zx3vvrqq+3XX3/V45Om1157zTzPM51TZta+XJ7npdpk/dChQzZq1CirW7euK+t5nlsCOXjwYEtrP6u9e/faww8/bCVKlHD5K1WqZEOHDrX4+PiUTSb99suUK1fOlfE8z7UxaNAgU/tJGcPkIn+RUtbumU/t+oEzrUnH/la4dOUTjuyMVjfZjf/82Vr/bahVPedyi84Xc8L8PAxRAbqNAAIIIIAAAggggAACCGSzQFQ210d1ESiggNBZZ51lP//8sy1dujSVwNixY13gqm3bti5Q9e6777og0ujRo+2qq65y+2o1aNDApkyZYpdccomtXLkyVR0pb/gBJ/8c+Fybvut34DNtSN+yZUvr0aOHHlmvXr2sc+fOtm3bNrv77rvt2WeftYSEBPdMBwXirr/+ehswYIAVLVrU5S9btqzddttt1rt3b2VJldatW2dNmzZ1ZYoUKeLK+G3cc8891r59+zQDfKkqMrNQuedFRVlM/kKW0T/5TitgUdH5MpqdfAgggAACCCCAAAIIIIAAAgg4gXANYLnBccgegS1bttgDDzzggjcK4Pjpm2++cQ1ohlK7du1ckOo///mPu+cftm/fbl999ZVp9tLll1/ubu/bt8/uuusu07NPPvnE7av1448/Wt++fW3z5s0uv8uYjQcFtUqVKuXq/uWXX2z48OH24Ycf2pw5c6x48eL28ccfm4JcfpPvv/++y3vppZfawoULXf6ffvrJpk2bZml9DVGzqzSmFStW2AsvvGCaYea3sWHDBmvVqpWr7/XXX/eb4IwAAggggAACCCCAAAIIIJB1AWqIEAECWBHyorMyTC37GzNmjFs+pyV0flLQya9Xs4sKFizoZlHt2rXLv23Ko4BRixYtrEqVKu6+ZiNpSZ1mNrkbiYfo6GhTECzx0vTlQ52zM2lJn4JPrVu3dkv7/Lpr165tjRo1sv379yctIzx8+LD5yxAfeeQRK1asmMvueZ5dccUVllYQSjPPZsyYYU2aNHGBPo3H/vxTsmRJN8MrX758qXz+zMIJAQQQQAABBBBAAIE8FKBpBBBAIPgFooK/i/QwrwWqVq1qmzZtckvstMzOT/3790/qWv369U1Bqvnz55uSHijf5MmTdWlauqcAjvuReNA+Ugps6UuG/owuBbUSH+XoXy0NVHDqoYcecoEmLR9csmRJsjYVgFu8eLFVrFjRLXVM9jDxh2ZyJZ6S/ZXPwYMHrWHDhpbW81q1arn6NMPswIEDycryAwEEEEAAAQTCQIAhIIAAAggggECOChDAylHeyKm8QIECdt1117kgl5YFKnil/aW0fLBOnTpuZpKvsXbtWhfsUtDrzjvvTJrZNX36dD9Ltp8VMHvrrbesTJkybt+tgQMHunbfe+89t5QxrQY1i0oprWcp72kGlu7VrFlTp3STgmNbt25N9zkPEEAAgUgWYOwIIIAAAggggAACCKQnQAArPRnuZ1pAe1xprysFrRS8mjt3ri1btswuu+wy0xI+Vai9ojTrSV8mvP322037aynYpTRp0iRlyZGk5X333XeflS9f3u1jpWWRalP7cV188cVptqmgl1KaD1PcPP30092d1atXu3N6h9KlS7uZWOk95z4CWRSgOAIIIIAAAggggAACCCAQlgIEsMLytebNoLTHlZYRagNzfZFw4sSJ7quDXbt2TeqQltBpXyzNvtKX//zAVlKGDF74AaONGzemKqEgWcqbs2bNcpuvP/bYY24fq5iYmJRZ/vxtVrhwYdOySc2U0myxpAd/XgRu9v7nLStbtqxpiaRmYmmWlX/fPy9YsMB+++03q1evnts03r/PGQEEEEAAAQQQQAABBBBAAAEETi6Q/QGsk7dJjjAVUABHwSrNbHr66adNXyTUpuYKVvlD1lLD2NhY+/333y0w0KMv9WlZn5/vZOcKFSq44NiUKVPMDzKpXbWprxmmLO9vGK8ZUsqn55pdpS8Rfvvtt/qZlIoUKWL6+qC+XPjGG2+YHxBTOc0S07LHpMx/Xmjvq3POOcdtWj9kyBBT3X8+sp07d9qAAQPc8spu3bqZDPxnnBFAAAEEEEAAAQQQQACBkBWg4wjkogABrFzEDtWmtMzvgQcecJue+xuu++d58+YlG9Z5551ndevWNS0f1GwrBWz8r/gpo78HlQJYTZs2dZu7X3vttVatWjWbPXu2smQoNW7c2LRkUQEpfUVQm8S3bNnS2rZt62ZPKZgWWJHyFi9e3AWSlK93796mvbn69OnjAkuBeXXds2dP0yyvjz76yG3Mrvxnn322dejQwX0tUeNQPj9pjNpjS208+uijrm6V6dKli1WuXNlmzpxp/fr1M/32y3BGAAEEEEAAAQQQQAABBBBAAIGMCRDAyphTRObSTCkFZLRf1JgxY9ym50OHDk12/umnn5LZaEngNddc4+5pv6dWrVq5a/+gwNIrr7xiDz/8sEVFRdmoUaNMXwXs1auXaTaVZj/5eXX2PM8tzVM55dc9Jc1iGj16tN17771uhpTqUVDsgw8+sHfffdfNcgpcJqiZYPoiYvPmzV2gbMSIEa7eCRMmmIJVqjMwKaCmfbM6d+5sa9asMeXXTKzx48fbm2++aepnYP0q26xZM1u0aJEpKKagn8qMGzfOGjRoYGpn8ODBlrKMyoVTOr/XC3bz0CXW5f/mW8lqDU44ND1XPuVXuRNm5iECCCCAAALpC/AEAQQQQAABBCJAgABWBLzkUx1iqVKlTHs3aelceimt5Xovv/yym9WkgJKCNynbL1SokL300ktuCaHqVYBMgTHNntq7d68LbvlllPfLL7+0VatWJW0E7z/TskAt8VN51aMN4xVw0kwp1TNs2DA/qztfeOGFps3jlVdJ+Tt27GjDhw+3devWmZYluox/HjRzSksMtRwwML/yqT8p61cxldFY9u/f7wxUTrPU1E5Gv2ioekgIIIBA7grQGgIIIIAAAggggAACwS1AACu43w+9QwCBUBGgnwgggAACCCCAAAIIIIAAAjkmQAArx2ipOLMC5EcAAQQQQAABBBBAAAEEEEAAgfAXOJUREsA6FTXKIIAAAggggAACCCCAAAIIIJB3ArSMQMQJEMCKuFfOgBFAAAEEEEAAAQQQQMAMAwQQQACBUBIggBVKb4u+IoAAAggggAACwSRAXxBAAAEEEEAAgVwSIICVS9A0gwACCCCAQFoC3EMAAQQQQAABBBBAAIGTCxDAOrkRORBAIIgE8sek+p+tIOodXUEAAQQQQAABBBBAAAEEEMgJAf5LMCdUQ65OOoxA6Ag0rlI4dDpLTxFAAAEEEEAAAQQQQACBoBII3c4QwArdd0fPEYg4gdhoz9o3Kh1x42bACCCAAAIIIIAAAkEkQFcQQCBPBAhg5Qk7jSKAQGYEtGywec2i9tQ1NaxaqfyZKUpeBBBAAAEEEAhCAbqEAAIIIIBAZgUIYGVWjPwI5IHAsiHdTenffepbJKZhPeraXa0rE7zKg397NIkAAkErQMcQQAABBBBAAIGIEiCAFVGvm8EigAACCPwlwBUCCCCAAAIIIIAAAgiEigABrFB5U/QTgWAUoE8IIIAAAggggAACCCCAAAII5IIAAaxcQD5REzxDAAEEEEAAAQQQQAABBBBAAIHwF2CEWRMggJU1P0ojgAACCCCAAAIIIIAAAgjkjgCtIIBABAsQwIrgl8/QEUAAAQQQQAABBCJNgPEigAACCCAQmgIEsELzvdFrBBBAAAEEEMgrAdpFAAEEEEAAAQQQyHUBAli5Tk6DCCCAAAIIIIAAAggggAACCCCAAAKZESCAlRkt8iIQPAL0BAEEEEAAAQQQQAABBBBAAIGIEYjgAFbEvGMGigACCCCAAAIIIIAAAggggEAECzD0cBAggBUOb5ExIIAAAggggAACCCCAAAI5KUDdCCCAQB4LEMDK4xdA8wgggAACCCCAAAKRIcAoEUAAAQQQQODUBQhgnbodJRFAAAEEEEAgdwVoDQEEEEAAAQQQQCBCBQhgReiLZ9gIIBCpAowbAQQQQAABBBBAAAEEEAg9AQJYoffO6HFeC9A+AggggAACCCCAAAIIIIAAAgjkqkCeBLBydYQ0hgACCCCAAAIIIIAAAggggAACeSJAowhklwABrOySpB4EEEAAAQQQQAABBBBAIPsFqBEBBBBAIFGAAFYiAn8RQAABBBBAAAEEwlmAsSGAAAIIIIBAqAsQwAr1N0j/EUAAAQQQyA0B2kAAAQQQQAABBBBAIA8FCGDlIT5NI4BAZAkwWgQQQAABBBBAAAEEEEAAgVMTIIB1am6UyhuBiG21br9RptRt2FIj5b5B31HLbfCMDbZux+GI/TfIwBFAAAEEEEAAAQQQQACBXBRI1RQBrFQk3EAAAQSSCxyIi7fvV++1ZyatIYiVnIZfCCCAAAIIIIAAAkErQMcQCC8BAljh9T4ZDQII5KBAXHyCfbZgew62QNUIIIAAAgggEFQCdAYBBBBAIGgECGAFzaugIwggEAoCmokVCv2kjwgggECwCNAPBBBAAAEEEEAgOwQIYGWHInUggAACCCCQcwLUjAACCCCAAAIIIIBAxAsQwIr4fwIAIBAJAowRAQQQQAABBBBAAAEEEEAglAUIYIXy28vNvtMWAggggAACCCCAAAIIIIAAAgiEv0CQjpAAVpC+GLoVfAI7duywiy66yCpUqGArVqwIvg7SIwQQQAABBBBAAAEEEAgKATqBAALZL0AAK/tNqTELAgsWLLCiRYtanz59slBL5oru3r3bFJxKSEg4YcHx48fbnDlz7L777rPatWufMC8PEUAAAQQQQAABBLIkQGEEEEAAAQSSCRDASsYR2j/uv/9+8zwvVapUqZL169fPli9fHvQDPHr0qMXHx9uRI0dypa9r1qyxM88808qUKWNfffVVum2uXbvWBg4caO3atbO7777bGaebmQcIIIAAAggEhQCdQAABBBBAAAEEwkeAAFb4vEvbvn27G81ll11mt956q0udO3c2BYX+9a9/Wd26de3BBx+0Q4cOuXwczPLnz+9SgQIFrHDhwumSDBkyxKKjo23w4MGmvOlm5EHeCCQk2IEdG23BJ2/ZZ09cbTvXLTlhP/ZuWWPfvfuYjb/3fBt9awPW1XonAAAQAElEQVRbOm34CfPzMIIFGDoCCCCAAAIIIIAAAggEhQABrKB4DdnbCc0Qeuedd0zpww8/tC1btrjZRVWqVLFXXnnF+vfv74Ja2dtqaNam/axWrlxpBw4csObNm6c7iJdeesl+/fVXq1atWrp5eJC2QE7ePbhziy3+/B37+KHW9skjl9viKf+ygzs3p9vksfij9vNHr7kg1+o5n1jcwb3p5uUBAggggAACCCCAAAIIIIBA8AgQwAqed5FeT7J83/M8a926tU2YMMGKFy9uI0aMsHnz5mW5XipAIC8FDu353b54uZstmPimHdq97aRdSTgWbz+OfSFptlVUdD6r3aKTXXTbQKvUqNVJy5MBAQQQQAABBBBAAAEEEMhhAao/gQABrBPghNujc889126++WaLi4uzsWPHJhueNjD/5ptv7Pzzz3f7O3meZ9o7a9CgQUlLDrU3VZcuXdzzDz74IFl5/dBSxa5du7qldrNmzdItl/bu3WsPP/ywlStXzpX1PM+qV69ugXW7jOkcNDuqTZs2bnN3bfKeMps2fPc8z6ZOnZrykS1dutTtW6Xlf57nuWWCWl65YcMGl9evu1atWrZ161Z3zz9ovOPGjXN7ZHne8b3FtMwwsLyfV2f1Q/Vs2rTJ+crP8zyLjY11G7+rLeUjZa9AgeJlrf6Vva3s6eecsOIty+baym/GuzxFylazq5/9zM7r/oxVO/cqK1ahprvPAQEEEEAAAQQQQCDUBeg/AgiEq0BUuA6McaUW8DzPOnTo4IJIP//8s+3bt89lUvBKG5RffPHFpgCR9s3q3r2720j9nnvusY4dO9r+/ftdYOqaa65xZT799NNUyxBXrFhhX3zxhdtrSxujK+O6deusadOmNmDAACtSpIj16tXLVP+2bdtMdbdv39727NmjrOkm9U/BMQWUdE6Z0d/wPeWzjz76yBo2bGiff/65tWjRwhR4Ov30023YsGH22GOPuWr8ulX22LFj7p4OqvP22283BexWr17t+qy+ly9f3pVXvT/88IOyJiWV2blzpymId9NNN5nakqP2zHrjjTdcEEt5kgpwkSWB/EVKWbtnPrXrB860Jh37W+HSldOtL+FYvK2aPdESEo5ZVL4Ya37LP6xI2arp5ucBAggggAACES3A4BFAAAEEEAhCAQJYQfhScrJLJUqUcJuQr1+/3gWl1Nbs2bPtiSeesFatWplmJmnfrJEjR5qCTz169HAzmyZPnqysdsEFF5hmFn377bf222+/uXv+QTO4FMC54YYbrHTp0m7m1l133WUKbL3wwgvuK4jDhw831a921J6+/Pf666/7VWTbWbOpHn/8ccuXL5+p75oRpj3BFLhbsmSJC+SdqDH1c+jQoclMdG/58uWmsezevdsF4FIG33R/4cKFNn36dFObcpw/f75pry3NWtOMsBO1y7OMC3hRURaTv5Bl5M8f+3fbjrULXdaSVevbjtUL7eMHW5k2cB9/b3O3L9bRP/i4gQPigAAC2SJAJQgggAACCCCAAALZK0AAK3s9Q7K28ePHu9lWDz30kJUsWTJpDJo5pGVxCgJ9+eWX7r6W/ukrhxs3brQ5c+a4ezroy4YTJ050y+WuuOIK3XLL92bMmGFNmjSx2267zc3gcg8SD2rn2WefdQGmKVOm2K5duxLvZt/fuXPn2rJly0wzvPz++LXXr1/frrvuOv9nqrNmmynYpHErsKe++pm0FLFfv35uVpkCU4sWLfIfubPneaYvFmrJo7uReNCyQgXrNONNgcPEW/zNZYFDe7bbH/uO/xvbvmah/TThlaR9s+IO7nP7Ys3/8CXTJu+53DWaS1+AJwgggAACCCCAAAIIIIBAkkBU0hUXESWg4ExUVJSbhaUZQxr8v/71LxdoUrDJT6+++qpp6Z6+1KfAjud5blmd53k2ZswYO3z4sIraqlWrTEEjBWoaN27s7mkvqIMHD7plfKVKlXL3Ag8K7FSsWNE2b97svgIY+Cyr17/88ourQvt+aazuRwYPCjStWbPG1Le6deumKqVZbAqCadmhlkIGZlDQr3bt2oG33JLNs846K9m93PlBK75AwrGjlnAs/vjPhATT5u1XPfmx2wMrX2x+d3/l7I9s26983MBhcEAAAQQQQAABBBBAAAEEgkyAANaJXkgYPtOyQAWVatSo4TY094eYkPgf9Z988olp2Vxg0j09U9DGDwRpT6t69eq5GVgKbKkOLZfT8rmrr77aLVHUPX+5XM2aJ94gW7OvtORPZbIr+W1rnJmtU4G37du3uwBWwYIFT1hcyyNPmIGHQSdQ/bx2dt7/e9pKVKnjAlnn3vzE8T4m/t/A9jXJZ9Qdf8ARAQQQQAABBBBAAAEEwl6AAQa9AAGsoH9F2ddBBaK0pE81nnfeeVao0F/7BylQ8+OPP5rypJW0PDB//uMzVUqXLm3a52r37t1unyfNzJowYYJbfnjppZeqepe0ibkutAm6zukl1afZTuk9P5X7derUccU0k8pdZOKgryUqYKdAloJ9JyqqmVgnes6z4BCIji1gUTGnuc5EReUz8zzz/xSvdLr5s7D2bVnr3+aMAAIIIIAAAgggkEkBsiOAAAI5KUAAKyd1g6zumTNnuhlWClZdf/31rncKYmmWkgI12tfK3czAQftKxcbGug3S//e//9m8efPs8ssvd1/e84uXLVvWNGtLs6E0y8q/75/1xUNtBK/ZXMWLF/dvpzqrj9o4XvtspaxHyxv/+OOPVGWqVavm7qlvWurnfmTwoPa06boCWFoambKYZovpC4Tqs+xSPud38AkUKFbaipQ5/pXCXRt/NW3q7vdy98YVdjTu+FLY4lXq+Lc5I4AAAgggkBcCtIkAAggggAAC6QgQwEoHJpxuHzhwwAWutKF5XFycPfXUU3b22We7IXqe5zY69zzPfV1vy5Yt7r5/UIDo008/NX9PKf9+w4YN7fzzzzd9jfDpp582BcCuvfZaF7AKzHPOOeeYZnZpY3PV5T/T1woHDBhgmu3VrVu3pGWH/vPAs+d5LjCmvKNHj3Ybzuu5AlraCF5fNdTvwKRljgqgTZo0ye3NFfhMs7K++OKLwFvJrjX7ql27dqbA15NPPmnqq59BYxgxYoTbIF6b2fszvfznnINTILZgUat6zvGPC+xa/4vNGfF327p8ni2fMcbmjf6H67RmYZU7o6m75oAAAqEsQN8RQAABBBBAAAEEwlGAAFYYvtUePXpY1apVXVIQp3Dhwm5zdgWZ/vGPf9h9991nnucljVyBLX1tUJuwa6ZT69atXf4OHTq4wJLOa9euTcqvC9XZqVMnF7j66quvTJudawN3PfNTsWLF7K233jLNVHr00UdNwZ7evXu7TeArV65smhGmL/p16dLFL5LuWUsWtdTwvffec181VD1q88UXX7S0Nkg/44wz7P7773f9u+iii+ySSy5xY9Km7tqTS4GwdBtLfCAjLYdUH9VX9VFtagwaS4MGDWzgwIEWExOTmJu/oSBw+sWdreKZF7mublr0jX35yi3249jnk2ZfNWx/h5WsWt89j/gDAAgggAACCCCAAAIIIIBAkAkQwAqyF5KV7ijAo/JaZqeleUq///676Wt/jz32mK1fv94ef/zxVEEXBWH++c9/mmYyaTmfgjbayP3LL790ywK///57u/LKK1V1sqQlg/7eVVpSqGBZsgyJP5o1a2aLFi0yBcg0u0uzl8aNG2cKAGnfrMGDByfrj5YcRkdHJ7uXWI3L//XXX1uLFi1syZIlpkDWmWeeaf/73/9MATvlUVmdlTzPswcffNAtcWzcuLGprMYkg759+5pmVvn5VE5JX2XUPSUF3z777DMXgNO41Gf1XbO+VHbOnDnmL1NUfiU5qu+qS78Dk57pd1rPdJ+U8wIxBYpYyzvetKZdH7UCxcsmNVi6ZiO77MGRVv+KXpYY2TX+IIAAAggggAACCCCAAAIIBJ9AVPB1yfWIwykIvPrqq25JnpbaBSZ9KfC5556zKlWqpFurAi+dO3e2xYsXJ9WhzdknT55s2vDd87xUZTXLSftmqa033ngj8b/9U+dRIc1gUvBI9SmvkvbM6tixo6ld5fFTo0aNbO/evTZs2DD/VtJZG6Z/8803rn9ayjdlyhTTvf79+7t7bdu2TcqrC8/zTEsBf/75Z/dc7Wr/Ki1nVFBPebTflQJ12utKm7frnp8KFChgd999t61duzapvMb7zDPPWNGiRf1sSWf1WX3XGJJu/nmRXh//fMwpGwTO7/WC3Tx0iXX5v/lWslqDNGuMjslvdVrfbNcPnOnyKv8Vfx9jZbV0MPHfS5qFuIkAAggggAACCCCAAAI5KUDdCGRIgABWhpjIhAACCCCAAAIIIIAAAggEqwD9QgABBMJfgABW+L9jRogAAggggAACCCBwMgGeI4AAAggggEBQCxDACurXQ+cQQAABBBAIHQF6igACCCCAAAIIIIBATgkQwMopWepFAAEEMi9ACQQQQAABBBBAAAEEEEAAgTQECGClgcKtUBag7wgggAACCCCAAAIIIIAAAgggEG4CqQNY4TZCxoMAAggggAACCCCAAAIIIIAAAqkFuINACAkQwAqhl0VXEUAAAQQQQAABBBBAILgE6A0CCCCAQO4IEMDKHWdaQQCBMBHIH8P/bIbJq2QYCCAQPAL0BAEEEEAAAQQQOKkA/yV2UiIyIIAAAn8JNK5S+K8fXCEQNAJ0BAEEEEAAAQQQQACB8BYggBXe75fRIYBARgUykC822rP2jUpnICdZEEAAAQQQQAABBBBAAAEEslOAAFZ2akZ4XQwfgXAV0LLB5jWL2lPX1LBqpfKH6zAZFwIIIIAAAggggAACCCCQIYG8yEQAKy/UaROBTAosG9LdlP7dp76Rct9gWI+6dlfrygSvMvnvluwIIIAAAggggAAC6QrwAAEEMilAACuTYGRHAAEEEEAAAQQQQACBYBCgDwgggAACkSRAACuS3jZjRQABBBBAAAEEAgW4RgABBBBAAAEEQkSAAFaIvCi6iQACCCAQnAL0CgEEEEAAAQQQQAABBHJegABWzhvTAgIInFiApwgggAACCCCAAAIIIIAAAgicUIAA1gl5QuUh/UQAAQQQQAABBBBAAAEEEEAAgfAXiNwREsCK3HfPyBFAAAEEEEAAAQQQQACByBNgxAggEJICBLBC8rXRaQQQQAABBBBAAAEE8k6AlhFAAAEEEMhtAQJYuS1OewgggAACCCCAgBkGCCCAAAIIIIAAApkQIICVCSyyIoAAAggEkwB9QQABBBBAAAEEEEAAgUgRIIAVKW+acSKQlgD3EEAAAQQQQAABBBBAAAEEEAgBAQJYWXxJFEcAAQQQQAABBBBAAAEEEEAAgfAXYIR5K0AAK2/9aR0BBBBAAAEEEEAAAQQQiBQBxokAAgicsgABrFOmoyACCCCAAAIIIIAAArktQHsIIIAAAghEpgABrMh874waAQQQQACByBVgxoVwxQAAEABJREFU5AgggAACCCCAAAIhJ0AAK+ReGR1GAAEE8l6AHiCAAAIIIIAAAggggAACuSlAACs3tWkLgb8EuEIAAQQQQAABBBBAAAEEEEAAgQwKhHAAK4MjJBsCCCCAAAIIIIAAAggggAACCISwAF1HwIwAFv8KEAgBgbr9RplSt2FLjYRBsP4b6DtquQ2escHW7TgcAv9XRRcRQAABBBCIMAGGiwACCIS4AAGsEH+BdB8BBBAIFoEDcfH2/eq99sykNQSxguWl0A8EEMhWASpDAAEEEEAAgbwTIICVd/a0jAACCISlQFx8gn22YHtYjo1BZVmAChBAAAEEEEAAAQQQOCUBAlinxEYhBBBAIK8EQqNdzcQKjZ7SSwQQQAABBBBAAAEEEAgFAQJYofCW6GP2ClAbAggggAACCCCAAAIIIIAAAgiElMApBbBCaoR0FgEEEEAAAQQQQAABBBBAAAEETkmAQggEiwABrGB5E/QDAQQQQAABBBBAAAEEwlGAMSGAAAIIZIMAAaxsQKQKBBBAAAEEEEAAgZwUoG4EEEAAAQQQiHQBAliR/i+A8SOAAAIIRIYAo0QAAQQQQAABBBBAIIQFCGCF8Muj6wggkLsCtIYAAggggAACCCCAAAIIIJA3AgSw8sY9UlvNkXEfOXLEtm7daocPH86R+qkUgVAXSDh2zDYu/Nr+8+JNNvrWBi6Nv7e5/TRugP2xf1eq4R05tN9+/ug1Ux4/v8pu+/VHs4SEVPm5gQACCCCAAAIIIIAAAgikEMj2nwSwsp00/Ctcvny5lStXzjzPS5ZiY2OtefPmNmbMGDt06FCuQTz//PNWvnx569ixI0GsXFOnoVAROBZ/1OaNec5mDbrDtq9ekNTtuIP77JfpIxODWjfbgR2bku4f3LXVvhjw/2zptOGmPP4DlZ0+sIct++p9/xZnBBBAAAEEEEAAgRwVoHIEEAgUIIAVqMF1hgT2799vSqVLl7ZbbrnFbr31VpeaNGli8+bNs5tvvtkaNmzorjNUYRYzFSlSxNVQqlQpy5cvn7vOicOOHTusUaNGVqtWLTfjKyfaoE4Esltg44JZtuKbca7awmWq2EW3DbQ2D7xnJarUdff2bVtnq/470V3rsHbuZNu94VddWsWGLV3eJp3uTwxWH/9/LpZ9+b4d3L3VPeeAAAIIIIBA0AvQQQQQQACBsBE4/l8kYTMcBpKbAg0aNLBBgwbZO++849LcuXNt165ddvvtt9uqVavs8ssvt59//jnHu3T//fdbQkKCjRo1KkcDWHFxcbZ79247evSoHTt2LMfHRQMIZFkg8f8uNiyY6Zb9eVHR1rz7s1bt3KusXJ1zrXmPZy1fbH7XxJ6NKyzhWPzx602r3Dk6Jr+ddc2dLm/9y3tatWZt3f0/9u20w3u2u2sOCCAQGQKMEgEEEEAAAQQQCAYBAljB8BbCqA9Fixa1N998083IUrBnwIABLuATRkNkKAiEjED80TgrVrGW1W7RyepdfouVqFovqe+xBYtZTIHC7ndUTOzxGVaJAa9jx44evxcdbVHRMe468aEpoKUfiVlMAWNdkzIsQEYEEEAAAQQQQAABBBDIokBUFstTHIFUAjExMXbPPfdY8eLF7YsvvrAVK1Yky7N37157+OGHrUSJEon/XexZdOJ/KLdr186WLl1qKf8o79/+9jeLjdV/YB/fc6t27dqm2V5+3qlTp7p6XnvtNf9W0nnDhg0umOaX11lLHnU/KVPixYEDB6xNmzYu/fbbb9a1a1dXZ8GCBe2rr74y9a9ixYq2fv16l3TteZ6VKlXKfvnll8Qajv9VfzW2wD3Cqlev7maq5ea+YMd7E05HxnIqAtExp1n9K3rZed2fsSYd+1tswSJJ1Wxe+l879OdMqtI1G1viP3iXytc9z/TnyOEDptlb2kNrz+bVtnX5XN22EpXPsKLlqrlrDggggAACCCCAAAIIIIBAbgkQwMot6bxuJ5fbV5DpggsusJ07dyYL8Kxbt86aNm1qmplVPTGwo2BSixYt7PPPP7fGjRvbZ599ltRT7bPVqVMnN6NLyxWVt3PnzrZv3z7btm1bUj4t6dMPfY1QZz/98MMPbi+uYcOGmfqi8qpHv5s0aWILFizws7oZJapny5Ytdt1119kHH3xgFSpUsPj4ePvjjz/s2muvtZtuuskF0mITg2m6Vn19+vSxsmXLunoCx6Z9uXr16mXqr/qqgF779u1tz549Li8HBPJSYMeaRfa/j193XShWsbZVO/dKd61DjfOvtdMv7qJLW/jpIBvbr5FNfrK97f99g51WuIQ1velxiynwVyDMZeSAAAIIIIAAAggggAACwSMQpj0hgBWmLzavh5U/f34rXbq064Y/A+vIkSP24IMPuv2xFCD66aef3N5Zs2bNstmzZ5tmbumLgn6Q5/vvv7cvv/zS7rzzTvPzfvjhh24DdQWDXOXpHLTh+l133eWe/ve//zW1ob26VI++kqjnL730UqrljUuWLHH9U5lNmza54NVVV11lt912m73yyiumrx0q6Vr1vfzyy24WlmZXqT2N9YUXXjB9qXH48OGm/mq2V6tWrdxMrtdfPx40cB3jgEAeCGg21eyhD7gvDGpG1vm3PGf5i5RM1pPCZSpbVHTqDyIULl0pMXhVKFlefiCAAAIIIIAAAuEowJgQQCD4BKKCr0v0KFwFVq5c6YI4l112mV1zzTXmeV7SUM877zxr27atW0a4du3apPu60Kyow4cP6zLDSZvH//jjj+6LiOeff35SOc/z7Morr7RzzjnHNENLgaykh4kXUVFRphlamrGV+DPDf7X8ccaMGaaZXQp2aVmkX7hkyZL27LPPug3mp0yZ4ja6959xRiA3BfZtW29fD77LzaZSgKp5j+esVI2Gf3UhIcGWTR9pP0941bR0sNaF11nbx8fZ+T1fsIIly9uOtYtt1lt32IEdm/4qwxUCCCCAAAJpC3AXAQQQQACBbBUggJWtnFSWloBmVum+AlhaUqjZSffee6+b1aRgj9Idd9xh8+fPd8sDtc+U8jdv3tztSfXRRx+ZAkqffvqpZTSQpbq00bRmcfXt2zdZW/379zcFyRQY0+woteWnypUru7b83xk9a7bWwYMH3ZJF7YuVslytWrVM+2Zt3rzZtN9Wyuf8RiCnBRR0mvlmP9u3bZ2bXXXRba9albPbJGv28L6dtuKbce5emdpn2zk3/t1KVmtgNS+41pp2+bu7r/Lrf5rurjkggEBOC1A/AggggAACCCCAgC8Q5V9wRiA7BbRP1erVq12V9er99eUz3VDwaOjQoZYy6b5mQGn/KOUrXLiwTZgwwR544AHT0r4OHTqYvnKo/bO0ZE95TpYUyErZznvvvWfbt2831a90sjoy8lwzsJSvZs2aOqWbdu3a5ZZAppuBBwjkgICCV1+91scFrzwvyi687ZVUwSs1m5BwzBLi43V5wpQQf/xLhSfMFCwP6QcCCCCAAAIIIIAAAgiEhQABrLB4jcE3CG1ovnjxYrdnVJ06dZJ1sHv37m7T9ISEhFRnbZp+ySWXJOVXwGrgwIFu1tLEiROtatWq7guGf//7313ZpIzpXGifq7Ta0b2tW7dayr6lU81Jb59++ukujx+0cz/SOGhfMM3ESuNR0N6iY6EtoODVzLdud8Er8zxr2vVRK1OrsR3a83tSOrx3h1symC82vxUoVsYN+PeVP9n8D160Xb8tt3XzPrcfP3zR3dehaIUTB2qVh4QAAggggAACCCCAAAIIZKcAAazs1Ey7roi7q9lRTz/9tO3evdvatWvngk5CUOCmYMGCpuDW/v37dSvDScsQO3ToYFOnTrUyZcqYNllX/elV4M/6WrZsWYYCXenVE3hffUhvxpa+RJgvXz63h5dmWQWW07W+ePjbb7+Z+lW8eHHdIiGQKwLr5k21PZtWHm8rMWg8b8xz9vEDlyRLn/79ctu9Ybnp64Jntutr2h9LBVb9d6J9/uz1NvudB+3gzi26ZVWbXmHl657nrjkggAACCCCAAAIIIIBAMgF+5KAAAawcxI20qjWrSUvpOnXqZNq3SrOSnnjiCbd5uSzq1Klj5557rn3zzTfu63zKr/t+0n5U+kLg0aPHlye9+uqrbvNzBcT8PH/88Yfpa4bFihWz2NhY/3aqszZTr127to0bN86mT0+9X4/6qRldqQqe4Eb+/Pld8Ex7Z61duzZZzoYNG7qN4bVx/JAhQ0wzyfwM2vdLyx413m7dulmBAgX8R5wRCDqBSo0usXZPf2I1L+hg+U77699qsYq17fxeL9gFiSnfaQWDrt90CAEEEEAAAQTCRYBxIIAAAmkLRKV9m7sInFzg22+/tbp167oZVlrad9ppp1mDBg3s888/d/e16Xq1atWSKtLsJQVyFHzq06ePacP0Hj16WO/evV3+KlWq2IgRI0xBKhXSTKWnnnrKVIfydenSxZo1a2aaedWrVy8rVKiQsqWZVJeWD2rT9yuuuMLVr3ZUT6VKlVw/9UXANAunc1P919cL4+Li7MYbbzTVddFFF9kvv/xiGtNbb71l6vOjjz7qliaqPfVZ45w5c6b169fP9Dud6rmNQI4I1L+yt908dMkJU5f/m+82a/c7ULR8DTu/5/PWZfCPSeWufuZTq3n+tRYdk9/PxhkBBBBAIFgF6BcCCCCAAAJhKEAAKwxfak4PSYEcpWPHjtnGjRtNS+OUNCNKwaJJkybZwoUL3XK5lH1RAGrRokWmANaePXts1KhRLmilWVcvv/yyffzxx0mBqVtuucXN1CpZsqTLp9lUjRo1sq+//tq6du2aVLWW7ulHTEyMTkmpY8eOpra0jFF7Uyk49u9//9v0lcCRI0faoEGDkvJ6nudmiqkubSSf9CDFxZNPPmmaRaXZYuq7Hqs+nQPHpllaak99VlBPm9EPHjzYUvZR5UgIIIAAAsEnQI8QQAABBBBAAAEEgkuAAFZwvY+Q6I2WAmoDdC2JC0z79++3adOmWfv27U8YqNGMJH0ZUPn98itXrrSHHnrIfWXQR4iOjrbOnTubv4+V8n733XfWsmVL8zzPz2Zt27Y1Pevfv3/SPf+ifv36NnnyZNOsKeXR0j4F17SRfOBSPs3m+vLLL23VqlVWrlw5v3iqs2Zavf/++26JoOqbPXu2af8rP2NaY5s3b54pmKbx+Pk4IxABAgwRAQQQQAABBBBAAAEEEMg2AQJY2UZJRQhktwD1IYAAAggggAACCCCAAAIIIICABMI7gKURkhBAAAEEEEAAAQQQQAABBBBAILwFGF3YCxDACvtXzAARQAABBBBAAAEEEEAAgZMLkAMBBBAIZgECWMH8dugbAggggAACCCCAQCgJ0FcEEEAAAQQQyCEBAlg5BEu1CCCAAAIIIHAqApRBAAEEEEAAAQQQQCC1AAGs1CbcQQABBEJbIAh6nz+G/+clCF4DXUAAAQQQQAABBBBAIGwE+C+MsHmVDCQ7BagLAZBcoSsAABAASURBVASyJtC4SuGsVUBpBBBAAAEEEEAAAQQQQCBAIKcCWAFNcIkAAgggEEkCsdGetW9UOpKGzFgRQAABBBBAAIFIFmDsCOSKAAGsXGGmEQQQQCD8BbRssHnNovbUNTWsWqn84T9gRogAAggggEC2CVARAggggMDJBAhgnUyI5wgEgcCyId1N6d996hsJg2D9NzCsR127q3VlgldB8L8ZdAGBiBRg0AgggAACCCAQ1gIEsML69TI4BBBAAAEEMi5ATgQQQAABBBBAAAEEglWAAFawvhn6hQACoShAnxFAAAEEEEAAAQQQQAABBHJAgABWDqBSZVYEKIsAAggggAACCCCAAAIIIIAAAuEvkLkREsDKnBe5EUAAAQQQQAABBBBAAAEEEAgOAXqBQAQJEMCKoJfNUBFAAAEEEEAAAQQQQCC5AL8QQAABBEJDgABWaLwneokAAggggAACCASrAP1CAAEEEEAAAQRyXIAAVo4T0wACCCCAAAInE+A5AggggAACCCCAAAIInEiAANaJdHiGAAKhI0BPEUAAAQQQQAABBBBAAAEEwlaAAFbYvtrMD4wSCCCAAAIIIIAAAggggAACCCAQ/gKhOEICWKH41ugzAggggAACCCCAAAIIIIBAXgrQNgII5LIAAaxcBqc5BBBAAAEEEEAAAQQQkAAJAQQQQACBjAsQwMq4FTkRQAABBBBAAIHgEqA3CCCAAAIIIIBAhAgQwIqQF80wEUAAAQTSFuAuAggggAACCCCAAAIIBL8AAazgf0f0EIFgF6B/CCCAAAIIIIAAAggggAACCOSoAAGsHOXNaOXkQwABBBBAAAEEEEAAAQQQQACB8BdghKcqQADrVOUohwACCCCAAAIIIIAAAgggkPsCtIgAAhEpQAArIl87g0YAAQQQQAABBBCIZAHGjgACCCCAQKgJEMAKtTdGfxFAAAEEEEAgGAToAwIIIIAAAggggEAuChDAykVsmkIAAQQQCBTgGgEEEEAAAQQQQAABBBDImAABrIw5kQuBPBWo22+UKXUbttSSJX7jwb+BdP8N9B213AbP2GDrdhzO0//7pXEEEEAAAQQQQAABBBDIukDEB7CyTkgNCCCAAALBKHAgLt6+X73Xnpm0hiBWML4g+oQAAggggAACCOSyAM2FtgABrNB+f/QeAQQQQOAkAnHxCfbZgu0nycVjBBBAAAEEEMiAAFkQQACBPBMggJVn9DSMAAIIIJBbApqJlVtt0Q4CCCBwYgGeIoAAAggggMCpCBDAOhU1yiCAAAIIIIBA3gnQMgIIIIAAAggggEDECRDAirhXzoARQAABMwwQQAABBBBAAAEEEEAAgVASIIAVSm+LvgaTAH1BAAEEEEAAAQQQQAABBBBAAIFcEsjDAFYujZBmEEAAAQQQQAABBBBAAAEEEEAgDwVoGoGsCxDAyrohNSCAAAIIIIAAAggggAACOStA7QgggECECxDAivB/AAwfAQQQQAABBBCIFAHGiQACCCCAAAKhK0AAK3TfHT3PI4Fp06aZ53nWp0+fPOoBzSIQBgIJCbbt1x/ti5e72ZjbGtroWxvY2H6NbNagO2zPplUnHmBi2SWfD3VlVO67EY+eOD9Ps1OAuhBAAAEEEEAAAQQQyBMBAlh5wp59jSYk/ofc3Llz7eqrr7bY2FgXWPE8z2rXrm2PP/64bd68OfsaoyYncOTIkWRn94MDAhkWIKMl/u/W0v+MsOkDe9jvK39O/HnMoRyLP2obF35tnz97vW1cMMvdS+uw67dltvQ/w9N6xD0EEEAAAQQQQAABBBAIUwECWCH8YhVIefDBB6158+Y2ZcoUN5IqVapYhQoVbNWqVfb8889b165dbf/+/e5Z2BzSGcisWbMsOjqamVHp+HAbgWAR2L1ppS2ZOtR1J19sfmva9TFr+/g4q9umu7unQNbiKf+yI4f2ud+Bh/gjh23Bp4Ms7mDqZ4H5uEYAAQQQQAABBBBAAIEwEAgYAgGsAIxQutTMq9dff91effVVK168uH3++ed26NAhW79+vW3atMni4uJs4sSJdvbZZ1u+fPlCaWin3Nd9+/bZsWPHTIG9U66EggggkOMCh/dut3z5C1nBkuWtccf+Vqf1TVayWgNrfP29VqHBhaY/e7ets4O7f9dlsrR+/nQ3SyvZTX4ggAACCCCAAAIIpCvAAwTCRYAAVoi+ySVLltiLL77olg1OmjTJ2rZt62Yf+cOJiYmxDh062GuvvWb58+f3b3NGAAEE8lygfL3z7bqXv3KpTuubk/oTFR1jMacVTPqd8uLAjo22cNJgd/uMS7qaZm+5HxwQQAABBBDIWQFqRwABBBAIAgECWEHwEk6lC2PHjrXdu3fb9ddfb+eff36Gq9i7d689/PDDVq5cuaT9sqpXr26DBg1yM7gCK1qwYIEVLVrUBcE2bNhgXbp0cUEyz/OsZcuW9uuvv7rsS5cudb89z3PPlW/Lli2W1h/Vc+utt7rAm+d57qzfuh+Y/8CBA9amTRuXduzYYQMHDrQSJUq4PuusmWf+TKtffvnFSpUqZddcc42rYtSoUS6f53nWrl07O3z4sLuvGWp6Vrdu3aTnGvvgwYPTnLXlW6k9z/OsUqVKNnToUIuPj3f1pXXwy2TEN63y3EMgUgUSjh2zTYtnJ6ZvHUH5es2tSNmq7lqHhGPxtmTqcNv/+warUP8Cq9r0Ct0mIYBAyAjQUQQQQAABBBBAIGsCUVkrTum8EFBwRxu3q21t3p7RJYLr1q2zpk2b2oABA6xIkSLWq1cv69y5s23bts3uuecea9++ve3Zs0fVunT06FEXrNEMr4YNG9rMmTOtW7du1qBBA/v222/dxvHPPPOM6ZmWLXbv3t0qV65s48aNM12n3Hvrhx9+cHmHDRtmF1xwgSlwpbr0u0mTJqaAmWs48aAlkmp/7dq11rp1a3vkkUdckKxTp06m8T/wwAOmJZTKV7ZsWbfv1WWXXZZY0kxBKdWtdO2119ppp51mCoIp6NajRw+XJ3Dsd999tz377LOmutzDxIMcFByUlYJ4yq92brvtNuvdu3dijtR/M+ubugbuIBB5AtqsXV8SHNO3oekLhEfjDpuCV01vfNSiov9a/rxl2Vxb+c1406yrszrcbTH5C0YeFiNGAAEEEEAAAQQQQCCCBQhgheDL1yyfFStWWIECBeyMM87I0Ag0++iuu+4ylXvhhRds+fLlNnz4cPvwww9Ns59atWplX331lQsKpazw66+/dsGqNWvW2MiRI+2///2vtWjRwtX19NNP2xNPPGGaBaVn8+bNcwEuBbv+97//JVWlAJLa1w2V14br77zzjv300082ZswYF2B66aWXTEEr5fGTNqNXIGzx4sX26aef2vjx410/9cXFf/3rXy74ptlXL7/8sikQpXIKVKluJQWcPM9z9Sqfxqi++mOfM2eOFS9e3D7++GPXB5VXev/99107l156qS1cuNBZqa/Tpk1z+2wpT2DKim9gPVznrAC1h4bAsaNH7NjRP5I6+8f+3bZg4puJQeZjVrvFDVa6esOkZ1wggAACCCCAAAIIIIBAZAhERcYww3OUnudZVFTGXqGW+c2YMcM000lBHX2tz/78U7JkSTcDSTO59DXDXbt2/fnk+EnBKi2zK1SokLtRrFgxu/nmm931LbfcYo899phpzy3d0CwlzXo6evSoaUaS7in9/PPP9uOPP7pygUsePc+zK6+80s455xzTDC0FupTfTwULFnQBrnr16vm3rHHjxtasWTPTMkUF35IenOBCS/oUfNJsLs/zknLWrl3bGjVqZAqSHTlyxN3XksOpU6e6ZYaa+aXx6oHneXbFFVekGeTLiq/xB4EIFihf/3y7/pVZdt2AGXZe92fcDKttK+bbzLfusMP7dlpi1MrNvNqxdrEVLV/D6l3R0xL/j9P4gwACCCCAAAIIIIAAAjkqEHSVZyz6EXTdpkOZFdASv4MHD7olfJqJlLJ8rVq1rGLFirZ582a3RC/weY0aNcwP4vj3lVfXdevWTQpe6beSltzpHBhcmj9/fuJ/hybY999/b3379jUF0fzUv39/01LBtAJSpUuXtqpV/9oHR/Vq+WPNmjV1memkpYEKTj300EOuD5q1pQ3xAytSAE8zvjRGjS/wma7T8suKr+okIRCpAtExp1mBYmWsYIlyVrtFJ6vbpruj2LNppe1ct8T2bl1ry74c5e7t3bLGJj7U2rTkcOpznU3LDfVg9XefuntajqjfJAQQQAABBBBAIDgE6AUCCGSnQFR2VkZduSOgrwpqppMCUoGznE7UumYI6fnJAj8K3mzdulVZcyQpkKWN0APTe++9Z9u3b7fChQu7lBMNa+P1t956y8qUKWNXXXWV2xReffDbTqtNzVJTSutZynvB4puyX/xGIBgFlk4b7gJOCkStnTs53S4mxMdbvtMKWlR0TLp5eIAAAgggEOYCDA8BBBBAAIE/BQhg/QkRSqfixYvbmWee6bqsZYGBm4+7m2kcTj/9dHd39erV7pzeoXTp0m4mVnrPs3pf+1ypv2klBc7q1KmT1SbSLC+n++67z8qXL29aShgXF+dmhO3bt88uvvjiNMso6KWU5sMUN4PFN0W3+IlAUAqUqnGWed7x/+fnh9H/sF9njrXdG1fYwkmDbel/Rrg+5y9S0oqUq+ZmZ7V9coJbZqilhn5q/bd3LDomv8tb9ZzL3XMtR3Q3OCCAQDIBfiCAAAIIIIAAAuEgcPy/IMJhJBE0Bs/zrEuXLuZ5no0ePdq0cfrJhq8ZW9rjSjOFNMsqZX59AfC3334z7TWlAFnK51n9rXpVx7Jly1zgSNfZnbSpvef9tb9VYP2zZs1ym69rvy7tYxUTk/6MDs0E07JFBdS0tDGwHl2n3KdL9/LaV30gIRAqAmVqN7HaLW9w3T1yaL/NG/OcTXm6gy367J92LP5o4v+2RdmZV99uRctVNy8qyhTM0jLDwHRa4eKJ+VwVli+2gAt0aTni8TvZfqRCBBBAAAEEEEAAAQQQyGMBAlh5/AJOtXnNGmrXrp3t3r3bOnXqZJphpFlNfn3akFxf3NMm6wq4NGzY0G2Uro3UhwwZYoEzi3bu3GkDBgxwgaVu3bq5rxv69WTXWZvHa8P0cePG2fTp01NVq8DaxIkTU93PzI0SJUq4vusLi9rrKrCsvy+XZqD5TjLQVxi//fbbwKxWpEgR09cHtRH9G2+8YfrCoDKo3KRJk+zOO+/Uz2Qpr32TdSYof9ApBP4SiIrOZ+fe9LhdcvfbVrpmo6QHul/prIut3dOfWJ3WN1lShMr4gwACCCCAAAIIIIAAApEuQAArVP4FpOinZhtpDycFWjRzSufTTjvNbXiuzcdjY2OtTZs2puCMAjHahF17QGl21aOPPmpaqte7d283k6ty5co2c+ZM69evn/udoqls+VmlShXT8kF94U8zoLQ5utrv0aOHVapUyRo0aGBTpkzJUlvVq1csnISlAAAQAElEQVQ3Bcnmzp1rV199tRtL165dTW1efvnlprErUNeyZUtT2zLo06ePC9ylbLhnz56mZYEfffSR2/he+c8++2zr0KGDKXCovbQCy+S1b2BfuEYgFAQ0s0rBqiv+PsZuHrrEpa5DFrigVrGKtU46hJLVGliX/5vvyp3f6wXjDwIIIIAAAggggAACYSPAQNIUIICVJkto3NR+Tvqi3tixY12QRTOKFMzSlwT1VUEtl9PSuXLlyrkBNWvWzBYtWmQK2uiLfyNGjDDNiFLwaMKECTZ48OBkXxTUksPo6Ohk91xFiQc9Szyl+cxfnueflU+pY8eOrn0FgDQTSu3/+9//tlKlStnIkSNt0KBByuaS53mmNpSiolL/M1Xd6pueuwKJB78ejWf27NmmMVWrVs0U2NMMsMmTJ1vz5s1Nz9S2yiqPglWJxZP9VTnNauvcubOtWbPGlF8zscaPH29vvvmmm6WlPgQWyqxvYFmuEUAAAQQQQAABBBBAIPsEqAkBBMJPIHVkIPzGGNYjUhDlxhtvtIULF7plgVrmprRy5Up77rnnTDOfAgE020ozt/bv3+9mHimv9tBScEkBocC8jRo1sr1799qwYcMCb7vrtm3buvL9+/d3vwMPuqd6dQ68r+v69eubAkn+JuoKuqnv3bt3d8v/lEepUKFC9uWXX9qqVavMD8Dpvp/UJ/VNffTv6dy4cWNbvHix65vq1qwvz/P0yC688EL77rvv3DP1T/txadzDhw+3devWWYUKFVw+/yArLTFUPYH5lU/9Uh/8vP5ZZTLq65fhjAACCCCAAAIIBKEAXUIAAQQQQCCoBAhgBdXroDMIIIAAAgggED4CjAQBBBBAAAEEEEAguwQIYGWXJPUggAACCGS/ADUigAACCCCAAAIIIIAAAokCBLASEfiLQDgLMDYEEEAAAQQQQAABBBBAAAEEQl2AANbJ3yA5EEAAAQQQQAABBBBAAAEEEEAg/AUYYRALEMAK4pdD1xBAAAEEEEAAAQQQQACB0BKgtwgggEDOCBDAyhlXakUAAQQQCCKB/DH8P3dB9DroCgIInEyA5wgggAACCCCQSoD/H30qEm4ggAACCISbQOMqhcNtSIznJAI8RgABBBBAAAEEEAgvAQJY4fU+GQ0CCCCQXQJhU09stGftG5UOm/EwEAQQQAABBBBAAAEEIlGAAFYkvnXGnEsCNIMAAnkpoGWDzWsWtaeuqWHVSuXPy67QNgIIIIAAAggggAACCGRRILgDWFkcHMURCBeBZUO6m9K/+9Q3Egb8G8jYv4FhPeraXa0rE7wKl/8hZBwIIIAAAgggEN4CjA6BkwgQwDoJEI8RQAABBBBAAAEEEEAAgVAQoI8IIIBAOAsQwArnt8vYEEAAAQQQQAABBDIjQF4EEEAAAQQQCFIBAlhB+mLoFgIIIIAAAqEpQK8RQAABBBBAAAEEEMh+AQJY2W9KjQgggEDWBCiNAAIIIIAAAggggAACCCCQTIAAVjIOfoSLAONAAAEEEEAAAQQQQAABBBBAAIHwEUgvgBU+I2QkCCCAAAIIIIAAAggggAACCCCQngD3EQgJAQJYIfGa6CQCCCCAAAIIIIAAAggErwA9QwABBBDIaQECWDktTP0IIIAAAggggAACJxcgBwIIIIAAAgggcAIBAlgnwOERAggggAACoSRAXxFAAAEEEEAAAQQQCFcBAljh+mYZFwIInIoAZRBAAAEEEEAAAQQQQAABBIJQgABWEL6U0O4SvUcAAQQQQAABBBBAAAEEEEAAgfAXyN0REsDKXW9aQwABBBBAAAEEEEAAAQQQQOC4AEcEEMiwAAGsDFOREQEEEEAAAQQQQAABBIJNgP4ggAACCESGAAGsyHjPjBIBBBBAAAEEEEhPgPsIIIAAAggggEDQCxDACvpXRAcRQAABBIJfgB4igAACCCCAAAIIIIBATgoQwMpJXepGAIGMC5ATAQQQQAABBBBAAAEEEEAAgXQECGClAxOKt+kzAggggAACCCCAAAIIIIAAAgiEv0AkjpAAViS+dcaMAAIIIIAAAggggAACCES2AKNHAIEQEyCAFWIvjO4igAACCCCAAAIIIBAcAvQCAQQQQACB3BMggJV71rSEwCkL1O03ypS6DVtqJAz4N5C1fwN9Ry23wTM22Lodh0/5/yYpiEC2CVARAggggAACCCCAQIYECGBliIlMCCCAAALBKpDZfh2Ii7fvV++1ZyatIYiVWTzyI4AAAggggAACCCCQRwIEsPIInmYRCCIBuoJARArExSfYZwu2R+TYGTQCCCCAAAIIIIAAAqEmQAArW94YlSCAAAIIhKKAZmKFYr/pMwIIIIAAAggggEBeCdBuXgkQwMoredpFAAEEEEAAAQQQQAABBCJRgDEjgAACpyBAAOsU0CiCAAIIIIAAAggggEBeCtA2AggggAACkSZAACvS3jjjRQABBBBAAAEJkBBAAAEEEEAAAQRCSIAAVgi9LLqKAAIIBJcAvUEAAQQQQAABBBBAAAEEckeAAFbuONMKAmkLcBcBBBBAAAEEEEAAAQQQQAABBE4qEPIBrJOOkAwIZLPAtGnTzPM869OnTzbXTHUIIIAAAggggAACCCCAAALpCXA/sgUIYIXR+x8+fLgLrERHR9v06dPDaGTBNZQjR464Dvln94MDAghkj0BCgm379Uf74uVuNua2hjb61gY2tl8jmzXoDtuzaVWqNpZOG+7yKF9aSc9TFeIGAggggAACkSvAyBFAAIGQFSCAFbKvLnnHDx06ZOPHj3c3jx07ZiNGjLCjR4+638F42LFjhzVq1Mhq1aplW7duDcYu0icEEMhtgcTg1dL/jLDpA3vY7yt/toSEY64Hx+KP2saFX9vnz15vGxfMcvf8w96t6/xLzggggEAuCdAMAggggAACCOSFAAGsvFDPgTaXLl1q3377rV177bVWp04dd/3bb7/lQEvZU2VcXJzt3r3bBdkUcMueWqkFAQRCWWD3ppW2ZOpQN4R8sfmtadfHrO3j46xum+7ungJZi6f8y44c2ud+J0a4LP7IYXddtHwNu6D3S9ai3+vJUqVGrdxzDkEmQHcQQAABBBBAAAEEEMikAAGsTIIFa/bPPvvMNAurX79+1qZNG9u4caPNmTMnWLtLvxBAIIsC4Vj88N7tli9/IStYsrw17tjf6rS+yUpWa2CNr7/XKjS40PRn77Z1dnD377q0o3GH7OCube66eMXaVr3ZVVb1nMuTpWIVarrnHBBAAAEEEEAAAQQQQCC0BQhghfb7c73ftWuXTZkyxc28atKkiXXo0MHthfX++++7oJbLFHBYsGCBFS1a1F577TXbsmWL3XrrrRYbG+vKVKpUyT788ENLSEgIKHH8cu/evfbwww9biRIlXF7ttdWuXTvT7K/jOf46aoNzLQ9cu3atK6O8SsOGDTOVqVixoq1fv94lXXueZ6VKlbJffvnFVaK+eZ7n+uhuBBymTp3q2lcbAbfdpupptTly5EiXTQG+UaNGWd26dVXeperVq9vgwYMtrf2sUo5XNkOHDrX4+HhXX1oHv0y5cuVc/Z7nmdoYNGhQmu8irTq4h0CkCpSvd75d9/JXLtVpfXMSQ1R0jMWcVjDpt39x9A8FsDa7n/kSn3tR0e6aAwIIIIAAAggggAACCISfQBYCWOGHEaojmj9/vilddtllpsDJOeecY0pz5861VatSb3qsvbEUhJk9e7Y1a9bMRo8ebdddd50LLG3atMluvPHGVIGjdevWWdOmTW3AgAEuIKOgV4sWLezzzz+3xo0bm2aABfopILRv3z7TjDCVUXCqQIECtmfPHrfM8aabbnJBMwXOdK36FJAqW7asq0bldeGfde0n9V/XKZ/pd1ptar8tpZYtW1qPHj1U1Hr16mWdO3e2bdu22d13323PPvtssqCd+nn99de78SrYp/zq22233Wa9e/d2daQ8BBoVKVIkWRv33HOPtW/f3o0/ZTl+I4BA+gIJx47ZpsWzE9O3LlP5es2tSNmq7loBrPi440sId6xbbB8/2Mq0kbs2f5/51u22d+tal48DAggggAACCCCAQFYFKI9A3gsQwMr7d5ClHmim1CeffGLR0dEuIKPKNENKs5y0x9SECRN0K800ceJEUxBKs7A062ry5Mmm/FFRUfb666/bmjVrXDkFhh588EEXDPvggw/sp59+snfeecdmzZplCoLFxMTY888/nyo48/vvv7uvIaqMNmrfv3+/3X///aYg0CuvvGLly5d3Sdeq7+WXX3azsFyjp3hIq83+/fu7vbYURPvqq6/cLC99sVFj1jLL4sWL28cff2wKcvnNavaa8l566aW2cOFCU36Ne9q0aZbWnl2a3XXXXXfZihUr7IUXXrDly5e7Mmpjw4YN1qpVK1N9cvXb4IwAAukLaLN2F4zq29D0BcKjiYEqBa+a3vioRUXncwXjDu6xI4f2u2t9ofDQ7m3uOiEhMei16Bv7zws32q71x2d1ugccEEAAAQQQyEsB2kYAAQQQyJIAAaws8eV94U2bNpkCT5px1bBhw6QOXXHFFW6GkwIumk2U9CDgQsGrt99+2y0n9G9fddVVpplc2kNr2bJl7vbKlStd8EX3r7nmGrc0zj1IPJx33nnWtm1bt4xQywUTbyX7++KLL7rAmud5ye7n5I+02tTMNFm0bt06Wf9r167tvoao4JoCderX4cOHzV+m+Mgjj1ixYsV025WTa1pBKC2jnDFjhmkJpwJ0Cii6QomHkiVLuhle+fLlc0s9teQz8TZ/EUAgkwLHjh6xY0f/SCpVoHg5O/uGB93+WOfe/LhdN2CGdXhputU8/1qXJ+7gPls5+yOzNJZEuwwcEEAg5AToMAIIIIAAAghErkBU5A49PEauLw9q6dqVV16ZFGjRyBTMOv/88+2HH36wefPm6VaqVKNGjWRllEHL/CpXrqxLN/NIFwpg7dy5080quvfee90MKgVplO644w63fFFL97SnlfL7qWDBgqYZTJ6Xe8Grk7WpYJ6CUw899JAbh5YPLlmyxO+yOyvAtHjxYtPeXNovy90MOGgmV8BPd6lA4sGDB03uaT3X3lyqb/PmzXbgwAFXhgMCCKQvUL7++Xb9K7NcUOq87s+Yvkq4bcV8m/nWHXZ4305XsECx0nb6JTda67+9Y2dc0tUKlihnhUpVtCad7jd9lVCZdqxZaHH+Vwt1g4QAAggggAACCCCAAAIhKRAVkr2m007g6NGjbsmffmgpnAJKftKyOQViEhIS7JNPPjGdlS8j6fTTT08zm2ZYaRPzlEn3teywSJEiaZYLhpva8+utt96yMmXKmGaZDRw40DSO9957z7Zv355mFzWLSinNhyluagaWbtWsWVOndJPeiZZTppuBByEgQBdzQyA65jQrUKyMC0rVbtHJ6rbp7prds2ml7VyXPOjsHgQc8p1WwPIXLe3uHN670+KP/DVry93kgAACCCCAAAIII8dYpgAAEABJREFUIIAAAiEnQAAr5F7ZXx3WEj/tq6Q706dPdwEZBWX8pL2b9ExLDDVDSNcZSdrHSfm0N5TOfurevbsLhCkYljIpQHTJJZf4WU98zoOnWt533333uT23tJQwLi7OjUUzxy6++OI0e6QxKaX5MMVNP+i3evXqFE+S/yxdurSb2ZX8Lr8QQEACS6cNd5uwa++rtXMn61aaKeHPL4EumPjm8fy3nWna6N3PrBla+7etdz/zFy1pCoa5HxwQQAABBBBAAAEEEEAgdwWysTUCWNmImdtVzZo1y7RR+1NPPWUpA0r6rSVt2rNJSwy11NBS/Nm7d6/5+z75j7TETsvnPM8zLXvTfS1909I81aO9onQvq0kbvxcuXDjdavyAkPbiSplJG6anvHey37LS5uuPPfaYyUTtp1dG/apatappptTatWtTZQvc7N1/qC8Uao8rzcTSLCv/vn9esGCB/fbbb1avXj1LGRj083BGINIFStU4yzzv+P+z9MPof9ivM8fa7o0rbOGkwbb0PyMcT/4iJa1IuWruumydc81T/oQEm/v+U7Zu3uf2+8qfbN6Y5+3g7q0uT8WGF1tswaLumgMCCCCAAAIIIBCKAvQZAQSOCxz/L4Xj1xxDSECBpn//+99uo3YFZNLquvazuvrqq90jfV1QSw7djz8PWlrYq1evpD2ZFPT6/PPP3b5ZzZo1s3PPPdflrFOnjrv+5ptvTF/VUz734M+DvrI3ZswY96W/P2+d9JQ/f363nE9fQEwrSFShQgU3tilTppj/XO3+5z//sb59+560/pQZihY9/h+wmiGlevRcs6s0npTBvSJFiri9u+T1xhtvmB8wU7lJkybZnXfeqeLJkva+0kb6P/74ow0ZMsRUt59B+4cNGDDABRm7detmei/+M84IIPCXQJnaTax2yxvcDX1dcN6Y52zK0x1s0Wf/tGPxR81LDFadefXtVrRcdZenXJ1mSfkP7txis9950L54+f/ZpkXfuOfFK59hWn7ofnBAAAEEEIhkAcaOAAIIIBAGAlFhMIaIHIJm+vz888/uq3f169dP10D7PZUvX959RVBLDgMzVqtWzX3BUJu59+jRw1q1amU33XSTeZ5nDz74YNIG75qRpACMvsbXp08f0ybvyt+7d2/TJudVqlSxESNG2B9/ZHyfGdWpgI+W8t14442m+i666CL75ZdfXBcbN25sl19+uSng1KhRI9Pzli1bui8eanaUZjtZJv6oruLFi5vGoXrUdwXmNB4FplJW1bNnT9MssI8++shtzK78Z599tnXo0MHatWvngm+BZWSjPbbUxqOPPmqqW2W6dOnivGbOnGn9+vUz/Q4sxzUCCPwlEBWdz8696XG75O63rXTNRkkPdL/SWRdbu6c/sTqtb7LE/5Ey/dH9tPJrllb9K3vb5Q+97/bQUl4SAghkVYDyCCCAAAIIIIBA3goQwMpb/1NuXbOhFPy54YYbkgJNaVWmYI/2ptJSQ32RMDCP9n6aO3euKZA0atQo+/rrr61Fixamex07dgzMapqRtWjRIlPAR7O/lF9BK81Sevnll+3jjz+2QoUKJZXREr3o6Gg7UaDpySefNM1I0gwu1afC/hf8NEtp9OjRpq8eagaUnv/+++/2wQcf2LvvvutmMakNlfGTfqfXZpMmTVywrnnz5jZ79mwXcFPfNDNNwSq/Dv+s4J72zercubOtWbPG5Vc/xo8fb2+++aYVKVLE1J6fX+dAI80sk8+4ceOsQYMGbrP9wYMHpyqjciQEEPhLwIuKMgWrrvj7GLt56BKXug5Z4IJaxSrW+ivjn1dp5e/42rfWpGN/iymQ/jLlP4vn7onWEEAAAQQQQAABBBBA4JQFCGCdMl3eFnz44YfdkrT777//hB1RkGbs2LEub69evVLlPeOMM2zq1KnuuWYiKTDWtGnTVPl0QzOvtEG89sFSXqWVK1faQw89ZP4SPeVTGjZsmGmPLc2e0u+0kmYtvf/++265nepSYEl7Sfl5Vecbb7xhCtTpuWaQKaCkmVCqW234eXXWb91Pr80LL7zQvvvuu6Sxqj4F6oYPH27r1q0zLVtUPX7SeLXEUMsB/faVX/lWrVplas/P659VJqXRvHnzTOUUXPPzcT41AUohgAACCCCAAAIIIIAAAghEpgABrMh674wWAQQQQAABBBBAAAEEEEAAAQTCXyDsRkgAK+xeKQNCAAEEEEAAAQQQQAABBBDIugA1IIBAMAkQwAqmt5FLfdGyQi1nS7mHUy41TzMIIIAAAggggAACkSLAOBFAAAEEEMgmAQJY2QQZStVojyjtFZXWHk6hNA76igACCCCAQCQIMEYEEEAAAQQQQAABMwJY/CtAAAEEEAh3AcaHAAIIIIAAAggg8P/Zuw84Kcr7j+O/4eAEpQpIkaooCCKiCAKClKgoFgQFW8RQNSoJJmJijMYU/yrGbkIUTYLBAhYQQRFFUIIgWKiCqIABRKRL8yj3v+8Dc+7t7XG3d3u7s7sfX8zulGee8p7NZPd3z/MMAggkuQABrCS/gFQfAQQQQAABBBBAAAEE4iNAKQgggAACiRMggJU4e0pGAAEEEEiwQPly/N9ggi8BxaefAC1GAAEEEEAAAQSKJcA392KxcRICCCCAQCoInFq/YhI2gyojgAACCCCAAAIIIJB+AgSw0u+a02IEEEAAgRyBzAzPLmpVI2eNfwgggAACCCCAAAIIIBB0AQJYQb9CAa0f1UIAAQSSVUDDBs88rrLddXFja1i9fLI2g3ojgAACCCCAAAIIIBAXgaAUQgArKFeCeiBwGIFlo641Lf8Z1NxYMOAzULLPwOj+zeymbvUIXh3mnsMhBBBAAAEEEIipAJkhgEAMBAhgxQCRLBBAAAEEEEAAAQQQQKA0BcgbAQQQQCDdBQhgpfsngPYjgAACCCCAQHoI0EoEEEAAAQQQQCCJBQhgJfHFo+oIIIAAAvEVoDQEEEAAAQQQQAABBBBIjAABrMS4UyoC6SpAuxFAAAEEEEAAAQQQQAABBBCIWoAAVtRkiT6B8hFAAAEEEEAAAQQQQAABBBBAIPUFaGGoAAGsUA3WEUAAAQQQQAABBBBAAAEEUkeAliCAQMoIEMBKmUtJQxBAAAEEEEAAAQQQiL0AOSKAAAIIIBAEAQJYQbgK1AEBBBBAAAEEUlmAtiGAAAIIIIAAAgiUUIAAVgkBOR0BBBBAIB4ClIEAAggggAACCCCAAALpLEAAK52vPm1PLwFaiwACCCCAAAIIIIAAAggggECSChDAiuLCkRQBBBBAAAEEEEAAAQQQQAABBFJfgBYGT4AAVvCuCTVCAAEEEEAAAQQQQAABBJJdgPojgAACMRUggBVTTjJDAAEEEEAAAQQQQCBWAuSDAAIIIIAAAr4AASxfgncEEEAAAQQQSD0BWoQAAggggAACCCCQEgIEsFLiMtIIBBBAoPQEyBkBBBBAAAEEEEAAAQQQSLQAAaxEXwHKTwcB2ogAAggggAACCCCAAAIIIIAAAiUQSJIAVglayKkIIIAAAggggAACCCCAAAIIIJAkAlQTgcgCBLAiu7AXAQQQQAABBBBAAAEEEEhOAWqNAAIIpKAAAawUvKg0CQEEEEAAAQQQQKBkApyNAAIIIIAAAsESIIAVrOtBbRCIKNDs+jGm5ZrRS40FAz4DfAaS5DMQ8X710CcVTEu82jB0zHJ7fPoaW71pT8T7KzsRQAABBBBAAAEEkkOAAFZyXCdqiQACaSlAoxFAoKQCO7P225yvttvdr60kiFVSTM5HAAEEEEAAAQQSKEAAK4H4FB0HAYpAAAEEEEAgRyBrf7ZNWrAxZ41/CCCAAAIIIIAAAskoUGgAKxkbRZ0RQAABBBBAAIFwAfXECt/HNgIIIIAAAgj8KMAaAkEWIIAV5KtD3RBAAAEEEEAAAQQQQCCZBKgrAggggEApCRDAKiVYskUAAQQQQAABBBAojgDnIIAAAggggAAC+QUIYOU3YQ8CCCCAAALJLUDtEUAAAQQQQAABBBBIMQECWCl2QWkOAgjERoBcEEAAAQQQQAABBBBAAAEEgiNAACs41yLVapJy7dm0aZOdddZZVqdOHVuxYkXKtY8GIYAAAggggAACCCCAAAIIIFAMgbicQgArRszXX3+9eZ5nb7zxRp4ct27dagp8ZGdn59nPRmwFduzYYRs2bLD9+/dHnXFRr9H48eNt9uzZNnz4cGvSpEnU5XACAggggAACCCCAAAIIIBBZgL0IIFCYQGADWAr6tGrVygWFPM/Lfa9YsaJdccUVtnTp0sLaFtfju3fvduXt27fPvetl5cqVdvLJJ1vNmjXtnXfe0a6UWn71q1/lXhfP+/Eaqc3jxo0rVjCpOEDbtm2zn/zkJ1arVi0bPXp0VFkU9RqtWrXKRo4caT179rSbb77ZtTuqgkiMAAIIIJBPYPe272zCbT+xsYNbRFx0TGn8E5e++XTEdP75Ou6n5R0BBNJQgCYjgAACCKS0QGADWFlZWaaeMZmZmXbVVVfZ4MGDbcCAAVa7dm178cUXrWXLlvbyyy8H+uKUL1/etFSoUMEUeItXZffs2WOXXnqpVa5c2RYsWFBqxW7cuNHlfc4557jro2vUtWtX++yzz6xfv352ww032N69e12a0nzJyMhwbVUZ1apV01uRF10fLYVdo1GjRpnKefzxx01pi1wACRFAAAEEChTYs32zZe3aXuDx8APbv10dvovtGAuQHQIIIIAAAgggEFSBwAawfDAFrB544AF78skn7emnn3ZzD91333124MABu+OOO+zbb7/1kwbuXXMlffHFF7Zz504788wz41Y/9QLbsmWL6wGl9dIuWD2SdH20TJ8+3T744AOrWrWq6w0Vj55nCg6+9dZbpmGaffv2jaq5Rb1G9957r33++efWsGHDqPInMQIIpJ0ADY5C4MD+vXbg0NDv5j0GWqfrH8qztP3pXZZ5ZKWDOWZn2/69e9x65dqNrcPAe/Ok1bnHturqjvOCAAIIIIAAAgggkHoCgQ9ghZN7nud6+7Rp08aWL19uixYtCk/CdoIFzjjjDLvgggtcQKk0e4AluJkUX2oCZIwAAukisGfbRheU8spkWL1WXazB6efmWeqe3MkyypV3HPuydtuuLRvcetW6TaxR2wvypNW5Veoc547zggACCCCAAAIIIJB6AkkXwNIlKFeunB111FEuQOLPPWU5/6kHznvvvWft27d3cxR5nmfHHnusPfbYYxaaLiepG1qnIXYPPvigrVmzxg15y8jIcOdpDqeZM2cqWb5Fc29pHiQ/rcr65JNP8qXTDvW80txMxx9/fL6eYvtz/uKseaKaNWvmyvQ8z7SufTqm8/1FE8OXKVPGTRCv8jt37px7jtbVM8hPO2zYMKtUqZKp/rt27TIF+jzPM53/9ttvm/+fylBZKtPzDs5fpXXt0zE/XXHePc+zRo0aRTxVeasMleV5kctdvXq11a1b1+rVq0FI0iwAABAASURBVGeaoyo8I+3TMc2RprnSdHzQoEFuGGFowEyfB/UI0/X0vINlqbfWjTfeaBpmqfOKco3Cz9dQSX1mdH7oojroWq9bt86ef/5599nzPM8yMzPdxO8qKzQ96wgggEC6C2zfcHBIYEbZcpZR7ojDcuz7QQGsb1yaskccaQp6uQ1eEEAAAQQQQACBdBZIo7aXSca2KhCgoYNHHnmkC3SoDQpWaJLts88+2wWnNJTs2muvdXMwKajTp08f05PqlFaLhtYpmPLaa6+5+bTeffddu+aaa+yss86yJUuWWK9evezDDz9U0txF2x07drQpU6ZYhw4dTPl/+eWXLkj00ksv5abzV1QnlaNFQx79/ZoXSvNDaZ6ozZs3u3xU36+//toF0n7xi1+YzvHTa115PfHEE66uCpBoPrAWLVrY+++/bxdeeKEp6KP0Cphdd911VqNGDRfkUjsUcLnpppuscePGSuJMoinfnRTFi4KFH330kTsjdMhdUdutoKN8165da3PnznX5hL5ouKCO6VpXr17dHVLeup6ycjtyXiZNmmSan+urr74y+cpBZhrW6aeTq9a1FHSN/PNlXrt2bTc0UnOw6fOQU0zuP9VB1/PKK69087adcMIJ7tpqzqyHH37YBbGUJvcEVhBAAIE0F8jasdUJHDiw3z4c+yd7bkhL04Tsr9za1ZZPf84O7N/njutFAaz9WQeHEG5avdiURml1zruP3mDbv12lZCwIIIAAAghELcAJCCCQHAJJF8BSAODvf/+7LVu2zDRUrWnTpk561qxZ9vvf/940ibh6x2ii93//+98usNO/f3/Xe+n11193aUNfZs6c6QJA6tWj9OrBpbm1NIG85nTy0yooc+edd5r2aw4upVN6BY6UXr2d/LSFvatuTz31lA0cONDVT/lon+qtAJqOzZs3L182kydPdm3UJOmaD0w9vy6//HI3L5g/of3FF1/sepwpUKPAieqmdjz66KOm3kHKVGWpjGjL17mFLQos6umEU6dOte7du9v555+fe0pRyy1btqxddtll7ryJEyfmCeap55SCjurVpECRSxThRen+8Y9/uF5ZCjSpbDkoIKa6qSdWhNNyd8lXRqGfJ+3TsNV77rnHfQ4UGNUTEHNPylnR52PhwoU2bdo0mzFjhunaKpinubZeeOGFwD09M6fK/EMAAQQSJrBry7eu7AP79tqmlYssO/uA2969dYPNf/4vOcs9lp0T3NLOrF3bbO/uHVq1beu+NKXRhs5Zt+g9m3rPFbbl68+0iwUBBOIvQIkIIIAAAgiUukDgA1jr16+3X//61zZkyBBTIEq9c+6++26rX7++qVeLH4gYP36861k0YsQIO/roo3PhFMTR0C4FRUKH0PkJOnXqZHqynIYkap/neaYgkM5TTx2/19aqVatMQaXmzZu7pyF6nqfk7ol0ChL16tXLbRf2osCKhpdpkvNf/vKX7nz/HNX7+uuvt6ysLDcRur/ff7/uuuvsd7/7nWkIpfbp/YorrtCq63XmVgp5KUn5BWUtL8/zXI8v9VBSgFE9vl555RWrUqWKOy3acnVd1HtLQSD1THOZ5LzomsyePdtat25tuhY5uw77T4HFDRsOzply2IQhB3XNFWzSZ0ZBUV0X/3BGRobpGmlopgJT4XOweZ5nemKhesL55yhwqEDY999/b6Ft8Y/zjgACCKSjQPaBA3Zch17WtPs1Vr/1T+yCO1+x3g/MsC43/82OqFjNkayeN8W2ffOVW69QtZaddvmtVqdFRzvj6jvs0vunW697p9lx7S9xx7N2fW9fzHrZLDvbbSffCzVGAAEEEEAAAQQQOJxAmcMdDMIxBXOee+45U2+YMWPGmIYNqifU4sWL7dRTT3VVVMBBvV60oV43CnaFLn/961/dE/kU/FBapfOXxo0b5wZZ/H2aX6lmzZr+pnvXuRoepjL9YWvuQM6LAkmaTytntdB/ejqg6q7Ayv/93/+5wFxoXdVjR5mEzuWkbS2aN0plad1fFOSRib9d2HtJyi8obw3T0/A8BbI015bqeNJJJ1mlSpVyT4m2XM2BpaGRCmCqN5OfkQJa6uWk4Z5+cMw/Fvpevnx5Gzp0qOu91aNHD7vllltMQcjsIvywUaBJPfJUB5mH5qv1atWqueCZhh2GB8cU+GzSpImS5S6e59kpp5ySu80KAgiUkgDZJpWAV6aM1WrW1tpc8Vvr/PNHrFr9plahSk079pSzreVFP3dtUVBq65rlbr1ClRp2QpcrrNsvn7QTu1xpR1arZUdVr2utL/uV6amESrRp5ULL2v29VlkQQAABBBBAAAEEUkygTNDb06BBA1u3bl3OH1Sz3aIghHpgRQoYKTgxYcIEF+xSwMtftE/HFHhQr5qStFnne55XkizcuaGBOb+eeveDNZrDyiUspZdYln/zzTebhudpuJ8CiXXq1DHti9Tjrajlep5n6tXmeZ69+uqrbhJ+DePUMNCqVataly5dCpW56KKLTHObaTjlQw895OYAa9euXaHD+PR527hxo5tfrbDg4IoVKwqtRzIloK4IIIBAEAQq5gSm/Hr4wwz97fD3skdUsPKVa7jde7Zvtv17f3DrvCCAAAIIIIAAAgiklkDgA1jRcCvYMH/+fBfoUsAqfFEgpHz5g4/jjibf0LTqdaN8Q/eFrBd5NTwwpzxDF/UaK3JmxUhYWuUrWPTb3/7WDhw4YJp3S0Gn0OpFU67mOGvbtq2byF2T5S9dutRNWq8J3sN7OYWW4a97nmedO3c2zRWmoXsa+qdhoJr8XRP1++nC32vVqmUKdiqQpZ5y4cdDt5s3bx66yToCCCCAQBEFdny3xl759dlu0vbpDw/JCTwdnKBdp29avURvbjmyWi33vuDVR1zasUNOtnWLZ7l9etnz/WbbseFrreYEso62wp5m6BLyggACCCCAAAIIlFyAHOIskBIBLM1fpaGACjbo6XSlYai5nTQ87PPPPzcNYQstY+/evbZ9+/bQXQWua1id6qoePgqQFJiwBAfUS0wmkbKIR/mXXnqpaeidnhb46aefumoUp1wNEdTwP3lr6KB6dOka//SnP7VoA5GaM+1vf/ubaY402fv1cpULe5GdepHp+ihwFnbYNFG9JoavWrWq69Vl/IcAAgggELVAhao17OiGLdx53yz5r80b+2fbnBO4Wj79Ofts6jNu/5FVa1mN409168c0PcM8L+drS3a2zX32LtP8WN998bHNe+4vtmvrwcng67Y82zKPrOzS84IAAgggkAwC1BEBBBAoukDON8GiJw5qSs/zTMPFPM8zPSFO8yaF1nX//v2m4W16el/o/mjWTzzxRDePkXp4KS/1ltL56mF02223mYYparuwRZPO68l8CsSMHDnSdu7cmecU5adJ3r/55ps8+6PZUHBHQxBVRvgQt3iUrx5M/fr1c5PRjx071vWIK265uq7qWaeJ4f/5z3+aJvHXMMDCPOQnZw1pDE3re4dOzB56XOvqfdWzZ083f5bmW9PcZ9qvRZ+lZ555xvQUTM395T8FU8dYEEAAAQSKLpBRrry1vOjG3Anbv/zvq/bGn/uanj64L+tgb6yTzrvOKtao5zKt1bStNel8uVvftXm9zXryVnvrvp+ankConVXrnWhNOl2mVRYE0kuA1iKAAAIIIJAmAikRwNK1UqBDTxucO3euC3J069bNTZDeq1cv96Q/va9atUpJi7WoN9Ctt95qmqT8Zz/7mXXt2tU9FVGTqGvi+Ouuu67I+WooW/fu3e3FF190Q9VUN03krjpXrFjRTT4ePjl4kTM/lFBD57Sqicz19EYFfaZPn65d7il6pV3+ZZddZuqhpMCe716cdmuInp5IqOGDy5cvN1k1atTIteNwL5mZmW7utFatWlmXLl3cZ+G0006zJ554wjp27Ggamni484cPH24y0hxamtRfAbmBAweaAla33367aaikApDlypU7XDYcQwABBBA4jED1Ri2s5x9etZPO6W+ZR1ZyKdXLqmaT1nbOrf+2Zt1/6vbppUxGWTvjqjvcUwprHNdKu9xSvtLR1rzHQDt3xLNuYne3M8oXkiOAAAIIIIAAAggEXyCwAawyZcqYhsJp0boV8p8CCeqlo6CQnoCnwIMmRdews3PPPdfmzJljPXr0yM1F+WZkZJjOy915aEXl6bgWz/MO7TXr3bu3aZJ1BS9mzpxp//nPf0zzNGmOpb59+5rnea7O/gmed3Bb+ShPf7+CYZMmTXJzROlJd+rRpbpqWNu1115rmqdJgRc/vc7XeqS66likdigfBVrUo0tPb1QvIg2LUz7Rlq9zIi1+fVSH8OMaQihvDenUtdDx4pSrYZsKHul8GV5yySXOWduhi+oiB78uelLk5MmTTUHN2bNnm3wVSNMQwilTppiO63zPK/waHXPMMTZu3DhTzyt5qleW8lTwUnn4S3gd/P161zG9+/XTOgsCKSRAUxAotkCFKjXttL4j7PJH5tjVTy2xq55cZOfe9h875sQ2lnPDt9D/9ORCPaXwvN8+59IqfZ8H37fWfW6xchUqhiZlHQEEEEAAAQQQQCDFBAIbwNIwNM0/pEXrRXFXAEOBpMWLF7tha9nZ2bZjxw7Tk+vUA8nzfgxGKUCkeatGjx6dL2uVp3IV/NJ8SH4Cz/NMvaT8/DWcTEESDS/UcDVNXK53P73OVR7KS3n6+/WuwIye1KegiuqpRUEmDZNTLx+l8RflqeO33HKLvyv3vaB2KGDyl7/8xQ3j07kaSqjAnn9iNOX754S/y055q37hxxSo0VBIHR8wYEDu4eKUqx5vykfeGraXm1nIiuqi6ykPf7d6TilwpScf6vwtW7bYfffdZ6FPsIz2Gikgd/fdd+fJwy8vUh38Y7p2qkMkq4NpeEUAAQQQQAABBBBAAAEEEEAAgYIEAhvAKqjCBe7nAAIIIIAAAggggAACCCCAAAIIpL4ALUxLAQJYaXnZaTQCCCCAAAIIIIAAAgikswBtRwABBJJNgABWsl0x6osAAggggAACCCAQBAHqgAACCCCAAAJxFCCAFUdsikIAAQQQQACBUAHWEUAAAQQQQAABBBAomgABrKI5kQoBBBAIpgC1QgABBBBAAAEEEEAAAQTSQIAAVhpcZJp4eAGOIoAAAggggAACCCCAAAIIIIBAsAViEcAKdgupHQIIIIAAAgggkCNQvhxfe3IY+IcAAggggEBJBDgXgYQJ8E0uYfQUjAACCCCAAALxFDi1fsV4FkdZCCCAQAEC7EYAAQQQKI4AAaziqHEOAggggAACCCSVQGaGZxe1qpFUdaayhxHgEAIIIIAAAgiknQABrLS75DQYAQQQQAABs3Qx0LDBM4+rbHdd3NgaVi+fLs2mnQgggAACCCCAQMoJEMBKuUtKg1JRYNmoa03LfwY1N5bAGHAt+DzyGSjGZ2B4692mJV73stH9m9lN3eoRvErF/3OkTQgggAACCCCQVgIEsNLqcgetsdTiBn/jAAAQAElEQVQHAQQQQAABBBBAAAEEEEAAAQRSX6DkLSSAVXJDckAAAQQQQAABBBBAAAEEEECgdAXIHYE0FyCAleYfAJqPAAIIIIAAAggggEC6CNBOBBBAAIHkFSCAlbzXjpojgAACCCCAAALxFqA8BBBAAAEEEEAgIQIEsBLCTqEIIIAAAukrQMsRQAABBBBAAAEEEEAgWgECWNGKkR4BBBIvQA0QQAABBBBAAAEEEEAAAQTSSoAAVlpd7h8byxoCCCCAAAIIIIAAAggggAACCKS+QKq0kABWqlxJ2oEAAggggAACCCCAAAIIIFAaAuSJAAIBECCAFYCLQBUQQAABBBBAAAEEEEhtAVqHAAIIIIBAyQQIYJXMj7MRQAABBBBAAIH4CFAKAggggAACCCCQxgIEsNL44tN0BBBAIN0EaC8CCCCAAAIIIIAAAggkpwABrOS8btQagUQJUC4CCCCAAAIIIIAAAggggAACcRcggBV3cgpEAAEEEEAAAQQQQAABBBBAAIHUF6CFsRQggBVLTfJCAAEEEEAAAQQQQAABBBCInQA5IYAAAocECGAdguANAQQQQAABBBBAAIFUFKBNCCCAAAIIpIIAAaxUuIq0AQEEEEAAAQRKU4C8EUAAAQQQQAABBBIsQAArwReA4hFAAIH0EKCVCCCAAAIIIIAAAggggEDxBQhgFd+OMxGIrwClIYAAAggggAACCCCAAAIIIJCmAmkVwErTa0yzEUAAAQQQQAABBBBAAAEEEEgrARqbegIEsFLvmtKiFBRodv0Y03LN6KXGggGfAT4DyfwZeOiTCqYlmdtA3fnfIJ8BPgOhnwHd07SE7kuRdb538t2bz0ApfQaGjlluj09fY6s37UnBX6+l1yQCWKVnS84IIIAAAggggAACaS1A4xFAAAEEEMgvsDNrv835arvd/dpKglj5eQrcQwCrQBoOIIAAAggggEDCBagAAggggAACCCCQogJZ+7Nt0oKNKdq62DeLAFbsTckRAQQQCJQAlUEAAQQQQAABBBBAAIFgCqgnVjBrFrxaEcAK3jWhRsEToEYIIIAAAggggAACCCCAAAIIIJBAgTgFsBLYQopGAAEEEEAAAQQQQAABBBBAAIE4CVAMAqUjQACrdFzJFQEEEEAAAQQQQAABBBAongBnIYAAAgjkEyCAlY+EHQgggAACCCCAAALJLkD9EUAAAQQQQCC1BAhgpdb1pDUIIIAAAgjESoB8EEAAAQQQQAABBBAIjAABrMBcimBVZOfOnXb++edb5cqVbcGCBXkqt3XrVtuas+TZGcONgsrev3+/bdiwwXbs2BHD0qLP6s033zTP82zQoEHRn8wZaSZAcxFAAAEEEEAAAQQQQAABBGIhQAArFooBy2PTpk3WqlUrF2S56KKLbPfu3VHXMDs7252noNG+fftyz1cwq0GDBqZF67kHYriSp+yQssePH2+1atWydu3a2caNG2NYYnRZ7d27153gv7sNXhBAAAEEEEAAAQQQQAABBIIrkPMbd+emtbZgwqM26fcX2ubVSwqtq9JPvP08Gzu4hb144+mHPycn/yVTnnJplf6DZ24vNH8ShAkUskkAqxCgZDw8b948W7Rokav6W2+9ZZ9++qlbj8VLhQoVrFKlSm7ReizyLGoeKldpq1evbuXKldMqCwIIIIAAAggggAACCCCAwCEB3vIL7Nq83hZPedJeGdHNJvzmXFs8+R+2a/M3+ROG7ck+sN+WvPG07fhuTdiRyJtb/rfMlk59OvJB9sZEgABWTBiDk4l6L7344otWpUoVGzBggGVlZdnUqVNjVsETTzzR1q5d6xatxyzjImTUs2dPU/vee+89174inEISBBBAAAEEEEAAAQSiESAtAgikkMDubd/ZW/ddYwtefcR2b90QVcvWL5trX7w3vkjn7N+7xxZMfMyydn1fpPQkKp4AAaziuQX2rFWrVtm0adPcMLuhQ4da1apVbfLkybZly5bA1pmKIYAAAggggEAqCdAWBBBAAAEEgiVQoeox1rzHQDvmhNOLVLEfdmx1Qa/s7ANFSv/1R9Ns7cKZRUpLouILlCn+qZwZRIHZs2e73lEXXnihnXLKKdahQwf76KOPbO7cuRGrm52dberR1L59ezdnVkZGhl1yySW2cuXKiOm//fZbO/74492idT/Rgw8+6M7Xu7/Pf3/jjTfcsfBJz6MtW3NuaVL58HxUzpo1a2zw4MGWmZnpytK7DJYuXarDbtFcYGPGjLFmzZq5NJ7nWaNGjezxxx+3vYfmtXIJD71s377dbrvtNqtWrZpLf+yxx9pTTz1lmhfsUJJ8b/45mqvL8zx3nsp47LHH3Jxi+U5gBwIIIBBJgH0IIIAAAggggAACJRYoX6m69bx7ovUe+a617nOLVaxRr/A8c34jq+fVplWLrXqjk61Oi46HPUfzZC187XGX5sQuV1rZzPJunZfYCxDAir1pwnLcs2ePPffcc3b00Udb9+7drXz58nbVVVe5YXevv/66ew+v3CuvvGJdu3a1OXPmmIboXXbZZa4H12mnneb2hac/cOCAaVJ3LVr3j/sBIP/d3693pdV7+LFoy1Y+Ch6F5/Phhx9ay5YtbfTo0daiRQsXyFLgTj3Pfv7zn7unFmpi+86dO1v//v1VFTe8sm/fvu6phjfffLP98Y9/zOOzbds26927t91///3uSYwDBgywY445xoYMGWIDBw50eYS/rF692tq0aePO0XxdOscvY9iwYaYJ9ZVv+Hlsl44AuSKAAAIIIIAAAggggEB6C3hlyli58kdZNP/5c1l5Xhk7+cLrrULlGgWenh0yT1ad5h2sQZvzCkzLgZILEMAquWFgcvjiiy9MPbAUkDrhhBNcvRTIUc+hCRMmmIYXup2HXtSD6o477nBbL730kinIpfmz1q9fb3379rUffvjBHSuNl1iVrV5Vd955p23dutWeeOIJ+/jjj+3JJ5+0GTNm2P/+9z8XcFIgT8EvTf7+zjvv2GeffWZPP/20qa3y0jBLBdMU5PLb+uyzz5rSKhC4cOFCl155v/nmm3YgJ4jnp/PfVY+bbrrJVqxYYffcc48tX77cnaMy1DtM10T5PfTQQ/4pvCOAAAIIIIAAAggggAACCARIIHQuq8btL7a6J3c6bO38ebLU6+qUXjfnBMuOPGz6AB9MiqoRwEqKy1S0SqrHkQI56kVVtmxZd1L9+vWtU6dOblhh+DBCPalQgZYePXq43lfuhJwXDdN79NFHrXXr1jlbpfMvVmVriOD777/vej5deeWV5nleboXr1avneqDJQkP6FHzq1q1bnjRNmjSxVq1auV5afs8u9WTzhz3+5je/yZ0w3vM8O++88yxSEEr1mD59ujNTLy0NxbRD/6lHnHp4qR66RsxHdgiGNwQQQAABBBBAAAEEUkaAhqSCgD+X1REVq1nz835mZTLKFtis0HmymnS63Go0allgWg7ERqBMbLIhl0QLaGjaq6++aupt1a5du9zqKGiiwI52qFeRgjNa16K5sTQPVceOHd1wQ+3zlyOOOMINnbNS+i9WZa9bt8527dplzZs3d3NVFVZdOSk4NWLECNc7S8MHlyxZkuc0BZgWL15sdevWdfNl5TmYs6GeXDlvef759dBQxkjHNW+Y8vvmm29s586dec5lAwEEEEAAAQQQQMDMQEAAAQQSKBA6l1WL8wdZlbpNCq5NyDxZlWs3tpNygl3m/diZouATOVISAQJYJdEL0Lnq0aSgkIb9qbePegH5i+bFUiBLw+U0zDC82qG9hcKPlfZ2SctWzyfV8bjjjtNbgYvmzlKvspo1a9oFF1xgI0eOdBOy/+tf/7KNGzdGPE910xLxYNjOotZDwTENnww7nU0EEEAAAQRiIkAmCCCAAAIIIFA8geXvjLUd361xJ388fqSNHdzCLV99MNHt25e1x974c1+bNvI60zxZy94e4/ZvX7/SXh3RzaXVcaXTAZ2nPNYumKFNlhgIEMCKAWKis1AvqhdeeMFNrq5gjIIyelqev2geJs0BtXXrVtMQtvD6KrgTvi9e2yUt25/r66uvvjpslTW8b/jw4Va7dm3TUMKsrCw3afv3339vZ599dsRzVTctEQ+G7SxqPWrUqOF6doWdziYCCARHgJoggAACCCCAAAIIpKFAZsWqRW51xhEVrExGuSKnJ2FsBAhgxcYxobls2LDBTTiu4YMK5CigFb5o2JzneaZhhhpGpwr7QRdNTq4Al/b5i3pybd++3d8s9N3Pa+3atfnSaoLz8J1++pKWrScDqneZ5vLy2xVelrZnzJjhJl//3e9+5+axKleu4JtNxYoVrUGDBqaeUuET3yuv0Mneta3Fr4d6YqmXlfaFLgsWLHCTyp900klWtWrV0EMpuE6TEEAAAQQQQAABBBBAAIHkEmjW/Rrr/cCMfEuD0891DckoV966/fJJ63zDw1apRn07/86X8qXVcaXTCTpP+dVu3l6bLDEQIIAVA8SYZxFlhu+++64tW7bMTdauSdsjna4J2Zs2bWoaZqjhhkqjfQp6TZo0yd577z3tcsvmzZtNww8/+eQTt12Ulzp16lhmZqbr4eUHfRREmzp1qg0dOjRfFrEqWwEhzX/14Ycf2pQpU1yvKr8wBZomTJhgCs5pYnrt9wN8WlfvKvVO0yTw2vaXSpUqmZ4+qPMefvhh8wNwas9rr71mN954o580911zX51++uk2f/58GzVqlClv/6A877//fle3a665xipUqOAf4h0BBBBAAAEEEEAAAQQQQCAAAmWPONIqVKmZbymbefD3m+eZHVGxqlu8jAwrX+nofGl1XOnUHJ2n/DLKHaHNgheOFFmAAFaRqYKZUEGWiRMPjsm95JJLTL2RItVUT+Hr3bu3C+ZouKGCMY0aNbJhw4aZhtOdc845pvP79etnenrfvHnz7NJLL42UVcR9p556qp177rmmAJGe6te/f3/r3LmznX/++a43U3i9GsWobE2Yfuedd5rnee6Jg6eddpoLvulpg+oVpQCUJq5X3dTzSYEk1WvgwIGmgN6gQYNcYCm8UT/72c9MvcRefvllU3BK6ZV3r1693BMbNZdW6DlVqlQxzbGlMm6//XaXt87xPRVkvP76603boeexjgACCCCAAAIIIIAAAiUT4GwEEEgPAQJYSX6dv/vuO9Pk7HrKXUFzOflNvPDCC10vKfU4Uq8gz/PsV7/6lWmSd80Npd5FGmJ49dVXm3o0nXXWWaZJzMODT35+oe/qVTR27Fj7xS9+4XosjRkzxlQ3Bcv++c9/ul5H5UKG7Xle9GWrHqpPaD6qQ58+fWzu3LkuYLZw4UI3Obvqf/nll9sDDzxgGhKoHl+vv/66nXnmmTZr1ix75plnXLDvpZdeMgWrlE/o0rBhQ9O8WX379rWVK1e69OqJNX78eHvkkUdMvbTC69G2bVtT7zYFxdavX+/OGTdunLVo0cJUzuOPP27h54SWyToCCCCA42ATuAAAEABJREFUAAIIIJAgAYpFAAEE0kKg/YB77Oqnlli/Jz6yoxu2KFKbozlHeSpvlaHzilQAiYosQACryFTBTKihe6tXrzY9XVDrh6tl+/btTXNbaT4m9VxSWgWErrzyStPcVeqVpd5YmvxdAa1bbrnFNA+WelQpbWGLhumpx5PyUF4a1qgAkHouKZ/Ro0fnySLaslWPSPko0zZt2tjMmTPd0D2VvWPHDlPwTPt1XEvHjh3tgw8+cD2ulEb1U/Dr6aefNhmG+6knmoYYajhgaHql+/LLLy28PSpD58hP5escLerNpnLUXqVhQQABBBBIRQHahAACCCCAAAIIIFCaAgSwSlM3BfPWvFIKIjVu3Nj1QkrBJtIkBBBIlADlIoAAAggggAACCCCAAAIFCBDAKgCG3XkF9BRDzenUs2dP27p1q3Xp0sUNzcubiq1EC1A+AggggAACCCCAAAIIIIAAAqkoQAAr71VlqwABf06nNWvWuKcKDh8+vICU7EYAAQQQQAABBBBAAAEEEEAg8AJUMMkECGAl2QVLVHU10bnmc9J8UKNGjTI9dS9RdaFcBBBAAAEEEEAAAQQQCIIAdUAAAQTiJ0AAK37WlIQAAggggAACCCCAQF4BthBAAAEEEECgSAIEsIrERCIEEEAAAQQQCKoA9UIAAQQQQAABBBBIfQECWKl/jWkhAgggUJgAxxFAAAEEEEAAAQQQQCABAuXLEZYpKjtSRZUiHQKHFeAgAggggAACCCCAAAIIIIAAAtEJnFq/YnQnpHHq4ASw0vgi0HQEEEAAAQQQQAABBBBAAAEE0kaAhjqBzAzPLmpVw63zUrgAAazCjUiBAAIIIIAAAggggAACCARKgMoggEDyCmjY4JnHVba7Lm5sDauXT96GxLnmBLDiDE5xCBRHYNmoa03LfwY1NxYM+AzwGUjmz8Dw1rtNSzK3gbqnzP8G+f9UvlfE5DOge5oW7g3cG/gM8Bko6mdgdP9mdlO3egSvovxxTAArSjCSI4AAAggggIAvwDsCCCCAAAIIIIAAAvERIIAVH2dKQQABBCILsBcBBBBAAAEEEEAAAQQQQKBQAQJYhRKRIOgC1A8BBBBAAAEEEEAAAQQQQAABBFJbQAGs1G4hrUMAAQQQQAABBBBAAAEEEEAAAQmwIJC0AgSwkvbSUXEEEEAAAQQQQAABBBCIvwAlIoAAAggkQoAAViLUKRMBBBBAAAEEEEhnAdqOAAIIIIAAAghEKUAAK0owkiOAAAIIIBAEAeqAAAIIIIAAAggggEA6CRDASqerTVsRQCBUgHUEEEAAAQQQQAABBBBAAIEkESCAlSQXKpjVpFYIIIAAAggggAACCCCAAAIIIJD6AolvIQGsxF8DaoAAAggggAACCCCAAAIIIJDqArQPAQRKJEAAq0R8nIwAAggggAACCCCAAALxEqAcBBBAAIH0FSCAlb7XnpYjgAACCCCAQPoJ0GIEEEAAAQQQQCApBQhgJeVlo9IIIIAAAokToGQEEEAAAQQQQAABBBCItwABrHiLUx4CCJhhgAACCCCAAAIIIIAAAggggEAUAgSwosAKUlLqggACCCCAAAIIIIAAAggggAACqS9ACw8KEMA66MArAggggAACCCCAAAIIIIBAagrQKgQQSAEBAlgpcBFpAgIIIIAAAggggAACpStA7ggggAACCCRWgABWYv0pHQEEEEAAAQTSRYB2IoAAAggggAACCBRbgABWsek4EYH4CcyfP9+0xK9ESkIgmALUKvkFTj/9dNOS/C2hBQgggMBBAd3TtBzc4hUBBBBIfgHd07QErSUEsIJ2RagPAqUrQO4IIIAAAggggAACCCCAAAIIJJ0AAayoLxknIIAAAggggAACCCCAAAIIIIBA6gvQwiAJEMAK0tWgLggggAACCCCAAAIIIIBAKgnQFgQQQCBGAgSwYgRJNggggAACCCCAAAIIlIYAeSKAAAIIIICAGQEsPgUIIIAAAgggkOoCtA8BBBBAAAEEEEAgyQUIYCX5BaT6CCCAQHwEKAUBBBBAAAEEEEAAAQQQSJwAAazE2VNyugnQXgQQQAABBBBAAAEEEEAAAQQQKJZAUgWwitVCTkIAAQQQQAABBBBAAAEEEEAAgaQSoLIIhAsQwAoXYRsBBBBAAAEEEEAAAQQQSH4BWoAAAgiklAABrJS6nDQGAQQQQAABBBBAIHYC5IQAAggggAACQREggBWUK0E9EEAAAQQQSEUB2oQAAggggAACCCCAQAwECGDFAJEsEEAAgdIUIG8EEEAAAQQQQAABBBBAIN0FCGCl+ycgPdpPKxFAAAEEEEAAAQQQQAABBBBAIIkFihjASuIWUnUEEEAAAQQQQAABBBBAAAEEECiiAMkQCKYAAaxgXhdqhQACCCCAAAIIIIAAAskqQL0RQAABBGIuQAAr5qRkiEDJBbKzs+29996z9u3bm+d5bqlWrZrddttttn379pIXQA4IIIBAKQg8+OCD7n7leQfvW57343uZMmXs7bffzlfq/v37bdy4cdasWbPcc4899lh77LHHbPfu3fnSsyN9BGgpAokQ0H3n1ltvdfejQYMGHbYKa9asscGDB1tmZqZLn5GRYT179rSlS5dGPE/f4fRdTt/pPO/g/VHf9fSdT9/9Ip7ETgQQQKCEAps3b7a+ffu6+5S+q0XKbsGCBVa5cmWXxvMO3p8878f3YcOG5TtN9y3dv3Qf87yDaXV/031O97t8J8RgBwGsGCCSBQKxFNCNYOTIkXb22WebbiS62Vx77bVWrlw5u//++61Hjx62adOmWBZJXgggkJoCcW/V3r17XZk1a9a0+vXr51lOPPFE98XIJTj0ovQ33HCD9evXz/TlSvc63fO2bNli+qI0dOhQgliHrHhDAIHSF1i4cKGddtpp9sADD7jCdI9yKxFePvzwQ2vZsqWNHj3aOnTo4AJZp5xyik2ZMsXOOOMMmzVrVp6zVq9ebW3atHHf5Ro1auTS67venDlzrGvXrvbss8/mSc8GAgggUFIB/a6cNm2aNW3a1MaPH++yK+i+tm/fPtMfFY866qg839/873P646LL4NCL8k7Eb1YCWIcuAG8IBEVAX2R+//vf2wknnGD6IvXiiy/av//9b1uxYoV1797dPvjgA9czISj1Te160DoEEIhW4Mgjj7Q33njDvv766zzLsmXLrG3btnmye/nll+2pp55yP950XPc63fM+++wzdw/UD7qJEyfmOYcNBBBAINYC+uH217/+1Vq3bm3r1q2zAQMGHLaIbdu2uSC7ehi88MIL9u6779qTTz5pH3/8sd133322a9cu+/Wvf21Kp4yU/29+8xv3Xe6ee+6x+fPnu/QzZsywl156SUns9ttvt5UrV7p1XhBAAIGSCqg3qf4YeO6551qVKlXs0ksvLVKW+h0a/h1O2+pVFZpBon6zEsAKvQqsx16AHKMWeP755y0rK8t9MWrSpEnu+brx/OEPf7CyZcva5MmTTT0Ucg+yggACCCSZwJ49e1yPA8/zbMSIEXb00UfntqBhw4Z21113uW39uNOPP7fBCwIIIFAKAt99953742CfPn1cEKlXr16HLWXevHmmHljnnHOOXXzxxW7IjU7wPM/1rFJPq48++sgWLVqk3S5w9dZbb7mh0gqOaaihO5Dzcskll7gflmvXrrXZs2fn7OEfAgggUHIBDWUeM2aMC6brXtSuXbuSZxqSQ4G/WXOCZaX5m5UAVshFYBWBRAsoKKUeVpUqVbJOnTrlq456ZTVo0MC++uorW79+fb7j7EAAAQSSRUC9HNRboXHjxq7XQ3i9Tz75ZNO9UL2xtm7dGn6YbQQQQCBmAjVq1DD1hlIP0NBgekEFqMeVhs+oZ0OFChXyJNP8L61atTIF3pcsWeKO6V6nYdIdO3a0WrVquX3+i/4wqSGI2p47d67eWNJcgOYjEAsBzS2qe5CG+YXfp0qafyJ/sxLAKunV43wEYiigHgkbNmwwffk55phj8uXsj0lWl3XmwcrHww4EEAiAgLqs//nPf7YhQ4a45W9/+5t9/vnnph97odXTlx/dyzS3gu5toce0rnug7oX60ad02seCAAIIFEEg6iSaZ7RRo0a5PakKy0CTtyuN/rCo9/DF369hNzpW1PQK7CvwpXNYEEAAgZII6LtVvXr1os5Cc2X53+HUG16TtIfPm5XI36wEsKK+pJyAQOkJ6IvLxo0b3TBBPbErvCT9lU43I3250Y+/8ONsI4AAAokWUKBqwoQJbm4rzW914403uslDr7zyytz5YFRH3e80T4zua57naVeeRT8oK1as6J68yv0uD00cNigCAQQKEtixY4dpQnYd1/1L7+FL1apV3S4/cKWhPNqh+5rewxf1jvA8z/QdUD8Mw4+zjQACCMRLQMOf9f1Nyx//+EfTwyZOOukk+/TTT3OroO9wul/pHhjv36wEsHIvAysIBEegoB4J5cuXN3VzD05NqQkCCEQUSNOdt9xyi6l36IEDB1yPq++//940UbvuaRqao0mMFYAP5dFTbRSYD92ndd3v9DRDrbMggAACQRPQAyvUUzRSverWrRtpt3s4RaQD6m2qIFakY+xDAAEE4iGgJ7D+73//c3Mx64+RmpNZQasLLrjAvvzyS9MfIv2gvF8ffb8r6Dtcaf1mLeMXzjsCCARHQDePnTt35quQfvhF2p8vYQrsoAkIIJB8AupdoPljPO9gjyr1oOrdu7eNHTvWMjMzbdy4cW4yYwv5TxMXR7qvqbt6pP0hp7KKAAIIJExAPUg17UOkChQ07HnFihWRkpuGXuvHYsSD7EQAAQTiIOB5nnugjr7LqTi9az4/TQR/xhlnmJ4WrQeJ6Zi/JOI3KwEsXz/13mlREgroL3CVK1d2E3+qB0N4E9StXN019Ve62rVrhx9mGwEEEAikgCZkP+WUU9zTUxWwUiV1v1PXcwXm9Zc+7QtddL/Tj0OlC5/0ODQd6wgggEA8BdQ71O9ZoPtXpLL9XgpNmzZ1h/15aBSYdzvCXjRMWnkV1CM1LDmbCCCAQCSBUtlXvXp1O+ecc1zemhReK/pulqjfrASwdAVYEAiIgG4E6r2gLzL64RZeLfVGUKS7SpUqpptJ+HG2EUAAgSAKKFClH31adP9SHXUP0z1P9zTd27QvdNE9UPfCOnXqWKTu6aFpWUcAAQTiJaD7mT9EsKAeVf7+hg0bumrpCdJa8fdrPXTx90czkXzo+azHSoB8EEAgkoD/PczvQKHvb4n6zUoAK9IVYh8CCRKoWrWqaZI8zRuzePHifLX45JNPbOXKlabunPpRly8BOxBAAIEACmjCY93T9GXH77mgL0HHHXec6Sld/o+30Kq///77pnthu3btTPfG0GOsI4BAQAXSpFq6L6mps2fPdr3mte4v3377rf33v/919y19X9P+Fi1auAf0LFiwwPVE1T5/0fDBt956yz0BsVOnTv5u3hFAAIFACOgepScRqoru8rMAAAixSURBVDL63qZ3fS9L1G9WAli6AiwIBERAf9W77LLLXG3uvvvu3KfcaMfmzZvt/vvvdxMjX3fddaZhhNrPggACCARB4M0337QrrrjC1HMqtD66dw0bNsy2bt1qur+ph4GOq/t5z5493Y+/P/zhD3meUPjFF1/Yo48+6ubNuvrqq90PO52TDgttRACB4At06NDBNNzv1VdftYkTJ+ZWeP/+/fbMM8+4uWJ69OhhzZo1c8datmxpp59+us2fP9/0ZC9/2LTeX3vtNZs2bZq1bdvW2rdv79LzggACCMRTQIF33bPmzJnjfmv6Zeue9vDDD9vUqVNNgfhu3bq5Q4n8zUoAy10CXhAIjkCfPn1s8ODBbqJjRbb79etnWo4//nh799133TGlCU6NqQkCgRKgMgkS0JcZTdKu3qH6gjNkyBDr1auX1a5d29279MVIgXnPOzjBu6o5fPhw6969u73zzjvu6Vz9+/d35zRv3tzdA//0pz/ZmWeeqaQsCCCAQKkJaP4pBc1139Ly2GOPubLU60DbWnRc6XSgcePG9sgjj2jVBea7dOliAwcOdD/wbr/9dnc/u/fee12vKyXS0Gmdr14Lt912m+lpX8pTQSsF/jUcR8eVTulZEEAAgZIK7Nixw/S9S/caLePHj3dZ6l3bWl544QW3LyMjwzSlg4Lo+v2p+5m+k2n4s+5p6j3/r3/9y0KfvKrfo4n4zUoAy10yXhAIjoCe+KAvRfoiox4K+kGoRZMY6zH0f//7301pSq/G5IwAAghEL9C1a1ebNGmSm+hz1qxZrpeBttUD4fnnnzf1Mgj/cabtV155xUaMGGGa3FhPulFvBvVUmDlzpt166630vor+UnAGAghEKfDDDz+4e5R6R2lRjyhlsWrVKncv0z7dw5RO+7XoCav6w6KC7LpfqeeVejHofqaeVv78V0qrRcEqDS284IILbOHChS5fDSkcNGiQLVq0yPXAUjoWBBBAIBYCml9U36t0/9Ly0UcfuWz1rm0tb7/9ttunAJW+jw0dOtQNc9b9TOfqoO5pegJhmzZttJm76PdoIn6zEsDKvQQxXCErBEoooOGBN998s+lpXeperkU3jr59+5oi5CXMntMRQACBmAvo3qQhgRpKmJWV5bqgq+u5fqiph4G+6EQqVD0P7rvvPveFSfc6LR988IF17tyZ4FUkMPYhgEDMBTRBsX7I6f5T0KLjSucX7nmeu0/pfuWfowdP6H6m+5qfLvRdvUsnT55sujfqHN0r9SPSf0phaFrWEUAgiQQCWFV1fvjyyy/d9zHdbyIto0ePzq1506ZNbdSoUaZAvJ9Wv0V1T9ODd3IThqwk4jcrAayQC8AqAggggAACCCCAAAIIIIBAfAUoDQEEECiKAAGsoiiRBgEEEEAAAQQQQACB4ApQMwQQQAABBFJegABWyl9iGogAAggggAAChQuQAgEEEEAAAQQQQCDIAgSwgnx1qBsCCCCQTALUFQEEEEAAAQQQQAABBBAoJQECWKUES7YIFEeAcxBAAAEEEEAAAQQQQAABBBBAIL9AqgWw8reQPQgggAACCCCAAAIIIIAAAgggkGoCtCfNBAhgpdkFp7kIIIAAAggggAACCCCAwEEBXhFAAIHkESCAlTzXipoigAACCCCAAAIIBE2A+iCAAAIIIIBAXAQIYMWFmUIQQAABBBBAoCAB9iOAAAIIIIAAAgggUJgAAazChDiOAAIIBF+AGiKAAAIIIIAAAggggAACKS1AACulLy+NK7oAKRFAAAEEEEAAAQQQQAABBBBAIKgCsQtgBbWF1AsBBBBAAAEEEEAAAQQQQAABBGInQE4IJECAAFYC0CkSAQQQQAABBBBAAAEE0luA1iOAAAIIRCdAACs6L1IjgAACCCCAAAIIBEOAWiCAAAIIIIBAGgkQwEqji01TEUAAAQQQyCvAFgIIIIAAAggggAACySFAACs5rhO1RACBoApQLwQQQAABBBBAAAEEEEAAgVIXIIBV6sQUUJgAxxFAAAEEEEAAAQQQQAABBBBAIPUFStJCAlgl0eNcBBBAAAEEEEAAAQQQQAABBOInQEkIpK0AAay0vfQ0HAEEEEAAAQQQQACBdBSgzQgggAACyShAACsZrxp1RgABBBBAAAEEEilA2QgggAACCCCAQJwFCGDFGZziEEAAAQQQkAALAggggAACCCCAAAIIFF2AAFbRrUiJAALBEqA2CCCAAAIIIIAAAggggAACaSJAACtNLnTkZrIXAQQQQAABBBBAAAEEEEAAAQRSXyD5W0gAK/mvIS1AAAEEEEAAAQQQQAABBBAobQHyRwCBhAoQwEooP4UjgAACCCCAAAIIIJA+ArQUAQQQQACB4goQwCquHOchgAACCCCAAALxF6BEBBBAAAEEEEAgLQUIYKXlZafRCCCAQDoL0HYEEEAAAQQQQAABBBBINgECWMl2xagvAkEQoA4IIIAAAggggAACCCCAAAIIxFGAAFYcsUOLYh0BBBBAAAEEEEAAAQQQQAABBFJfgBbGRoAAVmwcyQUBBBBAAAEEEEAAAQQQQKB0BMgVAQQQMAJYfAgQQAABBBBAAAEEEEh5ARqIAAIIIIBAcgsQwEru60ftEUAAAQQQQCBeApSDAAIIIIAAAgggkDABAlgJo6dgBBBAIP0EaDECCCCAAAIIIIAAAgggUBwBAljFUeMcBBInQMkIIIAAAggggAACCCCAAAIIpJ1AGgaw0u4a02AEEEAAAQQQQAABBBBAAAEE0lCAJqeSAAGsVLqatAUBBBBAAAEEEEAAAQQQiKUAeSGAAAIBESCAFZALQTUQQAABBBBAAAEEUlOAViGAAAIIIIBAyQUIYJXckBwQQAABBBBAoHQFyB0BBBBAAAEEEEAgzQUIYKX5B4DmI4BAugjQTgQQQAABBBBAAAEEEEAgeQUIYCXvtaPm8RagPAQQQAABBBBAAAEEEEAAAQQQSIjA/wMAAP//67Dq6AAAAAZJREFUAwCYACduvllcHwAAAABJRU5ErkJggg==" id="152" name="Google Shape;152;p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descr="data:image/png;base64,iVBORw0KGgoAAAANSUhEUgAABLAAAALmCAYAAABSJm0fAAAQAElEQVR4AezdB4BV1bX/8d8UYOgd6WBBFMXeYg12Y+8KUaMpf9OrviSa8owmajRGEzUaX8SuiIpgQxCw0Hsd+lAGGJjK9D7/u47eyQzMDFNuOeXL4cy995x99l7rc+b54nKffRNr+IMAAggggAACCCCAAAIIIIAAAn4XID8EPC2QKP4ggAACCCCAAAIIIIAAAgg0Q4AmCCCAAALxEqCAFS95xkUAAQQQQAABBIIoQM4IIIAAAggggEArBChgtQKNSxBAAAEEEIinAGMjgAACCCCAAAIIIBA0AQpYQbvj5IsAAibAjgACCCCAAAIIIIAAAggg4CEBClgeulnuCpVoEEAAAQQQQAABBBBAAAEEEEDA/wLuyJACljvuA1EggAACCCCAAAIIIIAAAgj4VYC8EECgzQIUsNpMSAcIIIAAAggggAACCCAQbQH6RwABBBAItgAFrGDff7JHAAEEEEAAgeAIkCkCCCCAAAIIIOBZAQpYnr11BI4AAgggEHsBRkQAAQQQQAABBBBAAIF4CFDAioc6YyIQZAFyRwABBBBAAAEEEEAAAQQQQKCFAhSwWgjmhubEgAACCCCAAAIIIIAAAggggAAC/hcgw/8KUMD6rwXvEEAAAQQQQAABBBBAAAEE/CVANggg4BMBClg+uZGkgQACCCCAAAIIIIBAdAToFQEEEEAAgfgLUMCK/z0gAgQQQAABBBDwuwD5IYAAAggggAACCLRJgAJWm/i4GAEEEEAgVgKMgwACCCCAAAIIIIAAAsEVoIAV3HtP5sETIGMEEEAAAQQQQAABBBBAAAEEPClAAatFt43GCCCAAAIIIIAAAggggAACCCDgfwEydJsABSy33RHiQQABBBBAAAEEEEAAAQT8IEAOCCCAQAQFKGBFEJOuEEAAAQQQQAABBBCIpAB9IYAAAggggMCXAhSwvnTgJwIIIIAAAgj4U4CsEEAAAQQQQAABBHwgQAHLBzeRFBBAAIHoCtA7AggggAACCCCAAAIIIBBfAQpY8fVn9KAIkCcCCCCAAAIIIIAAAggggAACCLRawDMFrFZnyIUIIIAAAggggAACCCCAAAIIIOAZAQJFoCEBClgNqXAMAQQQQAABBBBAAAEEEPCuAJEjgAACvhOggOW7W0pCCCCAAAIIIIAAAm0XoAcEEEAAAQQQcJMABSw33Q1iQQABBBBAwE8C5IIAAggggAACCCCAQIQEKGBFCJJuEEAAgWgI0CcCCCCAAAIIIIAAAggggIBEAYvfAr8LkB8CCCCAAAIIIIAAAggggAACCHhcoBkFLI9nSPgIIIAAAggggAACCCCAAAIIINAMAZog4F4BCljuvTdEhgACCCCAAAIIIIAAAl4TIF4EEEAAgagIUMCKCiudIoAAAggggAACCLRWgOsQQAABBBBAAIF9BShg7SvCZwQQQAABBLwvQAYIIIAAAggggAACCPhKgAKWr24nySCAQOQE6AkBBBBAAAEEEEAAAQQQQMAtAhSw3HIn/BgHOSGAAAIIIIAAAggggAACCCCAgP8FYpAhBawYIDMEAggggAACCCCAAAIIIIAAAk0JcA4BBJoWoIDVtA9nEUAAAQQQQAABBBBAwBsCRIkAAggg4GMBClg+vrmkhgACCCCAAAIItEyA1ggggAACCCCAgDsFKGC5874QFQIIIICAVwWIGwEEEEAAAQQQQAABBCIuQAEr4qR0iAACbRXgegQQQAABBBBAAAEEEEAAAQTqClDAqqvhn/dkggACCCCAAAIIIIAAAggggAAC/hcITIYUsAJzq0kUAQQQQAABBBBAAAEEEEBgfwGOIICAFwQoYHnhLhEjAggggAACCCCAAAJuFiA2BBBAAAEEoixAASvKwHSPAAIIIIAAAgg0R4A2CCCAAAIIIIAAAo0LUMBq3IYzCCCAAALeEiBaBBBAAAEEEEAAAQQQ8KkABSyf3ljSQqB1AlyFAAIIIIAAAggggAACCCCAgPsEKGBF+p7QHwIIIIAAAggggAACCCCAAAII+F+ADGMqQAErptwMhgACCCCAAAIIIIAAAgggEBbgFQEEEGiuAAWs5krRDgEEEEAAAQQQQAAB9wkQEQIIIIAAAoEQoIAViNtMkggggAACCCDQuABnEEAAAQQQQAABBNwuQAHL7XeI+BBAAAEvCBAjAggggAACCCCAAAIIIBBFAQpYUcSlawRaIkBbBBBAAAEEEEAAAQQQQAABBBBoWMBPBayGM+QoAggggAACCCCAAAIIIIAAAgj4SYBcAihAASuAN52UEUAAAQQQQAABBBBAIOgC5I8AAgh4S4AClrfuF9EigAACCCCAAAIIuEWAOBBAAAEEEEAgZgIUsGJGzUAIIIAAAgggsK8AnxFAAAEEEEAAAQQQaI4ABazmKNEGAQQQcK8AkSGAAAIIIIAAAggggAACvheggOX7W0yCBxagBQIIIIAAAggggAACCCCAAAIIuFkgMgUsN2dIbAgggAACCCCAAAIIIIAAAgggEBkBekEgTgIUsOIEz7AIIIAAAggggAACCCAQTAGyRgABBBBouQAFrJabcQUCCCCAAAIIIIBAfAUYHQEEEEAAAQQCJkABK2A3nHQRQAABBBD4UoCfCCCAAAIIIIAAAgh4R4AClnfuFZEigIDbBIgHAQQQQAABBBBAAAEEEEAgJgIUsGLCzCCNCXAcAQQQQAABBBBAAAEEEEAAAQT8L9DWDClgtVWQ6xFAAAEEEEAAAQQQQAABBBCIvgAjIBBoAQpYgb79JI8AAggggAACCCCAQJAEyBUBBBBAwKsCFLC8eueIGwEEEEAAAQQQiIcAYyKAAAIIIIAAAnEQoIAVB3SGRAABBBAItgDZI4AAAggggAACCCCAQMsEKGC1zIvWCCDgDgGiQAABBBBAAAEEEEAAAQQQCJAABawA3ez6qfIJAQQQQAABBBBAAAEEEEAAAQT8L+CPDClg+eM+kgUCCCCAAAIIIIAAAggggEC0BOgXAQTiLkABK+63gAAQQAABBBBAAAEEEPC/ABkigAACCCDQFgEKWG3R41oEEEAAAQQQQCB2AoyEAAIIIIAAAggEVoACVmBvPYkjgAACQRQgZwQQQAABBBBAAAEEEPCiAAUsL941YkYgngKMjQACCCCAAAIIIIAAAggggECMBShgxRjchmNHAAEEEEAAAQQQQAABBBBAAAH/C5Bh5AQoYEXOkp4QQAABBBBAAAEEEEAAAQQiK0BvCCCAgCNAActh4AcCCCCAAAIIIIAAAn4VIC8EEEAAAQS8L0ABy/v3kAwQQAABBBBAINoC9I8AAggggAACCCAQVwEKWHHlZ3AEEEAgOAJkigACCCCAAAIIIIAAAgi0VoACVmvluA6B2AswIgIIIIAAAggggAACCCCAAAKBFAhYASuQ95ikEUAAAQQQQAABBBBAAAEEEAiYAOn6TYAClt/uKPkggAACCCCAAAIIIIAAApEQoA8EEEDARQIUsFx0MwgFAQQQQAABBBBAwF8CZIMAAggggAACkRGggBUZR3pBAAEEEEAAgegI0CsCCCCAAAIIIIAAAqKAxS8BAggg4HsBEkQAAQQQQAABBBBAAAEEvC1AAcvb94/oYyXAOAgggAACCCCAAAIIIIAAAgggEDeBmBWw4pYhAyOAAAIIIIAAAggggAACCCCAQMwEGAiBaAhQwIqGKn0igAACCCCAAAIIIIAAAq0X4EoEEEAAgX0EKGDtA8JHBBBAAAEEEEAAAT8IkAMCCCCAAAII+EmAApaf7ia5IIAAAgggEEkB+kIAAQQQQAABBBBAwCUCFLBcciMIAwEE/ClAVggggAACCCCAAAIIIIAAAm0XoIDVdkN6iK4AvSOAAAIIIIAAAggggAACCCCAgP8FmsyQAlaTPJxEAAEEEEAAAQQQQAABBBBAwCsCxImAfwUoYPn33pIZAggggAACCCCAAAIItFSA9ggggAACrhSggOXK20JQCCCAAAIIIICAdwWIHAEEEEAAAQQQiLQABaxIi9IfAggggAACbRegBwQQQAABBBBAAAEEEKgjQAGrDgZvEUDATwLkggACCCCAAAIIIIAAAggg4BcBClh+uZPRyIM+EUAAAQQQQAABBBBAAAEEEEDA/wIeyJAClgduEiEigAACCCCAAAIIIIAAAgi4W4DoEEAgugIUsKLrS+8IIIAAAggggAACCCDQPAFaIYAAAggg0KgABaxGaTiBAAIIIIAAAgh4TYB4EUAAAQQQQAABfwpQwPLnfSUrBBBAAIHWCnAdAggggAACCCCAAAIIuE6AApbrbgkBIeB9ATJAAAEEEEAAAQQQQAABBBBAIJICFLAiqRm5vugJAQQQQAABBBBAAAEEEEAAAQT8L0CGzRSggNVMKJohgAACCCCAAAIIIIAAAgi4UYCYEEAgCAIUsIJwl8kRAQQQQAABBBBAAIGmBDiHAAIIIICAywUoYLn8BhEeAggggAACCHhDgCgRQAABBBBAAAEEoidAASt6tvSMAAIIINAyAVojgAACCCCAAAIIIIAAAg0KUMBqkIWDCHhVgLgRQAABBBBAAAEEEEAAAQQQ8J8ABax97ymfEUAAAQQQQAABBBBAAAEEEEDA/wJk6CkBClieul0EiwACCCCAAAIIIIAAAgi4R4BIEEAAgVgJUMCKlTTjIIAAAggggIBrBEpUoszQtkVbtCq0zdd8zQxt7+t9vRnaXtAL+ldoe0yP6S+h7Q/6g/4ntP1MP9Odoe0O3aFxoe0qXaXLQtvFulgXhLYxGqOzQtv/Ttmiuvv972/RXz7Yqgc/3Kq/Tt2mv328XX+fvl3/nLFDT8/aoec+36XxczL0yrzdmrBoj95Zkqn3V2Rr2ppcfbY+T/M252vptgKl7ipWWlapduaVKbe4UiUV1eKP5wVIAAEEEEAAAQSaIUABqxlINEEAAQQQQAAB9whUqUpWfFqndZob2j7QB3o1tD2pJ/VAaLtbd+t7oe1G3ahLQtsZOkMJ+2yd1En9QtvBOlijQ9tpOk3nhrbLQsWoG3SDvhXavq/v6xeh7bf6re4LbQ/rYT0e2p7RM3o+tNmY7+pdWdFrqqZqemibpVn6IrRt2F2suvvaUOFp9c4irdpRpOXbC7UkVIxatKUgVJjaq9kb92rWulxNX5OjD1dla/KyLL0VKmC9tmC3XpizS89+tjNU6ErXo6Gi1wPvb9HvJm3W3RM36cevrtd3X1irW/5vjf7fS+v089c36J53NuvPoULZ36dtDxXFdsr6eC9UCJu1Lk+LtuRrfSguK34VlVWJPwgggAACCCCAgJcEKGB56W4RKwIIIBAtAfpFwCUC27Vdc0LbG3pDj4a2n+vnuj60na7TdVho66meSg5tVnw6QkeEjp6uS0PbOI3Tj0LbvbpXfw1t/9a/NSG0faSPQr3NcUl20QmjpkayglRmYYW2ZpdqTahQtmhrQagolufM4no9VAh77vOd+vv0dN03ZYtTf8j58AAAEABJREFU/LKC162hwtePX9ugeyelObPCrFD25qI9mhYqpC1My3cKcNmhPqttgOiETq8IIIAAAggggECzBShgNZuKhgg0LcBZBBBAAIGmBSpVqY2hzWYqPafn9LvQdqtu1bGhrY/6KCG0DdVQ2Yypm3STfhXa/q6/a2Jos5lWm7RJeaFN/ImIQHWo8JVbVKEtWSXOrDB7VPHdZVl6YU6GHv8k3XkE8qevb9Ct/5cqK3T94d00PRE6/sr83Zq6OkeLthSEri11imcRCYhOEEAAAQQQQACBJgTcVMBqIkxOIYAAAggggIAXBLKUpfmh7TW9pgdC27f1bdm6UFacaqd2GhHabK2o7+q7uj+0vaSXtCK0ZSvbC+kFNkYrdG3KLNGCtHx9uDJbL83NkK3hde+kzc7ji3eMX6tfv7VJj0/f7jy2OD01RyvTC7WnoCKwZiSOAAIIINCkACcRaLEABawWk3EBAggggAACwRbIVW6oRDVfL4c2W9x8nMbp1NBmRaq+6itbT2qsxsoe5/uP/qNZoU388bVAeWW10nPLtHBLgfPY4vjZGXroo236xRsbdOv/rdFdEzfpb9O+LG7NXJentRnF2ltS6WsTkkMg+gKMgAACCARLgAJWsO432SKAAAIIINBsgQ3aoPdC2yN6RDZj6kgdKStS9VIvp0h1i26RLW5ui5kv0IJm90vDYAnYo4q78sq0ZOuXxa3/+3yn7n9vi374ynp9/+V1zrpcduyjVTlauaPQ+XbFmAkxEAIIIIAAAgh4RoAClmduFYEigAACCCAQHYE1WiNbZ8qKUfYNfEfraCWGtsN1uC4PbXfpLtmaVWu1Vvv+4TMCbREoKK1yvhnRZmW9PC9DD324TT9+1Qpb650il63HNWNtrrOgfFlFdVuG4loEEEAAAQQQ8LgABSyP30DCRwABzwuQAAIxEyhWsWaHtif1pGxG1ck6WR1C21E6SvZNf3/QH/RmaFut1aoJbTELjIEQ2EegoLTSeczQvhHxP1/schaU//YLa3X3xI16cuYOTVmepRXpRcoPFcD2uZSPCCCAAAIIIOBTAQpYPr2xwUqLbBFAAAEE9hUoV7nmhLZ/6B/6Vmg7Rseoc2g7U2fqR6HNZlQt0qJQq3LxBwGvCOzMK9fcTXv1xsI9evijrfrBy+v08zc2OIvHT15mRa1CFZZVeSUd4kQAAQQQQACBFgh8WcBqwQU0RQABBBBAAAH3Cdisqef1vH4Q2sIzq87QGfpJaHtBL2hlaHNf1ESEQNsFMgsqnMXjJyyyotY23fnSOmfR+Kdn7dTU1TnauKdENW0fhh4QQAAB/wiQCQIeFaCA5dEbR9gIIIAAAsEVKFCBpoU2W7PqG/qGeoc2W7fqDt2hp0PbIi0KLg6ZIxAS2JVXptkb8/TS3Az9cXKavvWfVP1pyha9Nn+3FqTlK7e4ItSKvwi0XoArEUAAAQRiL0ABK/bmjIgAAggggECLBHZoh94IbT/VT2Wzq7qpmy4MbbZm1Yf6UDmhrUUd0hiB+AvENIKq6hqt212s91dm64lP0vXjVzc4s7Se/WynZq3L085QwSumATEYAggggAACCLRYgAJWi8m4AAEEEEAAgegKbNEWvRjabKH1I3WkBoe2m3STnght/51dJf4ggEAbBHaFilafrc/Tc5/v1N0TN+nHr613Foifnpqr7TmlbeiZSxFAAAEEEEAgGgIUsKKhSp8IIOANAaJEwCUCNsPqFb2i74W2kRqpg0PbbbpNz4W2tVrrkigJAwF/C+QWVToLxI+fvUu/eXuzfvTqev1zRrpmrM3Vrr182YG/7z7ZIYAAAgh4QYAClhfukotjJDQEEEAAgZYLFKpQk0Pbz/QzHRvabIbVN/VN/Tu0rdd68QcBBOIvkFdcqXmb8/WfL3bprjc36hdvbHRma83ZtFd2Lv4REgECCCCAAAKxFYj3aBSw4n0HGB8BBBBAIBAC8zVf94e2MRqjrqHtSl2px0PbCq0IRP4kiYDXBfYUlDvrZT01c4czO+t3kzbrjYV7tHpnkddTI34EEIidACMhgEAbBChgtQGPSxFAAAEEEGhMYI/26KXQdotuUf/QdppO0+9C2yzNEn8QQMD7AmlZpZqyPEt/+WCrvj1+rR6btl2fpOYqs4BvOIzu3aV3BBBAAIGgCri2gJWbm6vzzz9fgwYNanSfMWNGUO8beSOAAAIIuFDAFli3WVZn6kwdFNpu1a16ObTt1m4XRktIgRUg8YgLlFVWa/HWAj0/e5d+/sYG/fbtL2dnpe5idlbEsekQAQQQQCCwAq4tYFVUVCg/P1/t2rXT1VdfrXHjxtXbb731Vg0ZMiSwN47EEUAAAQTiJxAeuUY1ej+0/VA/lC28frJOls2ymq3Z4Sa8IoBAAAW25Xw5O+uB97fquy+u1TOf7dT8zfkqq6wJoAYpI4AAAgggEBkB1xawwun169dPv//97/Xwww/X2//yl79oxIgR4Wa8IoCAtwSIFgHPCuQpT/Zo4I26UV1D22W6TE+Fti3aIv4ggAAC+wqUlFfr8/V5+seMdH17fKoembrNedTQvvVw37Z8RgABBBBAAIHGBVxfwGo89KCfIX8EEEAAgVgJ7NIu/Su0fUPfUM/QZo8GTtAEFYW2WMXAOAgg4A+BZdsLnUcNf/zaet3/3hZ9sDJbu/PL/ZEcWSCAAAIIREmAbk3ANwWsGTNmaPDgwbLX9evX65prrqldO8veb9682fI94G7Xh/uxa2655RbnUUVbi+vcc8/V3Llz9+vjV7/6lU4//XRt375dDzzwgNPeHm988803a9sWFBQ454499tjauE499VT95z//UWlpaW278JuqqipNmTJFZ5999gHb79q1S3fddZeGDRvmtLVX+2zHw/2FX+3YnXfe6cRoOVmcl112mbZu3Rpu4ry2NF7nIn4ggAACPhLYru36R2g7T+dpYGj7vr6vD0Obj1IkFQQQiLPA2oxivTp/t345YaP+8G6asyj8zryyOEfF8Aj4VIC0EEDA8wK+KWBZwaempkbjx4/Xeeedp4yMDN10000aOXKk5s+fL1szKz09/YA3LNyPFY8uvPBCLV++3CmGnXLKKVq3bp1uuOEGffzxx/X6sfW6CgsL9etf/1pPPfWUevbsqZSUFNlC9NbQxr3kkkucc507d3biuvzyy5WVlaXf/e53uu2222QFI2tre2VlpX7zm9/ICk07duyQtb3uuutUUlLitP/888+tmbMvW7ZMVlh79dVXdfLJJzvrhFnO9tniX7NmjdPOfljxykwsNyue2bpiF1xwgfbs2aO9e/daE2dvabzORfxAAAEEfCCwUzv1z9BmRauhGqqfhLYZ4gtDfHBrSQEB1wtsyizRGwv36O6Jm/THyV8WszL2umtmlusRCRABBBBAwNcCiW7Pzoor9913n+6+++56+7x58xoM/ZNPPtHPfvYzffbZZ3r00UedYpPNMEpLS9MHH3zQ4DUNHZwwYYJTQFqwYIEef/xxvf3227rnnntUXV2tJ554ol7Bya7Pzs52xnz66aedoteGDRv0ve99z5ldZdfZ+FbgsuKTxfWvf/1Lixcvls3c+uKLL/Tss89aN85ubawANWrUKNk5a2sxLF261JmxNXz4cKedFcisb/vw7rvvauLEic46YVOnTtWTTz7pFND++c9/ygpi1sZsNm7cqPvvv7+2rc0AsxyPOeYYa9KqeJ0L+YEAAgh4VMDWtHpOz+ni0DZIg/Tj0EbRyqM30/1hEyECzRLYuOfLYtav3tyoP723RVNX5yi3uLJZ19IIAQQQQAABvwq4voBls5veeecdvfLKK/X2FStWNHhPbIbUT3/6UyUnJzvn7fXKK6903q9evdp5bc4P6+dnoUKYzaSy9gkJCbr++ut12GGHyYpT9rigHa+726wpmy2VkJBQe9geZ5w9e7aOPvpoffOb31RSUlLtuR49ejiP/lmMVlyyWVA2i2zy5Mmy1+9///saMGBAbXu79qKLLqpdvH7VqlVOscwekTzxxBNr2yUkJGjMmDGyotSyZcucQlbtydAbm51mM81Cb/f729J49+uAAwgggEBUBSLTeY1q9EZou07XqWdo+66+q6mhLTK90wsCCCAQOYF1GcV6aW6Gfvzqej380TZ9ui5PpRXVkRuAnhBAAAEEEPCIQKLb47R1mmzmkT1KV3e32U0NxW4FJisI1T1na1p17Nix7qEDvm+oH3v8r3///rLHBS2Wup1Y/2eeeaYSEv5bvLLzu3fvdh79O+KII5xHC+1Y3d1mUx100EGydsXFxbLdimPWn8VQt+2+762IZ4WuJUuW6H/+53/qzVD74x//6KzJZTPY7NFBu9YerbQ+bVaWFdMWLlxYOzvLzttucdijis2N165h95gA4SIQYIFP9Im+F9p6qIduCm1v6S3xBwEEEPCKwIr0Qv3785363otr9dTMHVqytcAroRMnAggggAACbRZwfQGrzRlGsINOnTrJClgt6dJmNFl7W1jdXhvbbfZVZmamioqKtG3bNnXr1k29e/durHm941bI2neGmj0CmZOTIyu62W4X2Gyu119/3VnHyx6xvOqqq5yZYZMmTVJ4RlZL47V+2RFAAAE3C6QqVb8PbYfrcJ0f2v6tfys/tLk5ZmJDAAEEmhKorpHmbNqrv03b7szMsoXg07JKm7qEcwgggAACrRTgMvcIUMBqwb2w2VH2+F1CQoKzSHtzLj344IOdZlv3+ZY/52CdH7169XKKY1Yks1ln+fn5snW16jRp9O1vf/tb2YywhnZbhP7QQw+tvdaKWI899pjzGOQjjzziHP/hD38oW3PLPrQ0XruGHQEEEHCbQKlK9X+h7Vydq1Gh7U/6kzaENrfFSTwIIIBAWwVsbawPVmbrd5M26w+T0/TxmhwVlVW1tVuuRyCSAvSFAAIIRESAAlYjjHl5ec46VHVP27cG2iLo3bt3d4pNdc819r5Pnz7Oely2bpbNstq33erVq7Vz505nXSubdZWSkqK+ffs6jx3awu/7tq/7ecSIEc5Hi8keJXQ+NPOHFcpuvvlmZ1F4e+TSFo63xd5bGm8zh6MZAgggEBOBz/SZvhvauqu7vhPaZmpmTMZlEAQQQCC6As3rfdOeEr04J0P/76V1enrWDtkjh827klYIIIAAAgi4XyDR/SHGJ8KnnnpKf/vb32rXiLJH7GwxeZuBdc455yg8U+lA0R155JEaPXq0s9j6iy++WPuonl1nRTIbx4pPthC7Fa+smGQLsNv58ePHy9rYe9stBvv2xXBhyxaGtzW0pkyZ4nwDorWpu9vjgB9++GHtIfsWRHuE0PoJHywrK3NisuKZjd3SeMP98IoAAgjESyBb2XostB2v43VOaHtOz6k8tMUrHsZ1qQBhIRAwgdkb9zqLvt/15iZNXpalnKKKgAmQLgIIIICA3wRcX8CyRcjvu+++eguU33333c5n+4a9aN0QW8T873//u84++1N6/ZMAABAASURBVGz98pe/1CWXXKKHH37YWZvKFpC3Yk9zxu7atavuv/9+57oHH3xQZ511ltPfnXfeKfvmwDlz5uiWW25R+JsSrc/LLrtMtiD8ggULnDbW1r5Z8eSTT9a1114rm3Fl7QYOHCh7fNCKUGPHjq2N1dqecMIJzjcR2rcbWlvbbWF4yyUcw+23365bb73VeRzSvnXR2rQmXruOHQEE/C/gtgxtdtVtuk19Qtsv9AstC23iDwIIIIBAPYFde8s0YdEe/eS1DfrHJ+latr2w3nk+IIAAAggg4BUB1xaw2rVr5xR9KioqZDOf9l2k3D6vWrWq1jkpKcl5b9c5b+r8sGKTnW/oXJ1m9d7ajKi3337b+eZAm7WUmpqqSy+9VB999JGOO+64em2tX+vfxql34qsP1n7GjBmyIpMt1G792aypkSNH6tlnn9UDDzzgPGb4VXNZEen55593vlmwS5cusrYTJ05Ujx49ZN8ueMYZZ4SbOjFZkcq+YdDW2bK+w3E//vjjTvEs3Ni+qfBPf/qTSktLZe2mT5+ur3/96/rggw90yimnhJuppfHWXsibAwlwHgEE2ihQpCL9M7SdqBNl61u9qBfb2COXI4AAAsERmJ+Wr0embtP/vLVJtm5WYSlrZQXn7pMpAggg4H2BRLem0LNnT1mBpf7C5DvqLVb+zW9+szb8c8891zlns6NqD371ZtSoUVq3bp3Ci5Z/dfiALzbj6f3333f63b59u1NsaujbBK1f69/GaaxTWzz9r3/9q7N4ejgnKxxZUcyKX/teZ2tU/eQnP3EePQy3tyLYd7/7Xdm5uu0PP/xw2eOJW7durY3VilrXXXedM7sq3NYeUbzjjju0ZMmS2nYvvfSS7Ppwm/BrS+MNX8crAgggEA2BpVqqH4W2vuqrH4e2JVoSjWHoEwEEEAiEwI7cMtk3F37/5XV67vOd2rinJBB5kyQCCHhNgHgRqC/g2gJW/TD5hAACCCAQRIGJmqiLQ9sJOkFPhrYS8S9ZQfw9IGcEEIiOQE2o21nr8vTHyWl64P2tsnWzQof46ycBckEAAQR8JEABy0c3k1QQQAABPwjkK1+PhLaRGqnrQ9tUTfVDWuSAAAIeFQhK2Km7ipxvLvzZ6xucRd8LeLwwKLeePBFAAAHPCFDA2udWhR/ns3Wt9jnFRwQQQACBKAqkKlU/C20H6SDdFdrWa70i8adDRQddsOYCfe/T7+nm+Tdr1M5RkeiWPpovQEsEEPCQQFZhhbPouz1eOH72Lm3PKfNQ9ISKAAIIIOBnAQpY+9zdptbS2qcpHxFAAIEYCfh7mFmapRtD2yiN0uOhrVSlitSfoTlD9cCkB5zC1WmbT3MKWb+a+ivdvODmSA1BPwgggIBvBaan5uo3b2/S3z7eplU7inybJ4khgAACCHhDgAKWN+4TUbZVgOsRQMB1Am/qTY35apugCVGJ76b5N6lXYa/9+r5g9QU6bttx+x3nAAIIIIDA/gJLthXqwQ+36r4paZq7KX//BhxBAAEEEEAgBgLNLmDFIJbaIe6//37dfffdrtntm/rYXxIGGPA7wO9AS38Hmvpn+cK7F+rku0/WXXffFZX9t/f8VkdkHFH7/1v2fXPC1hP2PcRnBBBAAIEmBNbvLtGTM9N198SNmr4mp4mWnEIAAa8LED8CbhRwZQHLbVArV64UOwb8DvA7wO9Ay38H4vnP8wOtZdiraP+ZWfGMl7ERQAABrwjszCvX+DkZsnWypizPUnlljVdCj2WcjIUAAgggEGEBVxawrrzySt1yyy3sGPA7wO8AvwMe/x247pbr1PGWjppxywy9e8u7Md3fuuqtJv9f5pY+W5o8z0kEEIi3AOO7XcC+qfCNhXv0o1fX6+0lmSoqq3J7yMSHAAIIIOBhAVcWsEaPHi12DPgd4HeA3wHv/g4MGj1IE0ZP0Hmjz9N9o+/T4tGLtX70+pjuq45bpU9GfdLg/4uuSajRF4d/0eA5Xx0kGQQQQCAGAsXlVU4B68evbXC+wTC/pDIGozIEAggggEDQBBKDljD5IoAAAi0RoG3LBLKUpd+GtkEapPtDW6EKW9ZBhFu/cuormjVyVr1ed3fbrSfOfUIZ3TLqHecDAggggEDbBMorqzV5WZaskPX6gt3aSyGrbaBcjQACCCBQT4ACVj0OPkRBgC4RQCAAAjnK0T2hbbAG6y+hrVSlrsn6xdNf1C9u/IUeP/9xPXDpA/rNtb/R8qHLXRMfgSCAAAJ+E6iqrtF7K7L141fX6/WFu2WPGvotR/JBAAEEEGhQIKoHKWBFlZfOEUAAAX8LFKpQfwhtQzREfw5tZSpzZcJ5nfK0fMhybeq3yZXxERQCCCDgR4FQHUvvLQ8Vsl5br4mLM1VSUe3HNMkJgQgL0B0CCDQmQAGrMRmOI4AAAgg0KlCtatlMq6EaqvtCW7GKG23LCQQQQACBYAtUVtVo0tJM/eTV9Xp3WZZshlZURegcAQQQQMCXAhSwInBb09LSNGHCBD3//PN6+eWXNX/+fFVV7f8tLHbsk08+0auvvqo9e/ZEYGS6QAABBGIv8A/9I1S2Gipb6ypXubEPgBERQCDqAgyAQDQEbAbWm4v26CevbdDU1TnRGII+EUAAAQR8LOCJAlZFRYVmzZql8ePH6+OPPz7g7cjLy9O0adP00ksvOUUlKyy99tprWrp06QGvtQZWaFq9erUmTpzojGnXW19WfCosrL8gcUZGhubMmaNu3brpiiuu0NChQ5Wamqo1a9ZYV/X2devWKT09XYcccoj69etX7xwfEEAAAbcLvKgXNSq0/UQ/0Y7Q5vZ44xwfwyOAAAIINCJgi7u/NDdDv3pzoz5bn9dIKw4jgAACCCBQX8D1Baxdu3bpnXfekc1yqqmpUXV108/OW+Fo8uTJTqGoffv2GjRokAYMGCC7duvWrSora3p9FiuWffTRR1qwYIHTtn///jrooIOc67dt26YPPvhABQUFtYrWp8V09NFHq3fv3jrhhBPUqVMnWVsrhIUb5ubmauXKlU6bE088MXyYVwQQaFSAE24ReF/v64zQdptuU2poc0tcxIEAAggg4G2BjL3levaznfrj5DQt2fbf/33t7ayIHgEEEEAgWgKuLWBZ8ccexbMZV+Xl5U4h6kAINhvKZlklJibqzDPP1I033qgLL7xQF198scaOHavLL79cHTp0aLIbK0ZZg5NOOkk333yzc+03vvENXXbZZerYsaOKioqcYpq1sd0KU8nJyc4MLPvcrl07WeHMCmGVlZV2yHmc0ApiltNpp50ma+OciPYP+kcAAQTaILBIi3RVaLtMl2lOaBN/EEAAAQQQiILAxj0l+tvH2/Xox9u0KbMkCiPQJQIIIBAAgQCk6NoClhWKNm/erL59++qaa65xHs070P2wx/6s2HXkkUdqxIgR+zVPSkra79i+B6zAdemll2r06NGyQlj4fK9evdSjRw/no8XmvGnmj2XLlsmKa8ccc4z69OnTzKtohgACCMRHYKd26vuh7WSdrHdDW3yiYFQEEEAAgaAJLN1WqD+8m6b/+2KncooqgpY++bpAgBAQQMDdAq4tYHXu3FkXXXSRbPaTPZJ3IMa9e/c6C6OnpKTosMMOO1DzFp+32VO224UWm73abmtf2Uyr/Px8++jMtrLPFocVw3bs2OGsiTVw4EBZYc1pxA8EEEDApQJ/1p91SGj7l/7l0ggJCwEEEEDAxQIRCW3m2jz9/I2NmrQ0MyL90QkCCCCAgD8EXFvAstlSNuupucxWQLLH9rp06eKsQdXc65rbzhZmz8rKkhWvbKH28HXh96tWrVJ2drazUHxxcbGGDx+ukpISLVy40Hmk8OSTT5blFL6OVwQQQMBNAq/qVY0MbffoHpWFNjfFRiwIBEuAbBFAwASqqms0cXGmfjlho+Zs2muH2BFAAAEEAi7g2gJWS++LPdZnM6QSEhJkjxJOmDCh9hsEX375ZX366acqLS1tdrcrV650vsnQ1uB64403tGjRInXt2lVjxoypfZTQOhs8eLCsOJWTkyNbPH7Lli3OQu6HH364li9fLpsZZgu7hx8/tGvYEUAAAbcILNACXRLaxmmc1oc2t8TVpji4GAEEEEDANwK788v11Mwdevgj1sfyzU0lEQQQQKCVAr4pYIXzz8zMlK05ZetX2TcQ2jcI2sLstp7W1KlTnW8WDLdt6tW+/TA9PV32CKDNqLJvMbQZXrt3797vmxCPOOIIZ5H422+/XePGjZN9I6Fdu2HDBh188MHOI4323gphzz//vKygtnjx4qaG5xwCcRVgcP8L5CtfPwttp+pUfRTaxB8EEEAAAQRcLLAivdBZH+uluRkqLq92caSEhgACCCAQLQHfFbDsscObbrpJ1113nS644AJnDS379kFbR8tmSaWlpTXL0r690ApStt9www2yIlVZWZnzSKB9o2BTnRQUFGjevHmyxxltdpYVwebPn6/u3bvriiuucBakt0cO165d21Q3nEMAAQSiIvCsntWI0Pa4Ho9K/3SKAAIIIIBAtASmrs7RryZs1Iy1udEagn4RQACBlgrQPkYCvitg2cLptoB6Xb+ePXtqwIABzqHc3Jb/Pztb9+prX/uajjvuOKcPK4LZelfOh31+2GOMVqyyb0M86aST1LFjR23atEkJCQk6/vjj1bt3bx177LHOuljbtm3b52o+IoAAAtETmKd5Oi+0/T/9P+0JbdEbiZ4RQAABBBCInkB+aaX+88Uu/eWDrdqwpzh6A9FzDAUYCgEEEDiwgG8KWMnJybLHBu0xP9v3Tb1du3b7HmrxZ1uw3Ypj9i2DtkB7Qx2sW7fOeexwxIgRGjJkiNPEHkG02KyYZQesD3tvx21Wlx1jRwABBKIlUK5y/Sq0fU1f04zQFq1x6BcBBBBAII4CARx69c4i/e/kLXpl/m5VVNUEUICUEUAAgWAJ+KaAZbOsrEhVWFgoKwztexvtWwrtmM2mstfW7LYIvM2wSkhIcIpl2uePze6yxd9tlpUt3L7PaT4igAACMRd4Xa/Lvl3wUT0a87EZEAGvCRAvAgh4U+DDldm6e+Imzduc780EiBoBBBBAoFkCvilg9ejRQ1bEsiJTampqveRtAfU9e/bIZj7Zwu7hk3Z8/Pjxeu+99xSetbV+/Xrn876PCNr5FStWOO16hMbq27dvuBvn1QpbtjaWvZ522mmyYppzIvTD1t+yheTDs7YsRntvx+2Rx1AT/iKAAAIRFdiiLboxtN2sm0PvtihGfxgGAQQQQACBuAhkFpTrnzPS9Y9P0pVZWBGXGBgUAQQQQCC6Aq4tYFkhaOHChZo2bZqz26N5RpGXl+d8tuN23trZ8aSkJOfb/6xwZAWsiRMnOu0mTZqk2bNny75F0NaestlR1t52u9aO2yOBVmCyY1bkssXeJ0+eLPvWwI8//lgffPCB894WY7fztpaVjWPtw7t982FGRoaOOeYY9enTJ3zYeR0+fLi1/517AAAQAElEQVRsLCuAWWFs+fLlsjWyDjnkEOc8PxD4rwDvEGi7wBN6QkeEtgma0PbO6AEBBBBAAAEPCcxPy9fdb26SLfbuobAJFQEEEECgGQKuLmBZwSg9PV22W1HJ8rGZS/bZdjtvhSE7brutOXXRRRc5BaSioiLnOnt00GZLXXzxxRo1apQ1q93tcUP7YAWn8EwoW+fK2lpfVtiyMXbv3u08MmgFp6uvvlp1Z3HZ9ZmZmbIC28CBA3XkkUfaoXq79WmPFNosMCuMWewnnniiDjvssHrt+IAAAgi0RWCZlumC0PZT/VRloU38QQABBBBAIIACFVXVemluhh78cKu25ZQGUICUEQiQAKkGSsC1Baz27dvrqquu0u23397obuetXd07ZsWqyy+/XLfddptz3a233qpLL71U/fr1q9tMBQUF2rx5s+wxvqOOOqreOWt7/vnna9y4cU4fFsPYsWN1zjnnOI8h1msc+mBj2vkLLrhANhMsdGi/v0cffXRtf9bWPu/XiAMIIIBAKwX+rD/r+NA2XdNb2QOXIYAAAggg4C+BVTuK9Nu3N2vy8ix/JRbhbOgOAQQQ8IqAawtY0QZMS0uTzeYaPXq0s3ZWtMejfwQQQCAaAgu0QGeGtnt0TzS6p08EEEAAgQML0MLlAhMW7tF9U7YoLavE5ZESHgIIIIBAUwKBLGBZ4coWcLdH/kaOHNmUD+cQQAAB1wrcr/t1amibrdmujZHAEGieAK0QQACB6Aqs312s301K07vLmI0VXWl6RwABBKInEMgCVseOHXXttdeqqUf+okdOzwgggEDbBGytq3N0jn4X2mp74g0CCCCAAAIIHFDgzUV79MD7W7Qtm7WxDohFAwQQQMBlAoEsYLnsHhCOSwQIAwEvCPxNf5OtdfWZPvNCuMSIAAIIIICA6wRSdxXrt+9s1kerclwXGwEhgAACCDQuEMkCVuOjcAYBBBBAoE0CW7RFV4S2X+qX4g8CCCCAAAIItF3g5XkZ+tvH25VVWNH2zugBgeAJkDECMReggBVzcgZEAAEEWibwol7UsaFtiqa07EJaI4AAAggggECTAku2FTizsWZv3Ntku+icpFcEEEAAgZYIUMBqiRZtEUAAgRgKVKhC3wttt+k25Ye2GA7NUAgggIA3BIgSgQgIFJdV6elZO/R/X+xUVXVNBHqkCwQQQACBaAhQwIqGKn0igAACbRT4VJ/K1rr6t/7dxp64HIGmBTiLAAIIIPClwMy1ebrnnc1au6voywP8RAABBBBwlQAFLFfdDoJBAAEPCkQ85If0kL4e2lZrtfiDAAIIIIAAArETSM8t0/3vb9V7y7NiNygjIYAAAgg0S4ACVrOYaBRdAXpHAAETyFSmrg1tv9av7SM7AggggAACCMRJ4PWFe/T49HQVlFbGKQKGRQABBPwq0Pq8KGC13o4rEUAAgYgJfKgPdWJoe1tvR6xPOkIAAQQQQACB1gss3JKv301K04p0HilsvSJXRkWAThEIqAAFrIDeeNJGAAH3CDygB/SN0LZd290TFJEggAACCCDgY4HmppZVWKGHP9qqyTxS2Fwy2iGAAAJRE6CAFTVaOkYAAQSaFtirvbo+tN2re5tuyFkEEEDAfQJEhECgBCYs3KN/zEhXSUV1oPImWQQQQMBNAhSw3HQ3iAUBBAIj8Lk+1ymhbaImBiZnEt1XgM8IIIAAAl4SmL85X7+ftFnrMoq9FDaxIoAAAr4RoIDlm1tJIggEUMCjKT+tp3V2aFuv9R7NgLARQAABBBAIpsCuveX603tbNGNtbjAByBoBBBCIowAFrDjiu2FoYkAAgdgK/Fg/1g9CW2xHZTQEEEAAAQQQiKTAf77YpZfm7o5kl/SFAAIIRF3A6wNQwPL6HSR+BBDwhMAO7dAFoe2f+qcn4iVIBBBAAAEEEGhaYOrqbD344VblFlc23ZCzfhIgFwQQiKMABaw44jM0AggEQ2CmZur00DZd04ORMFkigAACCCDQqIC/TqzaUaT/nZym1F1F/kqMbBBAAAEXClDAcuFNISQEEPCPwHN6TueGtm3a5p+kyAQBBOIrwOgIIOAqgazCCj3w/lbNWpfnqrgIBgEEEPCbAAUsv91R8kEAAdcI/Fa/1XdDm2sCIpBaAd4ggAACCCAQaYHnPt+pNxftiXS39IcAAggg8JUABayvIHhBAIEWCdC4CYFqVWtsaPuL/tJEK04hgAACCCCAgN8E3l2WpSdnpqvGb4mRDwIIIOACAQpYcbsJDIwAAn4U2KqtOju0vabX/JgeOSGAAAIIIIDAAQTmbsrXn6ZskT1aeICmnEYAgcAIkGgkBChgRUKRPhBAAIGQwBzNCZWuztbs0Bb6yF8EEEAAAQQQCKjA+t3Fuv+9LdqwuySgAlFImy4RQCDwAhSwAv8rAAACCERCYKIm6pzQxmLtkdCkDwQQQACBaAjQZ2wFbAbW/e9v0YK0/NgOzGgIIICATwUoYPn0xpIWAgjETuCf+qeuD22VqozdoIyEAALxEGBMBBBAoEUCVdU1euKTdH28JqdF19EYAQQQQGB/AQpY+5twBAEEEGi2wB/0B/04tDX7gsA3BAABBBBAAIHgCbw4J0MTF/MNhcG782SMAAKRFKCAFUlN+kIgFgKM4RqBH+qHui+0uSYgAkEAAQQQQAAB1wpMWpql8bN3uTY+AkMAAQTcLhDIApbbbwrxIYCA+wVu1s16KrS5P1IiRAABBBBAAAG3CExPzdU/Z+xwSzjEgUAgBEjSPwIUsPxzL8kEAQRiIFCsYl0S2l7X6zEYjSEQQAABBBBAwG8C8zbv1UMfblVpRbVXUiNOBBBAwBUCFLBccRsIAgEEvCCwW7t1QWj7SB95IVxiRAABBBBwjQCBIFBfYOWOIj0YKmLlFVfWP8EnBBBAAIFGBShgNUrDCQQQQOC/Apu0SReGtjma89+DvEMAgdgJMBICCCDgM4GNe0qcIlZGfrnPMiMdBBBAIDoCFLCi40qvCCDgI4FVWqWLQtsKrfB0VgSPAAIIIIAAAu4SSM8t00MfbNW27FJ3BUY0CCCAgAsFKGC58KYQkmsFCCyAAou1WBeHtk3aFMDsSRkBBBBAAAEEoi2QWVih+9/fIpuRFe2x6B8BBBDwskCMC1hepiJ2BBAImsA8zZMt2L5DfFtQ0O49+SKAAAIIIBBLgeLyaj300Vat310cy2EZC4EoC9A9ApEVoIAVWU96QwABnwh8oS/0jdCWqUyfZEQaCCCAAAIIIOBmgZJQEevhj7YpdVedIpabAyY2BBBAIMYCFLBiDM5wCCDgfoHP9bkuDW25ynV/sESIAAIIINCkACcR8JJAaUW1/vrRVq3ZWeSlsIkVAQQQiIkABayYMDMIAgh4RcBmXl2my5Qf2rwSM3EiEGUBukcAAQQQiKFAeVWNHp66TaspYsVQnaEQQMALAhSwvHCXiBEBBGIiMFdzdXloi3zxKibhMwgCCCCAAAII+ESg0opYH23TWh4n9MkdJQ0EEIiEAAWsSCjSR/QFGAGBKAss1MJQ6epy5YU28QcBBBBAAAEEEIizQFV1jf78AQu7x/k2MDwCCMRDoJExKWA1AsNhBBAIjsAKrdCVoS1b2cFJmkwRQAABBBBAwPUC1TU1+tu07UrLKnV9rAToLgGiQcCPAhSw/HhXyQkBBJotsEEbdFVo26Vd4g8CCCCAAAIIIPCVgGteCkur9LePtyk9t8w1MREIAgggEA8BCljxUGdMBBBwhcBO7dTVoS1Naa6IhyAQQAABfwmQDQIIREogt7jSKWLtKSiPVJf0gwACCHhOgAKW524ZASOAQCQEClSga0Lbaq2ORHf0gUB0BOgVAQQQQACBrwT2FFTo79PSlV9S+dURXhBAAIFgCVDACtb9JlsEAifQWMLX6lrND22Nnec4AggggAACCCDgNoFtOaX6+/R02bcUui024kEAAQSiLUABK9rC3u+fDBDwncANukHTQpvvEiMhBBBAAAEEEPC9wPrdxXr8k3Tf50mCCCAQFwFXD0oBy9W3h+AQQCDSAnfqTr0Z2iLdL/0hgAACCCCAAAKxEli6rUD/mrUjVsMxTosEaIwAAtESoIAVLVn6RQAB1wn8Tr/TM6HNdYEREAIIIIAAAgj8V4B3zRL4YuNevTJvd7Pa0ggBBBDwgwAFLD/cRXJAAIEDCvxD/9D9oe2ADWmAAAII+ECAFBBAIBgCH67K1pTlWcFIliwRQCDwAhSwAv8rAAAC/hcoXz1NJ30wT1fvPtb/yZJhpAToBwEEEEAAAU8IvLFwjz5bn+eJWAkSAQQQaIsABay26HEtAgg0IeCOU5Xbl6vozd9o5LxUPfdkoja9dJPuS73QHcERBQIIIIAAAgggEAGBZz/bqZU7CiPQE10ggAAC7hWggOXeeyMRGwIItEmgem+GCt/8rWqqq2v76bFhnX74Wqb2PHGp3phzvQaW9ag9xxsEEEAAAQQQQMCrAk/O2KEduWVeDZ+4EUAAgQMKUMA6IBENEEDAqwJFE+9Rdd6uBsNPytqp8z/aqJUPHq55743TdRnHNdiOgwgggAACCCCAgBcECsuq9PSsHSqr/O9/uPNC3JGMkb4QQMDfAhSw/H1/yQ6BwAoUvnWvKrYuPXD+VRUasWCNnnkqQZtfulEPrL74wNfQAgEEEEAAAX8KkJXHBbZkl+qpmTs8ngXhI4AAAg0LUMBq2IWjCCDgYYGSGf9S+fIPWpxB9w3rdecbu7Xn8W9o4hfXa1hJ7xb3wQUIIBB0AfJHAAEE4iuweGuBXpm/O75BMDoCCCAQBQEKWFFApUsEEIifgBWuSmY926YAkrJ3aczHG7XkoYO1YMo43bTzxDb1x8UtFKA5AggggAACCLRJ4MOV2ZqemtumPrgYAQQQcJsABSy33RHiQSACAkHtonLHKhW+/fvIpV9dpUMXrtGT/6pW2os36sHVl0Sub3pCAAEEEEAAAQSiKDB+9i6t3lkUxRHoGgEEEIitAAWshr05igACHhOoKStS0Tt/lGqis3Bpt43r9d03MpT590v09uc36NDifh4TIlwEEEAAAQQQCJrAs5/uVG5xZdDSJl8EWipAe48IUMDyyI0iTAQQaFqgaNL/qmrP5qYbReBsYk6Gzpm2QQseGqKFk8dq3I6TItArXSCAAAIIIIAAApEXyC6q0L8/2xn5jvfrkQMIIIBA9AUoYEXfmBEQQCDKAiUzn1H56ulRHmWf7muqdciiVD3xTJW2vHCDHl71jX0a8BEBBBBAAIEWCNAUgSgJrEgv1Kss6h4lXbpFAIFYClDAiqU2YyGAQMQFylNnygpYEe+4BR123bRB356wS5l/v1jvfnajRhYd1IKraYoAApESoB8EEEAAgYYFPliZrS827G34JEcRQAABjwhQwPLIjSJMBBDYX6Aqd4eK3r1v/xNxOpKYs1tnTl+vOQ8N1OJ3x+nW9FPiFEmrh+VCBBBAAAEEEPCpwHOf79S2rARYXAAAEABJREFUnFKfZkdaCCAQBAEKWEG4y+QYQwGGiqVA8eQHVFPszv+aOHzxGj32bIW2PH+dHl15aSxZGAsBBBBAAAEEENhPoLK6Rv/5Ytd+xzmAAAIIeEXAfQUsr8gRJwIIxFWgZPo/VbFpXlxjaM7gXdM26Vtv7lTm3y7UlE9v0lGFA5pzGW0QQAABBBBAAIGIC2zcU6IX5mREvF86RKDVAlyIQAsEKGC1AIumCCDgDgFn3avP/uOOYJoZRWJepk7/ZJ0+e7i/lr4zVrdvP7WZV9IMAQQQQAABBBBoXKClZ6atyWE9rJai0R4BBFwhQAHLFbeBIBBAoLkCNYXZKn7vL81t7sp2Q5em6pF/l2vrf67T35df7soYCQoBBBAIkACpIhA4gfFzdml3fnng8iZhBBDwtgAFLG/fP6JHIHACRe89qOqCLF/k3WXLJt3yVrqyHr1A78+6SccWDPZFXiQRRAFyRgABBBDwkkBpRbXGz2Y9LC/dM2JFAAGJAha/BQgg4BmB0rmvqnzNJ56Jt7mBJuzN0mkz1mnGX/tq+dvj9L2tX2vupbRDAAEEEEAAAQRaJbByR5EmLc1s1bVchAACCMRDgAJWPNQZMyoCdOpvgcqda1X84SP+TjKU3eBla/SX/yvVtv+7Vk8s4/HCEAl/EUAAAQQQQCBKAhMXZ2ptRnGUeqdbBBBAILICdQtYke2Z3hBAAIEIChR/+HAEe3N/V523bta4t9OV9cj5+nDmzToxf6j7gyZCBBBAAAEEEPCcwEtz+VZCz920yARMLwh4ToACluduGQEjEDyBkhn/UuXWZcFLPJRxQn62Tpm5Vh8/0lsr3hqr7285I3SUvwgggAACCCAQfwF/RLA1u1SvzN/tj2TIAgEEfC1AAcvXt5fkEPC+QOW2ZSqZ9az3E4lABoOWp+r+/xRr+3PX6smlV0SgR7pAAAEE4izA8Agg4AqBD1dma/n2QlfEQhAIIIBAYwIUsBqT4TgCCLhCoPjDR10Rh5uC6LRts256Z7uy/3qeps64WafsHe6m8IglxgIMhwACCCCAQCQEXp63WzU1keiJPhBAAIHoCFDAio4rvSKAQAQESmY8rcodqyPQU5NdePdkQY5OmrVWHz7aU6veGqcfpZ3p3VyIHAEEEEAAAQTiKrBrb5le5VHCuN4DBkcAgaYFKGA17cPZZgnQCIHIC1Smr1LJrH9HvmOf9jhg+Rr97/NFSn/2aj295EqfZklaCCCAAAIIIBBNgQ9XZWvVjqJoDkHfCCDgeYH4JUABK372jIwAAk0IlHz89ybOcqoxgY7pW3TDpG3KemiMpk2/WafnHdJYU44jgAACCCCAAAL7Cby2YPd+xzgQYQG6QwCBVglQwGoVGxchgEA0BUpnv6SKLUuiOYTv+04oytMJn63VlL911+o3x+qnm8/2fc4kiAACCCAQHAEyjZ6AfSvh20syozcAPSOAAAKtFKCA1Uo4LkMAgegIVOfuUPG0J6LTeUB77b8yVb8fX6Cdz1yjfy+6KqAKpI0AAvsI8BEBBBBoVMAKWNtyShs9zwkEEEAgHgIUsOKhzpgIINCoQMn0f0jVVY2e50TrBTrsSNM1k7cq68Fz9Mm0sTo7Z0TrO+NKSSAggAACCCDgX4E3Fuzxb3JkhgACnhSggOXJ20bQCPhEYJ80yldPV9nKj/c5ysdICyQU5+u4z1P1zt+7aM2Em/WLTedEegj6QwABBBBAAAGPCyxPL9Rn6/M8ngXhI4CAnwQoYHn8bhI+An4SKPnkST+l44lcDlq1Vve8kK+dz1yl/1t4tdpXJ3siboJEAAEEEEAAgegLvLloj8oqqqM/ECMggECzBILeiAJW0H8DyB8BlwiUzHxGVVlbXRJN8MLosGOrrpqyRbseOkMzPr5Z52aPDB4CGSOAAAIIIIBAPYHc4kpN9NeC7vXy4wMCCHhLgAKWt+4X0SLgS4Gq7G2yApYvk/NaUiX5OvaLtXrz8U5KfeNm3bVxjNcyIF4EEEAAgagK0HnQBD5cma0t2SzoHrT7Tr4IuFGAApYb7woxIRAwAYpX7rzh/Vav1a9fzNOuf12p8QuvUaeq9u4MlKgQ8JoA8SKAAAIeE3hr8R6PRUy4CCDgRwEKWH68q+SEgIcEKjbOVfmKDz0UcfBCbb9zmy6fkqb0h07VrKljdUHWkXFHIAAEEEAAAQQQiJ3A0m2FWpCWH7sBGQkBBBBoQIACVgMoHEIgAAKuSbHk0+dcEwuBNC1QU1qo0bNT9foTKVr3+s369YZzm76AswgggAACCCDgG4F3WAvLN/eSRBDwqgAFrFbfOS5EAIG2CpQtmazKrUvb2g3Xx0Ggz5q1uuulXO166gq9uOBadatKiUMUDIkAAggggAACsRLYnlumqatzYjUc4yDgMgHCcYMABSw33AViQCCgAiWfPRfQzP2TdvuM7br0vc1Ke/AEff7hWF2cOco/yZEJAggggAACCNQTeHdplsora+oda/YHGiKAAAJtFKCA1UZALkcAgdYJlH7xgqpz0lt3MVe5T6CsRKPmpuqVf3TQ+ldv1j3rzndfjESEAAIIeFyA8BGIt0B+aaXeXZYZ7zAYHwEEAipAASugN560EYinQE15sUo/Hx/PEBg7igK9167VL17JVsaTl+uVedepd2WXKI5G1wi0SIDGCCCAAAJtFJiyPFu5RZVt7IXLEUAAgZYLUMBquRlXIIBAGwWseFVdsreNvXB5fASaP2q73em6+INN2vDgMZr9wThdvvvo5l9MSwQQQAABBBBwpUB1TY2mrMhyZWwEhQAC/haggOXv+0t2bhQIeEzVRTkqnf1iwBWClX5NeYmOmLdG459spw2v3KTfr70gWABkiwACCCCAgM8EPl6do4z8cp9lRToIIOB2AU8WsNyOSnwIINC4QOnsl1RTyf/gaVzI32d6rVunn76apd3/vFyvzb1e/cq7+jthskMAAQQQQMCnAh+syPZpZqTlNgHiQSAsQAErLMErAghEXaC6IEtWwIr6QAzgeoHkPem68MONWvvQUZrzwVhdnXGs62MmQAQQQAABBDwqEJWwZ6zN1c69/EfJqODSKQIINChAAatBFg4igEA0BErnvCzVVEeja/r0qEBNRZlGzkvVc08lauPLN+l/Uy/0aCaEjQAC/hYgOwQQaEjgw5XMwmrIhWMIIBAdAQpY0XGlVwQQ2EfAWftq7iv7HOUjAv8V6Ll+nX70WqZ2/+NSvTHneg0s6/Hfk7zzvgAZIIAAAgj4TmDm2lzWwvLdXSUhBNwrQAHLvfeGyBDwlUDZvNek6ipf5RTrZIIyXnLmTp3/0UatfPBwzXt/nK7LOC4oqZMnAggggAACnhOYuirHczETMAIIeFOAApY37xtRt06Aq+IkUFNerNJ5r8dpdIb1rEBVhUbMX6NnnkrQ5pdu1P1rLvZsKgSOAAIIIICAXwWmrclRbnGlX9MjLwQQcJFACwtYLoqcUBBAwDMCpfPfUE1ZkWfiJVD3CXTfsF7ff323dj/+Db05+3oNLe3lviCJCAEEEEAAgYAKfLw6J6CZ+z1t8kPAXQIUsNx1P4gGAV8KlM2f4Mu8SCr2AsnZu3Tu1I1a+uAhWjBlnG7cdULsg2BEBBBAAAEEmisQkHbTQgWs8sqagGRLmgggEC8BCljxkmdcBAIiULb4HVXn7w5ItqQZM4HqKh26cI2eerpGaS/eoAdXXRKzoRkIAQRiK8BoCCDgfoHSymrZo4Tuj5QIEUDAywIUsLx894gdAQ8IlC2c6IEoCdHLAt02btB3J2Roz98v0Vuf36BDi/t5OZ1oxE6fCCCAAAIIRF1gxtrcqI/BAAggEGwBCljBvv9kj0BUBSrWf6HKnalRHSM2nTOKFwSScjL09WkbtOChIVo4eazG7TjJC2ETIwIIIIAAAr4Q2J1frrmb8n2RC0kggIA7BShgufO++C8qMgqkgD0+GMjESTq+AjXVOmRRqp54pkpbXrhBD6/6RnzjYXQEEEAAAQQCIjBjLYu5B+RWkyYCTQtE6SwFrCjB0i0CQReoykxTeerMoDOQf5wFum7aoG9P2KXMxy7SpM9u1OFFB8U5IoZHAAEEEEDAvwKpu4q1cU+JfxOMYWYMhQAC+wtQwNrfhCMIIBABgfIl70agF7pAIDICibl7dNb09Zr70EAtfnecbk0/JTId0wsCCCCAgFsFiCtOArPW5cZpZIZFAAG/C1DA8vsdJj8E4iFQU6PSxW/HY2TGROCAAsMXr9Fjz1Zo6/jr9ejKSw/YngYIBFeAzBFAAIGWC3y2Pk/F5VUtv5ArEEAAgQMIUMA6ABCnEUCg5QJlS6eoprSw5RdyBQIxFOiyeaO+9eZOZT12kaZ8epNGFQ6I/Oj0iAACCCCAQMAEqmukzzfsDVjWpIsAArEQoIAVC2XGQCBgAuXL34tYxnSEQLQFEnL36PRP1unzh/tryaSxun37qdEekv4RQAABBBDwtYDNwvJ1giSHAAJxEaCAFRf2mA7KYAjEVKAqY70q0hbFdEwGQyBSAsOWpOqRf5dr2/PX6+8rLo9Ut/SDAAIIIIBAoAS2ZpdqXUZxoHImWQRcIuDrMChg+fr2khwCsRcoW/5B7AdlRAQiLNA5baNumZiurEcv0Puf3qRjCwZHeAS6QwABBBBAwN8CX2z06mOE/r4vZIeAlwUoYHn57hE7Ai4UKF/xoQujIiQEWieQsDdLp32yTjP+2lfL3h6n72w7rXUdcRUCCCAQJAFyRSAkMHfTXtl6WKG3/EUAAQQiIkABKyKMdIIAAiZQnjpT1QWZ9pYdAd8JDFm2Rg89V6Zt/3etnljG44W+u8EuS4hwEEAAAa8LlFZUa87GPK+nQfwIIOAiAQpYLroZhIKA1wXKV33s9RSI3z8CUcuk89bNGvd2urIeOV8fzrxZJ+YPjdpYdIwAAggggICXBeZtzvdy+MSOAAIuE6CA5bIbQjgIuEegZZHUlBerfCUFrJap0drLAgn52Tpl5lp9/EhvLX9rrO7ccoaX0yF2BBBAAAEEIi6wbHuh8oorI94vHSKAQDAFKGBF877TNwIBEihfNS2UbU1o5y8CwRMYvDxVD/ynWNufu1ZPLr0ieABkjAACCCCAQCMC89OYhdUIDYf9JkA+UReggBV1YgZAIBgCFWs+CUaiZIlAEwKdtm3WTe9sV/Zfz9PUGTfrlL3Dm2jNKQQQQAABBPwvsLAFBSz/a5AhAgi0RYACVlv0uBYBBByB6qIcla//wnnPDwQQCAkU5OikWWv14aM9tWriOP0w7czQQf4igAACURdgAARcJ7A2o1iZBeWui4uAEEDAewIUsLx3z4gYAdcJVKTOcl1MBISAWwQGrFij+54vUvq/r9HTS650S1jE0agAJxBAAAEEIi2waEtBpLukPwQQCKAABawA3nRSRiDSAhVrKWBF2tTT/RF8gwIdt6fphknblP3wuZr2yc06Pe+QBttxEAEEEEAAAb8JLCyOGb0AABAASURBVNlW6LeUyAcBBOIgQAErDugMicCBBLx0vqa0gMcHvXTDiDX+AoW5OuHTtZryt+5aPXGsfrr57PjHRAQIIIAAAghEUSB1V5FyiyuiOAJdI4BAEAT8WsAKwr0jRwRcIVCx7nNXxEEQCHhRoP+KVP1+fIF2PHONnl18lRL4Ik8v3kZiRgABBBBohsCy7UXNaEUTBFolwEUBEaCAFZAbTZoIREugfD0FrGjZ0m9wBFJ2pOnad7cq86Fz9Mn0sTor97DgJE+mCCCAAAIuEIh+CMu2sQ5W9JUZAQF/C1DA8vf9JTsEoi5QsWF21MdgAASCIpBQnK/jPkvVpMe6as2Em/WLzecEJXXyRMD7AmSAAAJNCizfXqiqGqYaN4nESQQQaFKAAlaTPJxEAIGmBCo3L1BNKYtyNmXEOQRaK3DQqrW6Z3y+dvzrKj238Gq1q05qbVeeuY5AEUAAAQT8K1BZXaOV6TxG6N87TGYIRF8gMfpDMAICCPhVoHzDHL+m5tW8iNuHAik7t+rqKVuU8dCZmvHxzTo3e6QPsyQlBBBAAIEgCKxM5z98BuE+kyMC0RKggBUtWfr1qABht0SgYtP8ljSnLQIItEWgJF/HfrFWbz7eSalv3Ky7No5pS29ciwACCCCAQMwFVu5gBlbM0RkQAR8JRL6A5SMcUkEAgcYFqvN3qypjXeMNOIMAAlET6Ld6rX79Yp52/etKPb/gGnWqai/+IIAAAggg4HaBnXll2p1f7vYwia8lArRFIIYCFLBiiM1QCPhJoGLzQj+lQy4IeFKg/c5tuuK9NG1/6FTNmjpWF2Qd6ck8CBoBBBAIskDQck/dVRy0lMkXAQQiJEABK0KQdINA0AQqtywKWsrki4B7BUoLNXp2ql5/IkXrXr9Zv95wrntjJTIEIi9Ajwgg4CGB1F08Ruih20WoCLhKgAKWq24HwSDgHYHKtMXeCZZIEQiQQJ81a3XXS7nKePpKvbjgWnWrSmlG9jRBAAEEEEAgNgIUsGLjzCgI+FGAApYf7yo5IRBlgeqcdFXl7ojyKB7rnnARcJlAu13bdOl7m5X24In67KOxujhzlMsiJBwEEEAAgSAK5BRVamdeWRBTJ2cEEGijAAWsNgJyeeQE6Mk7AhVbl3onWCJFIOgCZcU6ak6qXvlHB61/7Wbds/68oIuQPwIIIIBAnAXW7y6JcwQMjwAC8RZozfgUsFqjxjUIBFygcvvygAuQPgLeFOidula/eDlHGU9erpfnX6telZ29mQhRI4AAAgh4WmDDHhZyj8ANpAsEAidAAStwt5yEEWi7QOX2FW3vhB4QQCBuAu12p+uS9zdrw1+O1RcfjNPlu4+OWywMjAACCMRPgJHjJbCBGVjxomdcBDwtQAHL07eP4BGIvUB1Sb6qdm+M/cCMiAACkReoKNGR89Zo/JPttOGVm/T7dRdEfgx69LcA2SGAAAKtENiZV6aC0qpWXMklCCAQZAEKWEG+++SOQCsEqnasacVVXIIAAo0JuOV4r3Xr9NNXsrT7n5frtbnXqW95F7eERhwIIIAAAj4U2JzFOlg+vK2khEBUBShgRZWXzhHwn0DljtVuS4p4EEAgggLJe9J14YebtO6hozX7/bG6OuPYCPZOVwgggAACCHwpkJZZ+uUbfiKAAALNFKCA1UwofzcjOwSaL1C1K7X5jWmJAAKeFaipKNMR81P13FOJ2vjyTfrf1As9mwuBI4AAAgi4TyCNGVjuuylE5HmB3NxcXXXVVTr++OOVlpbWSD7ePUwBy7v3jsgRiItA5c61cRmXQRFAIH4CPdev049ey9Tuf1yqN+Zcr4FlPeIXDCMjgAACCPhCYEu2h2dg+eIOkISXBPLz82XFqZqamibDfu+997Ro0SJ997vf1fDhw5ts68WTFLC8eNeIGYE4CdQU56k6b2ecRmdYBBCIt0By5k6d/9FGrXpopOa9P1bXZRwX75AYHwEEPCpA2AhkF1Yov6QykBBWiDj//PM1aNCgRvcZM2YE0oak9xfYtm2bxowZo9GjR+uLL77Yv8FXR7Zv366nn35a5513nu644w4lJCR8dcY/LxSw/HMvyQSBqAtUZmyI+hgMgAAC7heoqSzXiPmpeuapBG166Ubdv+Zi9wftvwjJCAEEEPC8wPbcMs/n0JoEKipCxbv8fLVr105XX321xo0bV2+/9dZbNWTIkNZ0HfNrwsW4008/XZmZmTEfv6kBy8rK9O1vf1sjR47UmjXe/SKqlJQUdejQQfbauXPnRlN+6aWXlJiYqAceeMBp22hDD5+ggOXhm0foCMRaoGo3BaxYmzNeNAXoOxICPTas1/df3609T1yqN2dfr6GlvSLRLX0ggAACCARAYHtOsB8j7Nevn37/+9/r4Ycfrrf/5S9/0YgRIzzxGxAuxlVWVupAj7fFOiGLae/evaqqqpK9j/X4kRrPfk/mzJmjjRs36oQTTmi029/+9rfODK3Bgwc32sbrJyhgef0OEj8CMRSo2rO5/mh8QgABBL4SSMraqXOnbtSyhw7VgvfG6cZdjf8PrK8u4QUBBBBAIOAC6QGdgRXw2076CLRagAJWq+kicyG9IOAlgapMClheul/EikA8BGqqKnXogjV66ukabX7xBv15NY8XxuM+MCYCCCDgBYGdeeVeCDPuMdp6WDarxl7Xr1+va665pnbtLHu/eXPz/ze6zUaaMmWKzj777No+7L0ds3N1k7XPkyZNcmb9hNfrGjVqlP75z3/KHs+75ZZbnG+727Fjh2y3b76zdkcddZQ2bPjyyQ2L2WL/5JNPNH36dB1zzDHOuD/4wQ+cPuyxQ3v80HZ7X3f84uJi3XjjjQ0+AlhaWqr//Oc/9WI799xzFc7jd7/7nQ4//HDNnTtXJSUluuSSS5xxLZbPP//cGcZis3h/9atfOZ/r/rBHDu3RQxvf4gifs7YWq603ZY/q2aOetr/55ptOEzOzXC+//HJnPOv/2GOP1Z///GdZP06jOj+svcVs98Da2n7qqac6uVmO1tSuszhs3H2Nwtdb7nat7TZ776677tKuXbvs8to93I/1lZub66yXdeSRRzpx2uszzzzj+plqFLBqbydvEEDgQAJVWWkHasJ5BBBAoFag+8YN+n9v7Naev1+it764QYeU9K09xxsEEEAAAQR25rV4DaxAolmRwh7PGz9+vLNAd0ZGhm666SansDN//nzZmlnp6ekHtLHH6H7zm9/ozjvvVF5enq677jpZocWKT3bMHme0NuGOnnvuOf3whz90ihrW1sbs37+/rGDWvn17XXTRRc4aXraWl+3h9bzGjh2rPn36ON2EY584caJuv/12p5jUu3dv5xv1wudsTNstR+eir37YZ2tju53/6rAKCgp02223yYpUdtxiszy2bt2qn//851q9erXOOuss3XDDDerVq5ezmPnFF1/srDNmMQwdOtTpyvq1N/YYpL3W3a1fO2+7xRE+Z20LCwv161//Wk899ZR69uzprDdlBSEr6n3/+9937oeZWly22/VPPvmkE5v1G+7L3ofvh7W3HKy9Fdwst3Chza63OKy9vW/oesvdrrd71LdvX7366quyotayZcvCzZ1HPK0fK75df/31TlHttNNO06WXXuoU1+677z49++yzTrvai1z2hgKWy24I4SDgVoGaohzVFO91a3jEhQACLhZIysnQ1z/eoIUPDtXCyWM1dseJLo6W0BDwuwD5IeAegcKyKuUH9JsI7S7s2bNHVjS4++67VXefN2+end5vt5k9P/vZz/TZZ5/p0Ucf1ccff6zLLrtMaWlp+uCDD/Zrv++Bd999V6+88opuvvlmLViwQI8//rj+9a9/afHixTrllFOcc8uXL3cuy8nJ0euvv67DDjtMNq61tTFt1tLf/vY3pyj0zW9+01nDy9Zost0KYLae1z333OMUdpyOvvoxefJkZzbVypUrtWLFCr322mvq1KnTV2db9mLFMPs2Pvu2PbOy2CwPK1w98sgjsiLbhRdeqPvvv98p8qWkpOinP/2ps87Yn/70Jw0bNqxlA+7TOjs727kH9o1/5mWzzb73ve85a20lJCTIilULFy50fC22adOm6dBDD3XWp7J7Fe7OClRWaLJZbZaP5WDtly5d6szAGj58eLhpg69maPfTZmbZPbTr7R5Zv1Zgy8/P17333usU/Op2sDVU6LPZWHYvn3/+eadoNWHCBOdLBV5++WVlZWXVbe6q9xSwXHU7CAYB9wpUZW9zb3BEhgAC3hCoqdYhi1L1j2eqteWFG/TQym94I+59o+QzAggggEDEBDLyg/sYoc3meeedd5zCkRUiwrsVeBoCthlFVohJTk52TtvrlVde6by34o3zppEfNjto0qRJ6tatm77zne84s4bCTXv06CF7HNDisUJI+Li9WhHEFkK3923ZzzzzTP3hD3+oN25r+isqKtL7778vy/1HP/pRvSKYFaquuuoqWTGtNX235BqbOWUznhISEmovs4KcPYZnMSQlJdUeP+igg5xHLe0elJSUOMdtJpUV9ezVZm0NGDDAOW4/7Fqb3WaPAtrnhnZzsIKkOdisM7uH4XZ2vc3Ks0cXrWCYmpoaPuW8duzY0Smy1e3fHvu0R0CtqLrvo4fORS75QQHLJTeCMBBwu0B1zoGnJbs9B+JzjwCRINB10wZ9581d2vPYRZr02Y0aUdQPFAQQQACBAArsya8IYNZfpmzrFdlsG3t8rO5us3m+bFH/p82GsoJF3aO2ppMVJOoea+i9FaHWrVvnPMJna1jVnfFl78NrOIULYfbonT2OZgUNm+Vlj8vtu/5SQ+M0dszWeOratWtjp5t93Ao327ZtkxWFDjRDqdmdtrCheVtBLiHhv8Wrul1YocrW3rLZYGZruz3qWbeNzYCyR/msL7uvdc81531dh4au7969u/NNlvbY4b4zquze2u9e3XG6dOmi8KOVdY+77T0FLLfdEeJBoHkCMW9Vlbsj5mMyIAII+F8gKXePzpq+XvMeGqTF747Tremn+D9pMkQAAQQQqBXYUxDcGVi1CDF8Y7OsGpr1ZY8lWhhW3LBX222mlj2WZrO2bMHy4447zpm9Fc8ZOrb+V05OjlPAsuKPxemW3WZT2UL1NvPJ1rJ67LHHamfXWbGqbpzhApTZ2ppgdc81531LHOo+tticvt3cJtHNwUU3NnpHAIGWCFRRwGoJF20RQKAVAsMXr9Fjz1Zo6/jr9ejKS1vRA5cggAACCHhNILMguDOw4nGvbOZNQ7O+wjPA7DG/cFz2KJo9Jmezh2bOnClbV+rDDz90FkPfd1ZP+Jpov9oC5Ta7aPfu3c5ssuaPF/2W69evr12o3dayssXuw65W0KobgT1uaPfCHtG0NbXqnmvO+5Y4HH744c3p0hNtKGB54jYRJALxF6jZmxH/IIgAAQQCIdBl80Z9682dyvzbRZr86U0aVfjfdSECAUCSCCCAgBsFohRTViEzsKJEW6/gxY/2AAAQAElEQVTbzp07O4+I2ewlm71T7+QBPiQkJMiKIP/+979l3+a3adMm55sI7TJ7pNH6tvet2cOFHJuRZI851u3DHn8rL6//+2Ht7fFBe7Rx31lNda+19xZbU7O0rAhk62aZiT32Z9eEdxvXZlSFPzfn1R6/tL5skXwrWHXo0KHRy2xcG9/WxGrNDKmwgxXytmzZst849rinfQOhzfAaMmTIfue9eoACllfvHHEjEGOBqrxdMR6R4RBAIOgCiXl7dMYn6/T5w/21ZNJY3b791KCTkL/HBQgfAQT2F8guqtz/IEciLmBFpjFjxjizluzb82wNprqDlJaWatKkSbLCkB23heS/+93vqu7jglZQsnZWfLE1k6ydFWnsETi77kAFJWu/72592QLmeXl5+uijjxQuGhUUFMi+zXDfReVt9tWpp54qexTypZdeksUT7tPis5liFosds9jskcjGikR2zhY/t/Wq1qxZY5c4uy16/pOf/KRe386JA/wIr/G1c+dOWSzW3PKZNWuW842R9jm8W3HN7od9Hj9+vCx/e297VVWV7NsVmypsmYN9C6ON89e//nW/6+0bJDdu3Chbe6yhNbJsHC/uFLC8eNeIGYE4CFTn74nDqAyJAAIIfCkwbEmqHvl3ubY9f73+vuLyLw/yEwEEEEDA8wK5AS5gWaHlvvvuky3yve++bNmyiN9b+2Y6W3zcvv3uyCOP1B133OGMff311zsLfv/P//yPwo8GWsFrwYIFOuWUU3T77bfrl7/8pc4991zNChVjzj//fGdGlgVo7UaPHu0UlOzb9OxbEq+66ipt2LDBTh9wt0KOLRafmJioBx98UNdcc42sj5NPPlmffvqphg0btl8f3/72t3XwwQfLFp63+Kz9nXfeKYvDim51Z5iddtppzvWWm7W79NJLNXv2bOeYzUyyBeqtwGUx2+L5ZmT5tW/fXk3N3nI62OfH0UcfLSsWWSHOHre0e2rfJjhu3DhZQW6f5rKx7X6Y84knnijLwWK03K+99lpZAWrfa+p+tnjt+jlz5ih8vd2ns846y7EcOXKkfve73znf2Fj3Oi+/T/Ry8MSOAAKxEagpypWqWJ8gNtrRHoX+EfC2QOe0jbplYroyH71A7826SccUDPZ2QkSPAAIIBFygoqpaBaVVgVJo166d7NEum0XU0ILqr7zyilatWlVrYmtR2Qe7zl7r7lYAsvMNnavbzt7bDKEXXnhBf/rTn9S/f39NnTrVWWTcHn2zR94++OADjRo1yprq0EMPdQpEX//612ULk9uMHpvtZNc++uij9Yoiv/jFL2QFF5utNXHiROf6nj17Oq8Wm71pKj4ruFj/VnCxYo7NBLO1tz7++GOdfvrpsj4sT+vHdvvmRSvCfetb33JmlNmY77//vg455BDZN/+Fc7C2Vpyz2VRWpLJ2NtOpX79+dkoJCQn6zW9+o3vvvVf2SJ71Ye6Wo83usnY2dkJCgtPeflgedqxuPHbcdptJ9vzzzzuFPivg2X20guD999+vX//619ak3m73w9pbcc1mtE2ZMkUWY48ePfTHP/5RZ5xxhtM+ISGh1iAh4b+x2PXh+9mnTx/Z9eZo9+nnP/+53n33XZmVvvqTkJDQYD/66k9TuX3VJO4viXGPgAAQ8JpAAOOtKsgKYNakjAACbhZI3Julr81Yp5l/7atl74zTd7Z9+V9Y3RwzsSGAAAIINCywtyRYjxFacceKQuEFvht6/eY3v1mLZTOfrI3NuKk9+NUbK9asW7fOKdx8dajJl5SUFGfmlS3Mbn3abo/PPfbYY07Rqu7Ftu6VFXLs0UBrt2TJEuda66NuOyukPPHEEwq3swKUFVSsTVOx23nbExISnGLNjBkzZONs3bpV9licFYSsIGX5WZ7WNrzb43/2zYhWKLJrbGwrQF111VX1imtWaLICkfVp7Wz21YgRI8LdyHKxmWP22KCdD+dos7NsZtMbb7zhFLfCFzQWT/i8FdH2NbMZbD/60Y+cGVXHHHNMuKnzaoUzK7AtX77cyd1iMAebSWbnrJG9WhwWj62bZcfCu8VvM+nq3k/L4Ve/+pXsvoTb2WtT/dj5A+VmbeK9J8YjAMZEAAFvCdQUZXsrYKJFAIFACQxZukYPPVem7f+5Tk8svzxQuZMsAggg4AeBoBWw/HDPWpIDbRGIlAAFrEhJ0g8CPhZwHiH0cX6khgAC/hDotGWTxr2VrqxHztcHM2/S8flD/JEYWSCAQNAFfJ9/fsBmYPn+hpIgAlESoIAVJVi6RcBPAtXFeX5Kh1wQQMDnAgn52Tp15jpNf6SPlr81Vv9v6+k+z5j0DixACwQQiJZAB5WrQ0Lb1koN2hpY0boX9IuA3wUoYPn9DpMfAhEQqCnJj0AvdIEAAp4W8Gjwg5en6s//V6Ltz12rJ5de4dEsCBsBBBBwn0C/hFydkrhKZyYt1ZmJS3Ry6H3f0LHWRFpYFqxF3FtjxDUIICBRwOK3AAEEDihAAeuARM1qQCMEEIifQKdtm3XTO9uV/dfzNHXGzTo5b3j8gmFkBBBAwOMCvZSn0Ynr1TWhSOE/3ULvjwkd65WwN3yo2a9F5RSwmo1FQwQCLEABK8A334OpE3KcBGrKCuM0MsMigAACERYoyNFJs9bqo7/11MqJY/XDtDMjPADdIYAAAv4XGJqY0WiSw5Su5PK9Ldrzc7KVmZnJjgG/Ay76HWj0/8hjd2K/kShg7UfCAQQQ2FegprRw30N8RgABBDwvMHBFqu57vkjp/75GTy+50vP5kAACCCAQK4GeCQWNDtVD+eq35Z0W7VtnvaC//vWv7BE3wJTfq9b9DjzzzDON/t94PE9QwIqnPmMj4BGBmvISj0RKmAgggEDLBTpuT9MNk7Yp++FzNe2Tm3V63iEt74QrEEDAnwJk1aBAZU3j/xpZXV3d4DVuOdi3b1+xYxCv3wG3/N+BV+No/J88Xs2IuBFAIOICNRUUsCKOSocIIOA+gcJcnfDpWk35W3etenOsfrL5bPfF6MGICBkBBPwnkKVejSa1O2mQdh7+rRbtnc/6vh5++OGY7HfddZfYMYjX70Csfs/bOs69997b6P+Nx/MEBax46jM2Al4RqCjzSqTEiYAfBcgpDgIDVqbqD+MLtOPZq/Xs4qviEAFDIoAAAu4V2Fw9SCVK2S/A4poUba4euN/xAx2oqKw5UBPOI4AAAqKAxS8BAggcUKCm0usFrAOmSAMEEECgQYGU9C269t2tyn7o6/pk+lidlXtYg+04iAACCARJoEzttbDqKG2pGaT8mi7aG9rTQkWtRTVHqzx0rqUW5VUUsFpqRnsEgihAASuId701OXNNoAVqqioCnT/JI4AAAiraq+M+S9Wkx7pq9Zs36+ebzgEFAQQQCLRAhZK1qXqwFlYfpUWhfXPNYFXUJLXKpLLK3etmtSopLkLAywIujZ0ClktvDGEh4CaBhOoqN4VDLAgggEBcBfqvXKt7X8jXzmeu1nOLrlZyE4sZxzVQBkcAAQQ8IuDHCVgeoSdMBDwlQAHLU7eLYBGIj0BNVWV8BmZUBBBAwMUCHXZs0dWTt2j3g2dqxrSbNSbncBdHS2gIeE6AgAMkUF3NI4QBut2kGiOB/Px8ffDBBxo/frxeeOEF570da2j4tWvX6sUXX9TSpUsbOu2aYxSwXHMrCAQBBBBAAAEEPClQUqBjP1+riX/vrNQ3btavNo1xSRqEgQACCHhDgPqVN+4TUTYssGTJEqdI9Pzzz2v69OkNNtq9e7emTJniFIms3fhQUWnChAlatWqVqqub/whtc/upqKjQZ599JitYnXvuuTr11FOVk5Oj2bNnq6qq/tM1ubm5Wr58ubp166YjjjiiwfjdcpACllvuBHEg4GKBmhr+q5iLbw+hRVOAvhFooUC/1Wv1mxfy1Cu5tIVX0hwBBBAIrgD/WzO4997rmVvxZ8OGDQr/DldW7v/kis1umjp1qrKzs50i0eDBg9WjRw+VlJRo4cKFWrBgQbMYWtJPZmam8vLyNGzYMA0dOtQpTA0cOFAWrx0PD2jFrEWLFsniPu2009SxY8fwKVe+UsBy5W0hKARcJtCGApbLMiEcBBBAICYCQ9oVxGQcBkEAAQT8IJCgBD+kQQ4BFFi5cqVKS0s1ZMiQBrMvKyuTFZ6swHXSSSfpqquu0gUXXOC8jhkzRsnJyUpLS9PevXsbvD58sKX92Mwrm4XVs2fPcBdOccoKVlY4Cx9MTU3Vzp07NXr0aPXv3z982LWvFLBce2tqA+MNAnEXqEnkHxVxvwkEgAACnhLon9j0/xD1VDIEiwACCERbIKEm2iPQPwIRF9ixY4e2bdumvn37ymY3NTSAFZ6sYNS+fXtnJlTdNgcddJC6du3qzH4qKKj9D191m9S+j1Q/tR2G3mRkZDiPDlrh6qijjgodcf9f/q3U/feICBGIu0AN/1Us7veAABBAwFsCfUUBy1t3jGgRQCC+AjURHJ6uEIi+gM1ksnWjEhISdMIJJyixkf/gbzOs2rVrJ5sNZY8Q1o3MilbFxcXq0KGD80hh3XP7vm9pP507d1ZSUpLzyGC4L4vB+unSpYusIDZ//nxnBtgpp5zitA23c/MrBSw33x1iQ8AtAo38A9kt4REHAggg4DaB3jW5bguJeBBovgAtEYixQKIoYMWYnOHaKGCP/dk6U/booM1gaqy7Tp066eCDD3YWTreC0a5du5ymVrj64osvnMLW0UcfLSsqOSca+dHSfvr16+est7V161Znltj69euVnp7uzBazWV/2bYO2Ftaxxx6ruo8ZNjK8aw5TwHLNrSAQBNwrUC3+UeHeu0NkCCDgRoGulRSw3HhfiAkBBNwpkJDAGljuvDNE1ZCAPRJoa1+lpKQ4a0c11KbuseOPP15WpCovL5ct5v7WW2/p7bffVmFhofPtgKNGjarbvNH3LenHZnWdffbZshhnzJihuXPnygptZ511lrPm1caNG511u9z+rYP7YvBvpfuK8BkBBPYTqFHSfsc4gECUBegeAU8LdK7I8XT8BI8AAgjEUiCxpiaWwzEWAm0SWLNmjbPo+pFHHtms2Uv2eOFxxx2nESNGOOOGF1jv3r27evXq5Rxrzo+W9mN9X3XVVfrWt76l2267Teeee66qq6tl3zpo3zZ46qmnymZhvffeexo/frxeeOEFffTRR863IzYnnni0oYAVD3XGRCAmApEbpDqBf1RETpOeEEAgCAIppdlBSJMcEUAAgQgJVEeoH7pBILoCubm5stlLPXr00MiRI5s12O7du/XOO+9o3bp1zqynSy65xHm1NbGsYGQFpeZ0FIl+bCaWzfw6+eSTnfWvPv30U2cmmBW3rKCVlZWl2bNnO488NiemWLfh30qbEuccAgg4AtViWrcDwQ8EEECgmQJJxVnNbEkzBBBAAIGE6koQEIi/QDMisLWjSktLnUcC7TG9A11iM5ysSGSPD5555pk677zznEf5zj//fI0ZADyTIgAAEABJREFUM0Y2q2r16tVOUaypviLRz9q1a7V9+3ZnJtjQoUNl63FZvzYzzD7b44R9+/aVFbFsja6m4onXOQpY8ZJnXAQ8JFBVwz8qPHS7CBUBBNwgUJDphiiIAQEEEIipQKsH4xHCVtNxYewEbMZURkaGM3Np06ZNmjZtWu1us6ssEisI2fElS5bYR1m7oqIiDRgwQIcddphzLPxj2LBhsqKRPda3efPm8OEGX9vaj80cs29NtJljtpaWDWKFOBvbvrHQPtverVs3Z2H5vXv32kfX7fxbqetuCQEh4D6BymrWJXDfXSEiBBBwt0CNhrUvcHeIROdGAWJCIJACNczACuR991rSVVVVqgkVW2021c6dO51v9bNv9rM9JyfHSccWeLfPO3bscApB1tZO2JpT9rrvbt8uaMeqq6vtpdG9Lf1Y3PaYYmVlpbNofHNmjjUaSJxPUMCK8w1geAS8IFBBAcsLt4kYEUDAEXDPj4HJ+e4JhkgQQAABFwtUV1W4ODpCQ+BLgX79+mncuHG6/fbb99u/9rWvOY1sppWdv/zyy9WuXTt16dLFOW6P7tksKOfDVz+s2LV+/Xrnkz2657wJ/diwYYOzqLotrl5R8eX/bbSmn1BXzt/U1FTnmwdHjx7tPL7oHAz9SElJcR5htBlioY/OX1tg3uK2BeadAy77QQHLZTeEcBBwo0AljxC68bZELyZ6RgCBiAj0T8yLSD90ggACCPhdgG8h9PsdDm5+9thgz549ZWtKTZ48WZMmTXIeO7Ti1JtvvikravXu3VujRo2qRar6aqaXzZgKz8xqTT/WoT3yaI8O9u/fX0cddZQdqt0POuggp8BmjyfarDFbIyszM1NWqOvatWttOze9SXRTMMSCgF8E/JZHJYu4++2Wkg8CCMRAoI8oYIk/CCCAQDMEKivLm9GKJgi4V8AWY7fowq/23nZ7dPDSSy+VzX6y97ZGlhWLbD0t+3zCCSfIvpXQ3lt72+1bAu21T58+Cj/uZ+db2o8VwBYvXuys2XXKKacoKSnJuq3drc+zzz7bOW/rdi1YsECDBg3SGWecUdvGbW/cWsBymxPxIBBogcJ8dy7iF+ibQvIIIOB6gR5VFLBcf5MIEAEEXCFQUFjkijgIIm4Cnh/48MMPdx4rvPDCC/fLxR7JO+mkk3TDDTfoW9/6ltPutttu0/XXX69jjz3WedQwfFFBQYFsQXdbG2vfGVMt6cf6S05OlhW9brzxRtksMDu2726PLl5zzTVOTLfeeqvzzYjhotm+bd3wmQKWG+4CMSDgcoG9OVkuj5DwEEAAAfcJdK3MdV9QRIQAAj4V8HZauXmsGejtO0j0kRJIS0uTrY1lM7YaKzpFaiwv9kMBy4t3jZgRiLFAcQH/oyLG5AyHAAI+EOhYlu2DLAKUAqkigEDcBOouIh23IBgYgTgLWOHKFnAfOHCgRo4cGedo3Dk8BSx33heiQsBVAuVVNVJye1fFRDAIIOA+ASKqL9CuhAJWfRE+IYAAAvsLJCUmqJo1sPaH4UjgBGxNqmuvvVYXXHDBfutVBQ6jkYQTGznOYQQQQKCeQE1K93qf+RAVATpFAAEfCSQWZfooG1JBAAEEoiPQuX1CdDqmVwQQ8J0ABSzf3dKgJ0T+0RKoTE6JVtf0iwACCPhToLRA3ZL4Zi1/3lyyQgCBSAl0SKyOVFf0gwACPhfYv4Dl84RJDwEEWidQXp3Uugu5CgEEEAiwwJD2rCEY4NtP6ggg0AyBpJqqZrSiSdQE6BgBDwlQwPLQzSJUBOIpUFzJfx2Lpz9jI4CANwUGJFHA8uadI2oEmi9Ay7YJ1FSWtq0DrkYAgcAIUMAKzK0mUQTaJlBQVNK2DrgaAQQQCKBAvwQKWM247TRBAIEAC5SVFAc4e1JHAIGWCFDAaokWbREIsMDe3NwAZ0/qCLhdgPjcKtCrmn92uvXeEBcCCLhDIIf/jemOG0EUCHhAgAKWB24SISLgBoG83Bw3hBG9GOgZAQQQiIJA9yoKWFFgpUsEEPCRwJ49WT7KhlQQQCCaAhSwoqkbsL5J198C5VU1Usfu/k6S7BBAAIEIC3Quz45wj3SHAAII+EcgJTlBVZV8W6t/7iiZBEkgHrlSwIqHOmMi4FGBqg4UsDx66wgbAQTiJJBSxuzVONEzLAIIeECgWwcPBBm9EOkZAQRaKEABq4VgNEcgyAIlahfk9MkdAQQQaLFAcnFmi6/hAgQQaK4A7bwukFzD7Cuv30PiRyCWAhSwYqnNWAh4XCC/qMzjGRA+AgggEFuBhEKXr+0SWw5GQwABBOoJVJQU1fvMBwQQQKApAQpYTelwDgEE6glkZu2p95kPCCAgYYBAUwI1VZUa1K6wqSacQwABBAIrkJeXF9jcSRwBBFouQAGr5WZcgUBgBbKzojKTILCeJI4AAsEQGNSuIBiJkiUCCCDQQoEdO3e18AqaI4BAkAUoYPni7pMEArERqKiqUU2XfrEZjFEQQAABnwj0T9zrk0xIAwEEEIicQI9OSaooZ3mKyInSU3AEgpspBazg3nsyR6BVAhUde7XqOi5CAAEEgirQt4ZHZIJ678kbAQQaF+iR0vi5qJ9hAAQQ8KQABSxP3jaCRiB+AkVVSfEbnJERQAABDwr0qKaA5cHbRsgHEOA0Am0VaF/NNxC21ZDrEQiaAAWsoN1x8kWgjQLZe1mMuI2EXI4AAgET6FqZ01DGHEMAAQQCLZCfmx3o/EkeAQRaLkABq+VmXIFAoAUydu0IdP4k7yYBYkHAGwKdyylgeeNOESUCCMRSYGPatlgOx1gIIOADAQpYPriJpIBAqwVacWFRXrYS+x3Siiu5BAEEEAimQLuSrGAmTtYIIIBAIwJ9OidpbwGz+hvh4TACCDQiQAGrEZjmHqYdAkEUKGnXI4hpkzMCCCDQKoGkIgpYrYLjIgQQ8K1Al+RK3+ZGYv4WILv4ClDAiq8/oyPgSYHsvUWejJugEUAAgXgI1JTkqVMi/7IWD3vGRAAB1wk4AZXk8+UWDgQ/EECgRQIUsFrERWMEEDCBrZvW2ws7AggggEAzBYa0L2hmS5ohcCABziPgfYGt6eneT4IMEEAg5gIUsGJOzoAIeF8gf2/ov5p16+/9RMgAAQSCKRCHrAcm5cdhVIZEAAEE3CfQLSVR2Vl8A6H77gwRIeB+AQpY7r9HRIiAKwVKOvRyZVwEFRsBRkEAgZYJHJQQKvy37BJaI4AAAr4U6NG+ypd5kRQCCERfgAJW9I0ZAYGGBDx/bE8e3xzj+ZtIAgggEDOBXjUUsGKGzUAIIOBqgfIi/nno6htEcAi4WMDDBSwXqxIaAgEQ2LI+NQBZkiICCCAQGYHuVbmR6YheEEAAAY8LpG/f4fEMCD8+AoyKgEQBi98CBBBolUBpRaWqewxp1bVchAACCARNoEtFTtBSJl8EEHCbgAvi6dMlSbszs1wQCSEggIAXBShgefGuETMCLhEoSOzskkgIAwEEEHC3QEopCxa7+w41LzpaIYBA2wQ6q6xtHXA1AggEWoACVqBvP8kj0DaBXZk8EtM2Qa5GIHACgU04uTgzsLmTOAIIIBAWyN6zM/yWVwQQQKDFAhSwWkzGBQggEBbYumm9Ejp2C3/kNSYCDIIAAl4USCzikRkv3jdiRgCByAkkJyZo3ca0yHVITwggEDgBCliBu+UkLAgiKlDSZVBE+6MzBBBAwI8CNZXl6t+u2I+pkRMCCCDQLIFeHSqlmppmtaURAggg0JBAqwpYDXXEMQQQCKZARm5hMBMnawQQQKCFAgPb5bfwCpojgAAC/hEo3stMVK/eTeJGwC0CFLDccieIAwEXCyQmJTca3Ya1q6UE/lEi/iCAAAIHEBiQSAHrAEScRsCvAuQVEti4cVPoZ8N/2yUnNXyCowgggEAdAf6tsw4GbxFAoGGB5JRODZ8IHa2urlFZ96Ghd/xFAAEEEGhKoE9CXlOnOdekACcRQMDLAn1SalRVUd5oCintG/+PpY1exAkEEAicAAWswN1yEkag5QJJ7Ts2eVHGXtZ1aRKIkwi4QYAY4i7Qqyo37jEQAAIIIBAPgfKCnCaHTWnfrsnznEQAAQRMgAKWKbAjgECTAkkdUpo8v3HDxibP++UkeSCAAAJtEehWSQGrLX5ciwAC3hVYv3FDk8GndGAGVpNAnEQAAUeAApbDwI8YCTCMRwXadWj8EUJLqbK6RiXdeIzQLNgRQACBxgQ6lmc3dorjCCCAgG8F+nSsVlV5aZP5MQOrSR5OIuBVgYjHTQEr4qR0iID/BJLaNz0DyzLexbcRGgM7Aggg0KhAhxIKWI3icAIBBHwrUFl44NmnHVkDq5H7z2EEEKgrQAGrrgbvEUCgQYGmFnEPX7Bpc5pqmvi2wnA7XhFAAIGgCiQXU8AK6r0n7zgKMHTcBVLXrjtgDMzAOiARDRBAICRAASuEwF8EEGhaIOkAi7jb1dU1UnHnwfaWHQEEEECgAYGaomy1T6hu4Iy7DxEdAggg0FqBvilVqq5s/NsHw/2yBlZYglcEEGhKgAJWUzqcQwABRyDpAIu4O41CP7btPvAU8VAz/iIQNAHyRaBWYGj7gtr3vEEAAQT8LpCftatZKTIDq1lMNEIg8AIUsAL/KwAAAgcWONAi7uEetm3fpprOvcMfI/hKVwgggIA/BAYm7/VHImSBAAIIHECgQ1KCNm/aeIBWX55mDawvHfiJAAJNC1DAatrHP2fJBIE2CDR3BpYNkaOu9sKOAAIIINCAwEEJeQ0c5RACCCDgP4HuiSXNTiqlQ7tmt6UhAgg0Q8CnTShg+fTGkhYCkRRI7tCp2d2tW7u22W1piAACCARNoFcNBayg3XPyRSCoAtu3bmp26iku/BbCZgdPQwQQiJkABayYUTMQAt4VaNep+bOqCkrKVNaNxdy9e7eJHAEEoinQs4q1AqPpS9+uEiCYAAv06ZigrMzMZgv069n8/63Z7E5piAACvhOggOW7W0pCCEReoHPflhWktmXmRz4IekQAAQR8INCloiUzsHyQMCkggEAgBWqKs1uUd98enVvUnsYIIBBMAQpYwbzvZI1AiwQ69x3Uovabt25XTYcuLbqGxghERYBOEXCZQEpZlssiIhwEEEAgsgLtkhK0ctWqFnXKDKwWcdEYgcAKUMAK7K0ncQSaJ2CturRwBpZdk6Vu9sKOAAIIIFBHoF1Jy2Yl1LmUtwgggIAnBAZ2qlRNdXWLYmUGVou4aIxAYAUoYEX/1jMCAp4XSOnRV0ntOrQoj9S161rUnsYIIIBAEAQSCjODkCY5IoBAgAUyd2xpUfadUtrL9hZdRGME3CtAZFEUSIxi33SNAAI+EmjpOlglFdUq6jrURwKkggACCERAoKJEvZNLI9ARXSCAAALuExjUVdqQtr1FgfXrue+yEy26nMYIIBAgAQpYAbrZpIpAWwQ692vZOlg21uYde+yFHQEEEECgjsCQdnzRRR0O3kZDgD4RiN6x9YYAABAASURBVJNAYU5Gi0fu24MCVovRuACBgApQwArojSdtBFoq0Jp1sHZm7FZlt5Z9g2FL46I9AgggEA2BaPY5IGlvNLunbwQQQCAuAr06JWrNmrUtHpv1r1pMxgUIBFaAAlZgbz2JI9AygU59Wj4Dy0ZIL6qxF/bgCZAxAgg0ItBHFLAaoeEwAgh4WCChqHXfskoBy8M3ndARiLEABawYgzMcAs0XcFfLlq6BFY5+XeoaVXfpG/7IKwIIIBB4gV7VeYE3AAABBPwl0LFdglasWNmqpPr17Nqq67gIAQSCJ+DvAlbw7icZIxA1gc59WzcDywLaU9nRXtgRQAABBEIC3atyQz/5iwACCPhHoJsKQ8m0btY9M7BCdPyNjAC9+F6AApbvbzEJIhAZgdasgRUeebn9F7kO/Ne1sAevCCAQbIGOZdnBBiB7BBBwrUBrAksO/RvlsqVLW3Opc83gvj2cV34ggAACBxII/ePmQE04jwACCEgpPfoquUOnVlNkJvZs9bVciAACCPhJIIUClp9u57658BmBwAn0a1+i6qrKVuXdLjlJA/p0a9W1XIQAAsETSAxeymSMAAKtFeg2+LDWXqoVK1cqVAFr9fVciAACQRHwf55JrVzo2P8yZIgAAl4UsPVOWxv3kH7MvmqtHdchEESBxCAmTc4IINA6gR6DR7TuwtBVldVSVvv+oXf8jboAAyCAgLsFCjOVmNC6tWLcnRjRIYBA0ASGdq5Qfn5Bq9MeehAFrFbjcSECARSggBXAm07KBxagRcMC3dpQwLIelzuzsFLsLTsCCCAQaIGh7fMDnT/JI4CAPwTWrlndpkSGHsQSE20C5GIEAiYQrQJWwBhJF4FgCHRvYwGrsqpG2SkDgoFFlggggEATAoOSWz9joYluOYUAAgjETGBgSqly8/LaNB6PELaJz00XEwsCMRGggBUTZgZBwB8C3duwBlZYYOmyZVL71i8GH+6HVwQQQMDLAgcl7vVy+MSOAAIRF/BWhwkJ0vJly9oc9ND+zMBqMyIdIBAgAQpYAbrZpIpAWwU69x2stnwToY1fZWthpQyyt+wIIIBAYAX61LRt1kJg4ZpKnHMIIBAzgb5JRSovK23zeDxC2GZCOkAgUAIUsAJ1u0kWgbYLdIvALKwlixZJnXq1PRh6QACBiArQWewEelRRwIqdNiMhgEAkBTokS8uWLW1zl317dFZK+1Bnbe6JDhBAICgCFLCCcqfJE4EICbTlmwjDIdSE3uxpd1Dop+/+khACCCDQLIEuFdnNakcjBBBAwG0CXar2qqaqss1hMfuqzYR0gEDgBChgBe6Wuz1h4nO7QLc2LuQezm/pwnmq7s6C7mEPXhFAIFgCHctzgpUw2SKAgC8EunZI0IoIzL4yDApYpsCOQNAFWpY/BayWedEagcALdI9QAcsgtxXwjyBzYEcAgeAJtC/OCl7SZIwAAp4XSCzaE7EcDh/SN2J9BbojkkcgQAL822OAbjapIhAJge4RWAMrHMe6tWtU3mNI+COvCCCAQGAEEihgBeZek6j7BYiweQJ9OklrVq9uXuNmtDpuBF/q0wwmmiCAQB0BClh1MHiLAAIHFrBvImzfufuBGzazRerW3c1sSTMEEEDARwKlheqeVO6XhMgDAQQCIFCcuS1iWQ7s0139e3eNWH90hAACwRCggBWM+0yWCERUoP8xZ0Ssv4zdmcrvMixi/dERAt4UIOogCgxtlx/EtMkZAQQ8KDCwc7U2bNwcsciPOZR1UCOGSUcIBEiAAlaAbjapIhApgf6jz4xUV04/S1askpLaOe9b/YMLEUAAAY8JDEiigOWxW0a4CARWYGPqyojmfuxhAyPaH50hgEAwBChgBeM+NytLGiHQXIFIF7DKKqu1K6lPc4enHQIIIOALgb4Jeb7IgyQQQMDfAge1K1Jubm5Ek2T9q4hy0hkCrRLw4kUUsLx414gZgTgLdO47SD2GjoxoFCtWrVVll4Mi2iedIYAAAm4W6FVNAcvN94fYEEBA6tEhQUsWLYwoxaGDevtl/auIutAZAggcWIAC1oGNaIEAAg0I9Dvy1AaOtu3Qhj2FbeuAqxFAAAEPCXSvyvFQtISKQDQE6NPtApV5OyIe4tGHsP5VxFHpEIGACFDActmNXrNmjUaOHKlf/epXLouMcBCoLxDJhdzDPW9L36nC7sPDH3lFAAEEfC3QqTwCBSxfC5EcAgjEU2BA52qtW78+4iEcfUj/iPdJhwggEAwB1xaw7Dnr888/X4MGDaq3DxkyROedd56eeeYZFRQU+O4uVVZWqqqqShUVFb7LjYT8JWDrYCV36BTxpBYuWSG1i3y/EQ+UDn0jQCIIxEsgpTQ7XkMzLgIIINCkQEKCtCnCC7eHBzz6YGZghS14RQCBlgkktqx57FpbASc/P1/t2rXT1VdfrXHjxjn76aefro0bN+q+++7TySefrOnTp6umpiZ2gcVppLlz58qKd8zMitMNYNj9BJLap6jfqFPseET38qoapatXRPukMwQQQMCNAsklWW4Mi5gQQAAB9U8ujPjC7cY6avhBrH9lEOwIINAqAdcWsMLZ9OvXT7///e/18MMPO/sbb7yhdevW6Te/+Y2Kiop0++23a9q0aeHmHn09cNiFhYWqrq5mZtaBqWgRQ4ForINl4a9evVrlPYbZW3YEEEDAvwIFmf7NjcwQQMCzAgO6JmnRokVRif+kI4ZEpV86RcBbAkTbWgHXF7AaSiwlJUU//OEPnSKWFXWeeOIJXz5O2FDuHEPATQLRmIEVzm/Z+q3ht7wigAAC/hSoqdaQ9nx5hT9vLlkh4F2Bwt2boxZ8xApYUYuQjhFAwM0CnixgGWhCQoKuv/56HXbYYVq2bJmz2/HwbutITZkyRWeffXbtGlr23o7ZOWtnr3feeadz/t1337VD9XZbj+oHP/iB8+iePcJXXFysG2+80Vlk3RZbr9c49MEe77M1u2bMmBH6VP/vrl27dNddd2nYsGHOePZqn+14/Zb1P23YsEFHHXWUvvWtbzknJk6c6Fxv49xyyy0qKytzjtsPWxPsgQce0LHHHlvb5tRTT9V//vMflZaWWpPa3R67nD17ts4999zatiNGjNBvf/vben3WXsAbBBoQ6H3Yceo28NAGzrT9UG7eXmV2PrjtHdEDAggg4GKBQcn5Lo6O0PwsQG4INCQwrEu51m5Ia+hUm48dMrC3Rh/K+ldthqQDBAIs4NkClt2zvn37OgUqK8YsXbrUDjm7FZ7sEUMrTuXl5em6667T5Zdfrh07dsiO2SOJ1iYpKUkXXnihc83UqVNlx5wPX/1IS0vTp59+6hTJ7JsBbRwretm+b1u7xNbtslc7b6/hfVmowGaFoldffdVZt8vW87L+7LON31AxLHxtnz59NHbsWCdPO2brYNn1tl900UVq3769HVZ6erouueQSPfXUU+rcubNuuukmJ+esrCz97ne/02233VZvlpo9dmlttm7d6rSz/g4//HBt2bJlPwdnAH4g0IjAgGPPauRM2w8vWbpMlT2Ht70jekAAAQQiLxCRHg9K3BuRfugEAQQQaKtA3y6JmjN7Tlu7afR6Zl81SsMJBBBopkBiM9u5tln//v2d2DZt2uS82g+bTfXKK6/o5ptv1oIFC/T444/rX//6lxYvXqxTTjlFdm758uXWVCeddJKsj/nz52vnzp3OsfAPO2YFsMsuu0y9evUKH27Rq32b4j333ONcY3HZDCpbz8sKZk8++aSzOOI///nPRotGPXv2lF1/xx13OH3YjCq73vZvfvObSkhIcGZXWRsruP3617/W559/rkcffbQ2Z1v4/osvvtCzzz7r9GGztl566SV16dJF77//vtPO+rP3VlSzApjTkB8INENg0AnnNqNV65us2s4ix63Xc/uVxIcAAn2VJ/4ggAACbhAo2LUpqmGcfCTrX0UVmM4RCICA5wtY+94jK85MmjRJ3bp103e+8x2lpKTUNunRo4fssTubKWXFLDthM5rs0cKMjIx6ixXaI3cffvih8y2IX//6161pq/ZVq1bJimXXXHONTjzxxNo+EhISNGbMGB1zzDHO449W6Ko92cI369evlz0OePTRR8uKWjazLNyF5WyPKiYnJ+uTTz7R3r3//S+9JSUlys7ODjfl1YsCLoj5oNFnqMfQkVGLZPfOHcrueWTU+qdjBBBAIJ4CPapy4zk8YyOAAAKOwMCUUm3aHL31Rwf26S5mYDnU/EAAgTYIJLbhWldd2q5dOyceK9DYtxRaccZmNt19992qu7/55ptOO/uWM3uTkJCgK664wpnJ9M4779Su/2SP0i1ZskRnnHGGswaVtW3NvmLFCtmjh9bX//zP/9SL5Y9//KO2b9+uPXv26EBrYTU19u7du2X5HnHEEbIZW/u2HT58uA466CBZO1vHq0OHDk4hzx51tMcTw3FYnPtey2cEmiMw8PgxzWnW6jaL5s9TVd/oFclaHRgXIoAAAm0U6FpJAauNhFyOAAJtFOjXOUELQ/9bq43dNHk5s6+a5OFkDAUYytsCni5gWcElNTXVuQO2fpPz5qsfNsvKClL2uGDd/bPPPnNa1H0k0BY9twXMFy1aJHsMzxrYou35+fk6//zz683isnOt2a2QVTcOez9hwgTl5OQ4a1a15bE9m4FlMdnC8Pba2G7FvczMTOf0BRdcICvm2Vpc//73v3XaaafJHpUM9+U04gcCzRQYGOXHCC2M1IwCJbTrYG/ZEUAAAd8IdCxjJrRvbiaJIOBRgT1b17Yk8la1ZfZVq9i4CAEE9hHwdAHLFihfuXKl7PG44447rl5qgwYNki3sbgu3N7T/4Q9/qG1vxSwr3ljBygpXRUVFztpQ9vjdmWeeWduuLW/s2/0aisOO2SOGhx7a+m9yO/jgg53Qtm5tetqv5WnrfVnjhIQEp2j18ccfa+HChc6MrGXLlunaa6+VzWCzNuwINFeg78gT1fvQY5vbvFXtdmxKVXbf41t1LRchgAACbhXoUEoBy633Jnpx0TMC7hEY0K5AO3bsimpAvbt10slHDInqGHSOAALBEPBsAcsef3vuuee0ceNG55v9jjrqKOeO2UymoUOHOjObbF0r52Azftg6V/YY4vTp02WPF1ox55xzzlG4OGRddOrUSVYAsvWxbDaTHQvvFk95eXn4Y+2rzeyyDxanzRiz963ZU1JSnMccG7rWvqnQingbNmyot8ZVuK3lYwvUWyy2Nlj4ePh14MCB+stf/qIf/OAHjpu1D5/jFYHmCgw8MbqLuVscC2dNVdWwU+wtOwIIBFnAR7knFPFFFT66naSCgKcEBnWRFi1aHPWYTzpyiDq0T476OAyAAAL+F/BkAcuKMb/5zW9ka1xZQebee+91HsOz22UFLFsc3daEevrpp2VrPtnx8G7FJ1vk3dadCh+zV1s/yr6R0L550L7Bz66/6KKLnNlddt72hIQEp6Blhai333679psDrc/HHntcUd4rAAAQAElEQVRMkydPtmb1dltYffjw4ZoyZYrCjy/WbWCP7Nli8XWPNfS+e/fuzqOM9m2LBQUF9ZoceeSRGj16tLNY/IsvvigrpoUb2LcoPvXUU7KYbSF5K4RZ7rbYe/jxy3DbsJXNPAsf4xWB5gpEex2scByL125RYs/B4Y+8tlKAyxBAwCUCJXvVOanSJcEQBgIIBEWgU/tEbVyzLCbpnnzE0JiMwyAIIOB/AdcXsOwROysknXzyyc5MK5tFZO9tDSl7JM5mYe37+OCtt94qe/TPCkpW3LnjjjucxdOvv/562fW2mLo9flj39lrh69JLL3UWQ//iiy902GGH6fTTT6/bxHlvjxrauLZ+1YUXXqhf/vKXsm8x/Mc//iEby2lU54fNbrLHB+3bEW3BdGtr1/z0pz/VCSec4HwToX07YJ1LGnxr35Y4PFQIs8ciLb8777zTmTFl/Xbt2lX333+/882LDz74oM466ywnLmtj33w4Z84c5xHBK6+80unbZprZ7DRb3+u6665zbMx4/PjxjvHxx/OYlgPV9A/O7iPQ6+Cj1G/UqfscjfzH3O0btKW6Z+Q7pkcEEEAgTgJD2+XHaWSGRQCBoAp0Kd+tnNy8qKfft0cXfe3oYVEfhwEQQCAYAnEsYDUNbEUWm11lrWzGkM26st0e07MCyxNPPCGbLWXfEmht6u5W0HnhhRf0pz/9SfbI39SpU2UFL3s0zgo2H3zwgUaNGlX3Eue9PTJo39ZnH+yRQns0z97X3W3R87feekunnnqqs1aUFbLs2LRp03TDDTc4TZOSkpzX8A8rjFmR6rzzzpOtU/X666/LZnDZNwY+/vjjTvEp3DY5OVl2veUfPmav4bY21oIFC5w1ugYPHqz27dvbaVkRb8aMGbIimS3UbmPYrC9r/+yzz+qBBx6onU1mfb300ktOW1v/ymzs2xDtEUI7buedTvmBQAsFYjULK3XhFyoYcFILo6M5Aggg4E6BAcl73RkYUSGAgC8FhnUp19Llq2OS21nHHaJOKV/++0pMBmQQFwsQGgJtF3BtAcuKKLYelc3Aqrtv3bpV7733nrPYuK1J1RhBSkqKbOaVFbnC169Zs0b2qF9jC6YfcsghWrJkiaz9//7v/za65pR946EVoKydFX6s6GPHvve97znXnnvu/msB2Xl7vM/iD19nRS0rqFms4TyssGaLqD/yyCPhQ7Wvts6XFanC19vMroSEhNrzAwYM0F//+lfZWljWxnYr1lkBzYpitQ1Db8Jtw/HY44T33HOPrPgXOs1fBFolMOjE/X/3W9VRMy6a8+knqhpwdDNa0gQBBBBwt0C/BApY7r5DRIeASwQiEEb/LgmaM3tOBHpqXhdnHfPll001rzWtEEAAgaYFXFvAajpsziKAgBsFug08VANPGBOz0Bat2yZ17Rez8RgIAQQQiIZA75rcaHRLnw0IcAiBIAu0T07Q9vUrY0Zw9CEDdNyIQTEbj4EQQMD/AhSw/H+PyRCBmAoM+9qlMRsvL2O7tlSxHlbMwBkIAQmDKAh0r4z+OjRRCJsuEUDAYwJdynZrT2ZWzKI+61hmX8UMm4EQCIgABayA3GjSRCBWAkO/dpm6Dojd/2BZt2yB9vY/MSrpZXYcqvTOI1TUrkcE+6crBBBAoL5A54rs+gf4hAACCERYYEjHUq1ctSbCvTbeXft2yTrr2EMab8AZBBBAoBUCFLBagcYlcRZgeFcLJCa309AYzsIyjHmfzVDFoOPtbUT2HaGi1UdD7tCc/ldqcb+LNX3wLVrc5/yI9E0nCCCAwL4CKaU5+x7iMwIIIBAxgcHdEjRv3ryI9decjmztqwG9uzWnKW0QQACBpgXqnKWAVQeDtwggEBmB4adfLiUkKJZ/5i5bo4R+h7V5yPz2fbQoVLQqS+5cr6/0rkdqRe+v1zvGBwQQQCASAsnFsXukJxLx0gcCCHhHoGenJKUuWxDzgM86jtlXMUdvYkBOIeAXAVcWsBYtWiR2DPgd8O7vwPqMPOmYy5XdeWjM9vTyFE3N7KqVCQdrZeWAVu9LO5/U6D/f07qNVmVi+0bPcwIBBBBojUBCYWZrLuMaBBCInYBnR6rK3qL8gqKYxj+4Xw/ZDKyYDspgCCAQCAFXFrA++ugjTZgwgR0Dfgc8/DuwNLedtvU+Oab7kpLeer/kUL1feVSr953tm/62nPz2vQPx/xxIEgEEYihQVaH+7WP7L5gxzO6roXhBAIFYCwzvWKjU9ZtiPazOPvYQJSa68l8zY27BgAggEFkB3/+T5aSTThI7BvwOxOd3YGBivnoXbYv53pZ/TFZUVDR5eafKwibPcxKBqAnQsa8FhiTn+zo/kkMAgdgKHNajSrPnLYrtoF+NdjaPD34lwQsCCERawJUFrHvvvVcPP/xwRPYbbrhB7BjwOxCf34GLzzxRQ7MXxnw/fttb+umwPfp1yvR6e3M+X1T6eaP/nO1XvFUplQWNnucEAggg0FqBg5IoYLXWjusQQKC+wLDu0qefNv6/Z+q3juyn804coZFD+0W2U3pDAAEEvhJwZQHrq9h4cZ8AESHQIoGhX7tM7Tp1bdE1kWr82eefq7Lv4S3u7qDiNI3IW7zfdV0rcjU6Jz7/Y3C/YDiAAAK+E+irPPEHAQQQaKtAv86Jmvv5p23tptXXX3jKyFZfy4UIIOA6AdcFRAHLdbeEgBDwj0Cn3gM09GuXxi2hLxavVEKvoS0ef1TuHJ21a6IOz1uk4QWrdVzmJzo3/WV1CRWxWtwZFyCAAALNEOhZRQGrGUw0QQCBJgS6pSRq8+rFqqmpaaJV9E6ddMRgnTKq5f+7K3oRuaFnYkAAgUgKUMCKpCZ9IYDAfgLDT798v2OxOlBWWqpFaZlKSGn5LLBepbt0ZO5cHZs1Q8MK18QqZMZBAIGACnStzAlo5qSNwAEEON1sgYL0ddq7d2+z20e64YWnHBHpLukPAQQQqCdAAaseBx8QQCDSAv2OOk0Djx8T6W6b3V/W7gytK+rY7PY0RAABBOIh0Kk8egWseOTDmAggEFuBTsU7lb5jR2wHrTPa4UP66oKTW750Q50ueIsAAggcUIAC1gGJDtwgLS1NEyZM0PPPP6+XX35Z8+fPV1VV1X4X2rFPPvlEr776qvbs2bPfeQ4g4FeBQ8+9Ma6ppW3aoPSOh8Q1Bgb3tADBIxB1gfYlWVEfgwEQQMCfAj2qc7Rhw/q4JsfaV3HlZ3AEAiPg6gJWdna2rOBjRSErDo0fP14TJ07UunXrmnWDlixZIrvGrp0+fXqzrgk32r17t6ZMmaIXX3zRKUzZ64cffqi8vLxwE+c1IyNDc+bMUbdu3XTFFVdo6NChSk1N1Zo1+z9yZHGnp6frkEMOUb9+/Zzr+YFAEAQGn3yBBhx7dlxTXb18qfIGnhbXGBgcAQQQaEwgqYgCVmM2HEcAgcYFhnQq0+qVKxpvEIMzB/XsKgpYMYBmCAQQkGsLWDar6f3339f27dvVpUsXDR482HktKChwCkaLFy9u8vbl5uaG/kvEhtpFDCsrK5tsX/ekFZ8++ugjWQHNClODBg1Shw4dZMUqi2nnzp21zbdu3arq6modffTR6t27t0444QR16tRJ27ZtqzcLy+JZuXKl0+bEE0+svb7Zb2iIgMcFDj33hrhnMH/WVJWP+kbc4yAABBBAYD+B4lx1TNx/9vZ+7TiAAAIIfCUwoleC5s2d+9Wn+L1ceOpIde3UIX4BMDICfhQgpwYFEhs86oKD5eXlTrHnqquu0lWh/YILLtB1112nI444wonOClzFxcXO+4Z+WLGotLRUQ4YMaeh0o8esaLV8+XIlJSVpzJgxsrEvvPBCXX/99Tr88MNlcdl5exzQOrHCVHJysjMDyz63a9dO7du3V0VFhcJFM2u7YMECp6B12mmnydpYW3YEgiQw5NRLdNBRX4t7yjMnvaaaY6+MexwEgAACCOwrMKRd/r6H+IwAAgg0KHB4v/aaNXNmg+dieTClfbJrZ1/F0oGxEEAgNgKuLWCNHDlSl156qXr06FFPwgpSyaGCUd0CUb0GoQ87duxwZkD17dtXAwcODB1p/l+71gpfdu2wYcNqL0xMTHRmWaWkpMiKVvs+SljbsIE3y5Ytc2ZvHXPMMerTp08DLTiEQDAEDo3zWlhh5Y/ffFEJx1HECnvwigAC7hAYkEwByx13gii+EuDFpQIH926nmdM+dkV09ujg4L7dXRELQSCAgP8FEr2Wos1qskf2bBaTFbL2jd9mO9kMqYSEBOdxPis87dumqc9FRUXOaXt00HlT54c9GmiPM1rxzIpYdsraWUz5+V/+j04b3z5bocseO7SCmK2JZYW0I4880i5hRyCwAsPOuFx9jzjZFfl/NOFFJR9PEcsVN4MgEPCtQMsSOyhhb8suoDUCCAROYHD3dpr9afxnXhl8h/bJuvKso+0tOwIIIBATAU8VsOyRQZvNZAUsm4llBaV9lezRwszMTOfRwf79++97utmfS0pK9mtrRTPbbXx7lNAa2KLt9rpq1SpnzaylS5fK4hw+fLisj4ULFzqPFJ588snOY4nWlh2BIAscdl58v5Gwrv37b7yo9sdfUfcQ790mQDwIBEigd039L4oJUOqkigACzRA4qGuyFs79TDVVzV/btxndtrrJtecco0MG9m719VyIAAIItFTA1QUsm9U0c+ZMTZs2Te+9957zDYR2bNSoUTrppJP2y9UKRrb2lc1+Gj169H7nm3PAHh20WVt79uxRTk5OvUvKyspq17Xau/fL/0pqi8tbccraTp48WVu2bHFmftl6WTYTzNrZwu49evSo1xcfEIiVgNvGGX7W1epz+PGuCWvKGy+pA0Us19wPAkEgyALdq3KDnD65I4BAEwK9OydpxcLZqq4oa6JV7E7169lF13z9mNgNyEgIIIBASMDVBazCwkLZI3jp6emyWVX2eF4oZlkRy76N0N7X3e3bA61gZI/q9ezZs+6pZr+3mV1WbLJimBXN3nvvPaeA9tZbb+n111934ti3M1tYfuzYsbr99ts1btw4Z60si3nDhg06+OCDddhhh8nev/HGG3r++ef18ssva/Hixft2w2cEAiNw6Bj3zMIy9ClvvqoOx11mb9kRQACBuAl0qaj/H87iFggDI4CAqwS6d0xS6pJ5qizb/wmReAV6bah41btbp3gNz7gIRFOAvl0s4OoClq0b9c1vftMpDN16662ybwPs3LmzrDg0depUZzH1sK2tSbVx40Zn0XdbAD58vKWvtm7VxRdf7HzjoH0ToRXObDx7ZND6HTBggNNlUwUyK67NmzdPtl6Wzc6yItz8+fPVvXt3XXHFFbLHDu2Rw7Vr1zp98QOBoAkcMuZ69TqkdbMko2FVU12lD9+bog7HfiMa3dMnAggg0CyBjmXZzWpHIwQQCI5At5QkbVi+QBWlX67T64bMRwzpq2vOaWr2lRuiJAYEEPCjgKsLWHXBrZg0aNAgWXHJP1sNqgAAEABJREFUFk63daZWr15d28TWnrJvDzz66KNlRajaE614Y9efccYZzmwqm1Vl+8033ywrRtksMHvE0B5TbKhrO2/FKit42WOOHTt21KZNm5SQkKDjjz9evXv31rHHHuusi7Vt27aGuuAYAoEQOOyCsa7Ks6I4X9NnzFL70Re7Ki6CQQCB4AgkF2cFJ1kybVqAswiEBLqkJGvjylDxqqQg9Mk9f23tq+Qkz/xrpHvgiAQBBNos4Ll/8tgMrPAsKHvE0ASys7OVkZGh5ORkp1hka2aF93Xr1lkT5eXlOY8CLlmyxPncmh9WNLNvKWzfvr0am4Fl49mMqxEjRjgLyds4dl1iYqKsmGWfrfhl7+24ratlx9gRCJrAoWNu0MDjznFV2sXZu/TZ/CUUsVx1VwgGgdYJePGqxCIKWF68b8SMQDQEuqQkKW3lfFUUu6t4ddIRQ3TRqSOjkTJ9IoAAAgcU8FwByzKy9ans1YpC9mqznmpqamSznnbu3Ok8YmiP/dlui6tbG7vGPltxqaKiwg61eF+/fr2sgNWvXz/nccB9O7DHGG0ReZtlZQu373uezwggUF9g5KXfrn/ABZ/2pm/Q3BXr1f6YS1wQTVxDYHAEEIixQE1Fqfomu2eNmxinz3AIIPCVQJcOoeLVqoUqd1nxysKzta/slR0BBBCIh4ArC1hWiHr//fe1YsUKWXGqLszWrVu1a9cuWfHqkEMOcU5ZQckWT7dH/fbdv/a1rzltbNaWnbv88svVrl0755gtrD5+/HjnGw7DRa3q6mqnEOY0qPPD1quyReJt9tVRRx1V58yXby3OBQsWOPGedtpptWPY2U6dOsn6tSKafbZHHe29He/QoYMdYvelAEkdSKD/6DN02Pk3H6hZzM9nbViqOcvXqj1rYsXcngERCLrA4Hbumm0R9PtB/gjEWqBrSqLSVi1QeVF+rIc+4HjnnTRCpx017IDtaIAAAghES8CVBSxb78oKVIsXL9Yrr7ziFJjskcCJEydq5syZsmLTsGHDnG/4awuMFZ1s5lZlZaVTYLK+7FHECRMmyL4x8OOPP5bt9n7u3Ll2WrauVf/+/Z33dX8sW7bMeYzxmGOOUZ8+feqe0vDhw53ClhXk7HHH5cuXO0WycAGuXmM+IBAwgSMu+446dO3puqyzNyzTrM/nqsPxV7guNgJCAAH/CgxI2uvf5MgMAQSaFOjRMUmbVoSKVy6ceWWB29pX9sqOQNQE6BiBAwi4toB1/vnn68QTT5SteWVFH3v8z9aMsm/y+/rXv66vh3YrdB0gP2emlrWxgpi91t3Da2hZwSk8E6pv377OtwRaUcseN7Td3lsR6sorr5R9E2HdPuy9fVOhrX1l35p45JFH2qF6u33roD1SuGfPHk2ePNl5xNFyO+yww+q14wMCQRTo2n+4jnDho4R2Lwoytuij96eow4nX2Ed2BBBAIOoCfZUn/iCAQPAEenZK0rpl81RRUtim5KN18U3nH68jhx8Ure7pFwEEEGiWgCsLWBa5PeZns5muvfZa3XbbbbLH/2699VZdffXVLZp5dfjhhzvXXnjhhdZt7V5QUKDNmzfLHuOr+0igjXv22Wer7iOJ9n7MmDGybz+s7aDOGyt6jR07VhdccIEaK6rZtyNaP7fffrusrX2u0wVvEQi0gK2F1euQo11pUF6Yp8mvPa/2J13ryvgICgEE/CXQs4YCVpzvKMMjEHOBPp0Tlbp4jipLi2I+dnMGHNKvh24677jmNKUNAgggEFUB1xawopp1qPO0tDTZOlSjR49WY98oGGrGXwQQiIFAUrv2rp2FFU5/yqv/UdLxV4c/8ooAAo0KcKItAt0qctpyOdcigIDHBA7qkqhVCz5XVbl7v8Dh5guOV/cuHT0mS7gIIOBHgUAWsKxwZQu42yN/DT0S6McbTU4IuF1g2BlXaPDJF7o6zA/eGC8de2X0Y2QEBBAIrEBnCliBvfckHjyBAV2kpfM+VVVlhWuTP330cF1y2v5LpLg2YAJDAAFfCwSygNWxY0fZo4lNPfLn67segORI0ZsCR172HdcHPvXNF1U1+nLXx0mACCDgTYF2JVneDJyoEUCgRQKDutRo0exZqqmqatF1sW588/nHx3pIxkMAAQQaFWisgNXoBZxAAAEEoiXQZ+SJGvmN26PVfcT6nf7Wyyo94hsR64+OEEAAgbBAcnF2+C2vCCDgU4HBnSu1YPanrs/OFm4/+pABro+TACMiQCcIeEKAApYnbhNBIhAcAftGws59Brk+4U8nv6aCERe4Pk4CRAABjwkUZik5odpjQRMuAghIzTPo36FE8+d80bzGcWzFwu1xxGdoBBBoVIACVqM0nEAAgXgIdOo9QEdf9+N4DN3iMee8P1HZQ8e0+DouQAABBJoSGNq+oKnT/j1HZgj4XKBnTY4WL5jviSxZuN0Tt4kgEQicAAWswN1yEkbA/QKHfP16DTvdG+tMLZo+Sdu6H6uEDp3dD0uEvhcgQX8IDEzO90ciZIEAArUCHYp2aNWKFbWf3fyGhdvdfHeIDYFgC1DACvb9J3sEXCtgs7A6dOsd6/haNV7qws+0uqSbEnu6/9HHViXIRQggEFOBgxL3xnQ8BkMAgegJdG6fqNKda7V544boDRLhnlm4PcKgdIcAAhEToIAVMUo6+lKAnwhERqDbwEM12iOPElrG2zeu1ezUdCX2G2Ef2RFAAIFWC/SpyWv1tVyIAALuEejbOUmbV8xTdmaGe4I6QCR3XHqKWLj9AEicRgCBOgKxfUsBK7bejIYAAi0QGHHhLRpyyoUtuCK+TfPz8/XxnEWqGXRsfANhdAQQ8LRAj6pcT8dP8AggIA3uJi2f96kqy4o9w3HqqKG65eKTPBOvbwIlEQQQaLYABaxmU9EQAQTiIXDUNT9Wcop31peqqpY+nvmZyoadFg8uxkQAAR8IdKnM8UEWpIBA7ATcNtLQLlWa//ks1VRXui20RuPp3LG97rjs1EbPcwIBBBBwgwAFLDfcBWJAAIFGBXoOH6XR1/2k0fNuPTFr2lTlDPqaW8MjLgQQcLFASml2rKNjPAQQiJDAoA5Fmjv78wj1Frtu7rj0VB0+pG/sBmQkBBBAoBUCFLBagcYlCCAQW4EjLvuOBhx3dmwHjcBoC2d+pK09jldCt34R6I0u3C1AdAhETqB9CQWsyGnSEwKxEeiQnKDeVbu1YMHC2AwYwVHGnHCYrjlndAR7pCsEEEAgOgIUsKLjSq8IINBSgQO0P/qaHyshMekArdx3eu2CWVqW31kaxpoS7rs7RISAOwUSizLdGRhRIYBAgwJ9OiWoKH21VqxKbfC8mw/269lF3+bRQTffImJDAIE6AhSw6mB4/S3xI+BngT6Hn+DJRwntnmSsX6bPFq1UxeHn2kd2BBBAoEmBmrJi9Uoua7INJxFAwB0CAztXa8X8T7V79x53BNTCKO649BQN6tu9hVfRHAEE3CAQxBgoYAXxrpMzAh4VOOqaH6n/MWd5MvqS3D2a8d47yh02xpPxEzQCCMRWYHByfmwHZDQEEGixQN+kAi2c85lqqqtbfK0bLrjsjFG66NQj3BBKvGJgXAQQ8JgABSyP3TDCRSDoAifc8lt17OndNaUWTJukTT1OUOLAo4J+K8kfAQSaEBiQtLeJs5xCwC0CwYyjfVKCOhbv0LIliz0LcPCAXrrjUr510LM3kMARCKgABayA3njSRsCrAt2HHK7jb7nHq+E7cW9cMFNzNmWp+lBvziZzkuAHAghERqCRXvomUMBqhIbDCMRVoG9HKWvjYm3csCGucbR18DsuO1U9u4aSaWtHXI8AAgjEUIACVgyxGQoBBCIjMOz0y3TU1T+MTGdx6mXv9vWa9tH7KjiYRwrbegu4HgE/CvSqyfVjWuSEgKcFBqSUadm8WSrI9/YjvrdfeorOPOZgT98LgkcAgWAKUMAK5n0nawTqCnjy/TE3/kKDTjrfk7HXBl1TozlTJym939eUeNCI2sO8QQABBLpVUsDitwABNwn0qsnWovlz3RRSq2L5+vGH6daL+WbkVuFxEQIIxF2AAlZEbgGdIIBAPAROuOUedTloaDyGjuiYq7/4SAszqlQz4uyI9ktnCCDgXYHO5TneDZ7IEfCRQO9Oiares1YrV6z0fFbDB/TSD6453fN5kAAC8RcggngJUMCKlzzjIoBAmwWseGVFrDZ35IIOsjYs1cwZM1R8+EUuiIYQEEAg3gIdSilgxfseMD4CAztVaMXcmdq1K8MXGN+/6nT17dHFHbkQBQIIINAKAQpYrUDjEgQQcI+APUZojxO6J6LWR1JRUqTP35ugnUPOVfKQ0a3viCsRQMDzAsnFmZ7PgQSiK0Dv0RNITExQz+osLZw7OzRITWj3/t/vX326Thnl/Vnr3r8TZIAAAm0RoIDVFj2uRQABVwjYgu7DTr/MFbFEIoiVn7yjxXtqlHDUJZHojj4QQKBhAVcfTSjMcnV8BIeAXwX6dU5Q6faVWrVylW9SvPjUI3TDucf5Jh8SQQCB4ApQwAruvSdzBHwlcPwt96j7kMN9k1PGytma8fGHKhz5DRfnRGgIIBAtgZqaag1r7+1vOouWDf0iEC2BwR1LtXTOTGVm+aeAPHJoX/3gmjOiRUa/CCCAQEwFKGDFlJvBENhHgI8RE+jYs59OuOW3EevPDR2VF+3V7CmvaWPPU5Qw7EQ3hEQMCCAQQ4GByQUxHI2hEAiuQPeURHUv26X58+b5CqFDu2T94Ooz1LVTB1/lRTIIIBBcAc8XsIJ768gcAQT2Feh/zFk69f/9Zd/Dnv+8af40fbpolYoPPsfzuZAAAgg0X6B/4t7mN6YlAgi0SuDgHgnavnq+1qxd16rr3XyRrXt1zGED3RwisSHQYgEuCLYABaxg33+yR8B3AoeMuUHH3vQr3+VVkrtHn0+drG29TlRC176+y4+EEEBgf4HeyhN/EEAgOgIdkhN1cEqBvvh0pgoKi6IzSBx7ven843XlWUc3FAHHEEAAAc8KUMDy7K0jcAQQaExg1FXf18hv3N7YaU8fT503Q59vK1X50FM9nQfBI4DAgQV6VuceuBEt4iDAkF4XGN4jUTW71+iL+Yu9nkqD8X/ja0fq/135tQbPcRABBBDwsgAFLC/fPWJHAIFGBU649V4N9dE3E9ZNtCgzXTOnf6yMPicooVPPuqd4j4A3BIiyWQJdKyhgNQuKRgg0UyAp9G8+g9sXavanM5SWntHMq7zV7MxjDtZdY8d4K2iiRQABBJopEPrHeDNb0gwBBBDwmMBpdz6kboMO81jUzQvXWi2fM1MLMhNVMeg4+8iOAAI+E+hYluOzjEgHgfgJDOoqle9YpfkLF8UviCiPPKRfD901juJVlJnpHgEE4ihAASuO+AwdVwEGD4BAUvsUjfnN877ONGfHZs2Y+an29DleCR26+DpXkkMgaALtSrKCljL5IhBxgeTQv+30S8zTgi9mKWOPv/9v6njTPU4AABAASURBVM93XqpunVIibkiHCCCAgFsEElsfCFcigAAC7hfo1GegLvrzJPcH2sYIl86ZpaWFXVTZnwVb20jJ5Qi4RiCp2N//su0aaALxrcDAzjXam7ZMS5cu822O4cSe/OW1Gty3e/gjrwhEQYAuEYi/AAWs+N8DIkAAgSgL9DpktM6+65kojxL/7nenrdMnn81WRvdRSujI/4iN/x0hAgTaJlBTkq+uSWVt64Sr/z979wGfZX3vffybTfbeIcwwEggge08BGbIEsQ6cVXFW27pae1pbrat6tPO02uOpPefp87TneHpOW9khOyEDCEOGgCJ7b0hC8uS6qy2WABn3uMYnL0OS677+///v9/7nVfHb674uBBwoEBbsr7iLh7SmeLWOHz9ue4GXHpiu7M7Jtu+TBhFAAAECLH4HEEDAEQLpAyep7/zHHdHrujUlKth1UueSsh3RL016WoD5fSnQMfiUL5dnbQQsJ5ARcVG71hWqZsNGy9XeloKNpw0Oy+nUlqGMQQABBCwnQIBluS2jYAQQaKtAn3mPqOOQKW0d3vZxPhh55sRx5ReW6OOAjmqITvdBBSyJAALuEEgLOOmOaZgDAdsLxIf5K/LcHpUVFaiuttb2/RoNXj+4hxZOGmB8yycCCCDgCAECLEdss/WbpAME3CUw6omfKiHLOX/Z2755g5at2aRjcb3dRcg8CCDgRYEkvxNeXI2lELCmQFLgaa0vWamPtm6zZgNtqDqnS4qevWNSG0YyBAEEEDC/wJUqJMC6kgzHEUDAtgLXv/B7RWdk2ba/5horLy1V1akI1SX1aO5ljiGAgEkF4hoJsEy6NZRlAoHk0Is6/ck6VVdWmKAa75XQJTVOP35irvcWZCUrClAzArYUIMCy5bbSFAIIXEtg2msfKiw+9Vqn2er1Q/v2aGXhGn0W2l2KTLFVbzSDgF0FouuP2rU1+kKgzQKRIX4KPfOZqkoLdOL4sTbPc/WB5nw1KTZC7z670JzFURUCCCDgYQECLA8DMz0CCJhXYNZPChUUFmXeAj1U2cZ1lVq2drtOJuV6aAWmRQABdwmE1Vo4wHIXAvMgcIlAYsApfVS+Stu3b7/kqDO+DQ8N1u++d4czmqVLBBBAoBkBAqxmUDiEAALOEbjp3Wr5+Qc4p+HPO224eFElhQVaX5esupQ+nx/li9kEqAeB0AtHQEAAgSaB5LB6ndhZrbVVlU0/OfOf/33lXmc2TtcIIIDA5wIEWJ9D8AUBBGwp0KKmbn5/c4vOs+NJ+3Zu1cr8Iu0K7qLGuE52bJGeELC0QODZQ5aun+IRaK9AQpifQk5/qqqSQp0+6dx7wi194/72UjIeAQQQsLyAv+U7oAEPCzA9AvYXMK7AMq7Esn+nV+5wy4a1Wlq6Xgejekih0Vc+kVcQQMC7AqcPe3c9VkPAJAJhQX5K1DGtK1mlHR/vMElVvinjP1+8S0GBAb5ZnFURQMBhAuZulwDL3PtDdQgg4CUB415Yxj2xvLScaZeprlijFZv26URcL9PWSGEIOErgYr3Sg047qmWaRSAt5Ly2V63W2nXrHI/x/vO3KjYy1PEOlgKgWAQQ8JgAAZbHaJkYAQSsJmA8lXD6a0usVrbb662vq1NpaZkqjnfQuQSCLLcDMyECrRRIDzrVyhGcjoA1BdLDL+r87nVaU16qxoYGazbhxqp/8c35Sk/kqmg3kjIVAghYXIAAy+IbSPkIIOBegaiM7rr+hd+7d1KLznbk4AHlF5dpc32i6hK6W7QLykbA+gIp/ida2wTnI2ApgbQIPwWf2Kny4gIdOXrMUrV7qth/fnyOenRM9NT0zIsAAghYUsDfklVTNAIIIOBBgYSsAZr8wh88uIK1pv50x3atLK6UcaP3hrjO1iq+zdUyEAHzCCTouPhAwI4CyZEBir94QGuKVmnnrk/s2GKbenrvW7cot1tqm8YyCAEEELCzAAGWnXeX3hDwpYDF147P6q8Zb66weBfuLd+40fuy0nXaF50txWS4d3JmQwCBKwrENhBgXRGHFywpkBARqIygE6oqXKH1G5z7JODmNu+PL9+tzOTY5l7iGAIIIOB4AQIsE/8KUBoCCPhWIDKls+b9qtK3RZhw9fVrSrSkfKMOx+ZIkby9wYRbREk2E4isO2qzjmjHqQJxYYHqEXVeH5Xnqayi2qkMzfYd1iFYq95erMiwDs2+zkEEELC/AB1eW4AA69pGnIEAAg4WCI6I0S3/52MFhoQ6WKH51ivLirWkcrsOx/SWwvh/i5tX4igC7RcIqyXAar8iM/hSICo0oCm4uqB9m0q0qqBUF+rqfVmO6dY2btT+p1fvNV1dFiyIkhFAwOYCBFg232DaQwAB9wjMf2+DwhPT3TOZzWapLC/VknW7dDi6pxTK05Jstr20YwKB4HOHTVAFJThDwL1dRnQIUPeoWh36qLQpuCrR4RNn3LuADWbL6ZKs95+/1Qad0AICCCDgeQECLM8bswICCNhE4Ma38xXbJccm3bi5jUapck25lq7frSPRvdRIkOVmYKazjIAHCg04Q4DlAVam9KBApCu4uqAjW8q0uqBYh48TXDXHPTK3i378xLzmXuIYAggggEAzAgRYzaBwCAEEELiSwNSX/qiUvqOu9LLjjzc2NqpiTZmWrftUR2J6SeFxrTZhAAIIfFmg8dxxhfnzlqsvq/CTGQWiQwOUFVWrw67gqqQpuDptxjJNUdOMEdn6/n03mKIWikAAAQSsIkCAZZWdok4EWi7AmR4WGP/ce+o0cqaHV7H29I1N5VeUl2lJ9U4dis2WolKajvAPAgi0VaBj8Km2DmUcAh4XiI8IUs/oCzq4uVR5riuuCK6uhn7r5IF68pZxVzuF1xBAAAEEmhEgwGoGReIgAgggcHWBEY+8qR5T7rj6SbzqEqgqK9GSii06GNdXiuvkOsYfCCDQOoG0gJOtG8DZCHhBIC0mWL1jLmjvhmKtzC8R97i6NvpDc0fq3plDr30iZyCAgBcFWMoqAgRYVtkp6kQAAdMJDLzrO+oz71HT1WXWgqpLC7WkdL32RPZWY0I3s5ZJXQiYUiDJ77gp66IoZwp0igtSz4iz2l5VqOWrCa5a+lvw3B2TdNP4fi093VrnUS0CCCDgBQECLC8gswQCCNhXoO/8xzTikTfs26AHOttQWaqlxVX6OKCT6hJ7emAFpkTAfgLxIsCSzT+s0F63+EBlBh5R8aplWllUrmOnzlqhbFPU+OpDMzVpcA9T1EIRCCCAgFUFCLCsunPUjQACphHoNPJGTf7Bf5mmHqsUsn3zetd/ANVcSNDZxGyrlE2d5hWwdWXR9cds3R/NmVsgK9ZPcbW7lb9yuUoqa8xdrMmqiwgN1r88tUCDenU0WWWUgwACCFhPgADLentGxQggYEKB+G65mvdOtSKSrPwXVN/A7v3kYxUUlajkUKBOxOeoMSzGN4WwKgImFgivO2ri6ijNjgKRHQKUFX1RQYc3Ky9vlWo2f2zHNj3aU2ZyrN59dqGyMhI8ug6TI4AAAk4RIMByyk7Tp3cEWMXRAsHhUZr5Vp6S+wx3tENbmz957IhKS4q1bN1uHYjurcb4zm2dinEI2E4g9PwR2/VEQ+YUSIsOUtfws9q7oUh5+QXateeAOQs1eVX9uqfpV08vUGJMhMkrpTwEEEDAOgKmC7CsQ0elCCCAQPMCE771vrqNX9D8ixy9pkBjY4PWrinV0pJ12tEhS/Vpfa85hhMQsLtA0LnDdm+R/nws0D0+UBn+h7Qmf5kKist18sx5H1dk3eXHX9ddbz42W0GBAdZtgsoR8JIAyyDQGgECrNZocS4CCCDQQoEh97+k3JufaOHZnHYlgW3rK7Qir1Dr69N0Om2g/CLir3QqxxGwt8DpQ/buj+58IhDZwV9do+oVemKrVq9crrLqjT6pw06Lzh2bq+fvmuzNllgLAQQQcIwAAZZjtppGEUDA2wI5cx5yPaEwKCzK20vbbr19OzarKG+llq7frb2RvXQxIct2PdIQAlcVqK9VctC5q57Ci20VcN64tEh/Jfsf09Y1q1RQUKjtu/Y6D8EDHd8/e4QeuWmUB2ZmSgQQQAABQ4AAy1DgEwEEEPCQgPGEwrFPv6PYzjxlzx3EDfV1qqks0/LiCq0/H6fTCb2lkHB3TM0c7RFgrFcEMoJOeGUdFrGnQHCgn9LDa+V3ZIvWFK5UVfU6NTQ02rNZL3eVlhCtH9w/TQsn9vfyyiyHAAIIOEuAAMtZ+023CCDgA4HEHtdp7FPvKGPIlCuuzgutF9j36U4VFZdqSc1efRbaVfVxXVo/CSMQsJBAiv9JC1VLqWYRSAqTYi8e1q6qPJUXF+uzz/aZpTRb1DEsp5NeXjxDI/rw4BFbbChNIICAqQUIsEy9PRTXCgFORcDUAqGxSRr9xE/VZ97Dpq7TqsVtXFetFaVrVXUyXCfjeklhcVZthboRuKJAot/xK77GCwhcKhAa5KfUkHOq27dR1SV52rBhgxobudrqUiN3fL9gQn+99MB0ZSRGu2M65kAAAQQQuIbAJQHWNc7kZQQQQACBdgv0nf81jXzsLRmBVrsnY4LLBA7t36uS0jItWbtTu4IyVZvQ87JzOICAVQViG45ZtXTq9pJAUuhFhZ/fp+0Vq1RRXqaDB7n5vyfoQ0OC9PVbxunBOSM8MT1zIuAlAZZBwHoC/tYrmYoRQAABawtkDp+u8c++p9Tc0dZuxOTVb9lYo1XF5Src76dD0T3VENvJ5BVTHgJXF4isI8C6upAzX43tIMU0HtP+zaWqLi3Q1i1bnAnhpa57dUrSK4tnavqIbMlLa7IMAggggMBfBQiw/urAnwgggIBXBaI79tC4Z36tXtPv9uq6TlzszMnjqlpTrmVl67XuTJROxPaWIhKdSEHPFhcIqz1i8Q4uL58jbRMIC/JTQuBZnd2zSRvK8rRx/TpdrD3ftskY1WKByUN66uUHZ6hP15QWj+FEBBBAAAH3CRBguc+SmRBAAIHWCfj5acDtz2nI/S8pKCyydWM5u00C+/fsVmlZqZZUbdeWhlSdM55iGBzeprlMMogyHCTQ4TwBloO2+7JW/Zv+nZEUUie/Yzu1rWKV1lWW69jhg5edxwHPCNw7c6ieuX2iosI7eGYBZkUAAQQQuKYAAdY1iTgBAQTsLeD77rqNX+C6Giuhx3W+L8ZBFeza/pHyjacYbtirT0O66EJSthQQ7CABWrWagP8ZAiyr7Zk76k0ObVDY+X3avX61qsuL9Nmnn7hjWuZooUBmcoy+d+9U3Tp5YAtHcBoCCCCAgKcECLA8JeukeekVAQTaLZCQNaApxPpXdZu4sN1zMUHrBTbXrFVeYYlW7jyjvZHZqkvtI7+AoNZPxAgEPCnQFGAF+TV4cgXmNolASnijYi8e1r4NRaoqzdc2475WDey9t7fHeMvg6w/P0uh+Xb29NOshgAAC5hXwYWUEWD7EZ2kEEEDgUoGg0HANue8Hum4h8mlaAAAQAElEQVTRt+XnH3DpS3zvJYG682dVU9kUZK0uUuHhIB1MHKSG9P5SIFdmeWkLWOYaAp2CT17jDF62qkBahBTXeEQHN5eqsni1NmzYoIaLdVZtx9J1h4UE6bH5Y1xvGUyICbd0LxRvTgGqQgCBtgn4t20YoxBAAAEEPCXQ84Y7ZdzgPbZztqeWYN4WCJw+tE/VRSu0bNVq5e9p1N6oHNWm9pVCmv4rswXjOQUBTwikBRJgecLVF3MG+PspI0pK9Duiw1tKtKYoTzXra1THzdhbsh0eO+e6nhl67ZEbNXtMH4+twcQIIIAAAm0TIMBqmxujEEAAAY8KpPQdqQnffl9ZU+7w6DpM3jKBcycOq6aiWKtWF2rphn3aEdxFZ5NypIiElk3AWQi4SSDJ74SbZmIaXwiEh/ira6yfUv2bQqvNxSoryNPatTW6cP6CL8phzX8QuHXydXr94RvVu1PyP7zCjwgggAACZhAgwDLDLlADAggg0IxAcHi0Bt31HY187C1FpXVr5gwO+UKgsbFB2zasVUFhsZZUfawNtQk6EZ+thrhMX5TDmg4TiG885rCOrd9uclSQchL9lBl4RHtrilSQt0oV1TU6S2hlms394kbt984cZpqaKAQBBBBA4HIBAqzLTTiCAAJeEmCZlglkDp/uuhqLG7y3zMvbZ+3Z9bFKS0q0rLRGZUeDdSCql+oTe8ovMMTbpbCeAwRiG447oEvrt5gZE6Cs6FrFX/hU64tXaOnyVSqprNHpc1xpZbbd5UbtZtsR6kEAAQSuLECAdWUbK7xCjQgg4BCB0Ngk1w3ehz/0msITMxzStfXaPH74kNZWlGlFUbmWbjmqnSFddSaxjxpj0qzXDBWbUiC89qgp63J6UbGhAeoc3aAU/yM690mlSlavUF5+sdZ/tEP1FxuczmPK/iNCQ7hRuyl3hqIQQOAqAo5/iQDL8b8CACCAgJUEOo+eo4nP/1bGVyvV7cRaGy7Wa2tNtQqLirS0fLPKj4Zob3h3XYjPkjpwI3gn/k64o+fQCwRY7nBs7xzGDdiNq6w6djijwKNbtaF0hYry81VZXaOjx0+1d3rGe1hgVG4XvfHoLHGjdg9Dm3J6ikIAASsLEGBZefeoHQEEHClgXIFlXIk15L4fyLgyy5EIFmz62OGDqqmuVF5JhZas36OaczE6HJWliwldJT/+dSw+WiQQdO5wi87jJPcLpEcHqVv0RcVc2KPda/NcV1mVlq3RJ7v3un8xM89o4dqMq64emjtSL9x3g7pnJFi4E0pHAAEEnCnA35idue90jQACNhAw7ollPKnQuEeWDdpxXAt7d3+iyooKLS+u1rItx7S1MVknE3LUmNjdcRZOa7g9/fqfIcBqj19rxiZG+KtTZL3i6g/o+NZylecvU35+gTZ+tE2NjY2tmYpzTSDwxVVXN43vZ4JqKAEBBBBAoC0CBFhtUWMMAgggYBIB4+mExlMKjacVGk8tNElZni7DdvMbd8jZuW2rSoqLtbSoUit3ndeuDt11Jm2QlNxTXKElPj4XaKw9q/jA85//xBd3CiSG+ys9rFbh5/do38YSrS1aqeLCQtVs3Kwz5866cynm8qIAV115EZulEEAAAQ8LEGB5GJjpETCnAFXZTSBryh2uJxVmDp9mt9Yc2U9d7QVtWV+pwrwVWlJQrhUfn9K2gI46mdRfDSm95RfCPbQc+YvxedMdg05+/h1f2ipg3MMqOcJPqSHnFHTyE+3dUKi1xStVXlKsrVu2qaGepwW21dZM47jqyky7QS0IIIBA+wUIsNpqyDgEEEDAZAKxnbM18rG3NWzxq4pK72ay6iinPQL19fXasXmDSgpXa1l+qT6s2aOaC/E6FNdHtan95Beb3p7pGWsxgeSAExar2PflRob4Ky28QUkBJ9V4aKs+XZunqqJVqigv066dO9V4sd73RVKB2wS46sptlEyEAAJfCPDVFAIEWKbYBopAAAEE3CfQZcxcTfqn36nXjHvdNykzmU5g7yc7VFVapFWr8/Vh2SaVHA7WpxG9dCZjiBozcuUXFmu6minIPQJJIsC6lmRyuJ9SQs4p9PRnOrC5VB+Vr9Sa4nxVV1Vp7969EvewuhahZV/nqivzbh2VIYAAAu0VIMBqryDjEUAAARMKhETGasBtz2jC879Var/RJqyQktwtcPLoIW2uKlPhymVaurJAS2s+08aArjqYPFjnOw6VUrPlHxrt7mWZzwcCcY0EWF+wBwX4KTnCXxlhdYquO6TTu9Zpz7o8VRWvUmV5mbZ/vF31tba5Z9gXbfO1GYGk2Ag9On80TxhsxoZDCCCAgF0ECLDsspP0gQACCDQjkJw9TOOe+VcNvPN5hcYmNXMGh+wq0HCxXp9trlZ1wXKtXrFUS1aX6C/rPtXac3HaE9FLp1P662JKtvwinPQoeXvsdlT9UXs00souQoP8lR4doK7RDUrxP6qG/Zu1q2qVqopWqqykSJs2bdSJE8daOSun20Fg7rhc/fiJuZozpq8d2qEHBBBAAIErCBBgXQGGwwgggICdBHpMXaRJ3/2duk24uX1tMdryAgd279SGqjIV5a/W8vwSfVj1sQr3S9sDOupofF/VpuaqMaGr/II6WL5XuzYQXmvvAMvPz09JkYHqFC117HBO0bV7deaTam2vWKny/BUqyM9XZfV67TtwwK5bTF8tFBjSO1M/euRGPTJvlBJjIlo4itMQQAABBKwqQIBl1Z2jbssKUDgCvhKISMrUkK++qNFf/7nis/r7qgzWNaHAmZMn9PHmDVpTUqhVqwu0tLhaH2484Lpaa3dET51I6q/alL5SfBcpKNSEHTirpJDzh23RcIC/n1KiAtU1rukzslZJOiId3KzP1uapunC5ivPzVFpWpk2bt+r48RO26Jkm3COQGh+lJxaO1cuLZ2hAjwz3TMosCCCAAAKmF/A3fYWXF8gRBBBAAIF2CGQMul7GTd5zF3xNgSGEEe2gtP1Q42qtTVXlKi1crVX5hVpSslZLNu5XyQE/bW1M1cGoHjqTkK2GxCwpMkny468V8sJHwFlrBVgxoQHqGBOgbjFSt4jzSg84qrCT27SvJl+VBctVsKrps7BY1etqtGefcVVVoxcUWcKqAvMn9HO9XXDmyByrtkDdCCDQOgHORuBvAvxN828UfIMAAgg4R8A/IFA5cx+W8bbCLmPmOKdxOnWLwMkTx7Vz20eqrlijwuISLSuq0JLKbVqy5ZjWnAjVx0FddDBhgM50HKaLnYdJKb3kF9UUcLlldSbRqUPyl3lCniB/P8WF+Sk9UsoIq1VKwAlFnN+j2j0btLemQBtLV6h09Qrlr85TflGpyqvWa9vOPaqrv8hmItBigeF9OunNx2Zr8ZyRiosKa/E4TjQE+EQAAQTsIUCAZY99pAsEEECgTQKxnXM0bPFrGvfMr5Xab0yb5mAQApcKHD2wX9s3rlV1cZ4KVyzR8qVLtCS/TB9WbNOKT2pVdipaWwI767OoPjqaPFBn0werLmOAGlNz5BeXeelUfH8VgcyQU1d51b0vRYT4KyncX2kRjUoPrVVSwElFXdiviwc/0v5NxdpVvUo1JatUXpinspJiVVZVa8uWbTp0+LAaG2wSUrmXlNlaIdAxOUbf+Mp4vXj/dPXrntaKkZyKAAIIIGA3AX+7NUQ/CCCAAAKtFzDCKyPEMsKsuC45rZ+AEQhcQ8B4uf7COR3f96l2bVqnjRVFWlOw0vX2sZUr87R0dbE+LK3Rkq0nVHAgQOvqUrQjNEv74wfoeNpQnc0cqvrMwVJ6rvySs4zpHP2ZHniyXf0HB/orNixQqVGByowOUKeoBnUMPa8kf+Pqqb26eOAjHfqoTHvWrdaW8pVNgeRKrSlarfLSYlVXVWnzR03h1b6mEKuutl11MBiBKwmEhwbrtikD9fbjczVteO8rncZxBBBAAAEHCRBgOWizaRUBBCwt4JXijbcTXv/CHzTgtmcUFp/ilTVZBIF/FDh74qj279yibesqtK4kT2V5S1WwfKlWLF+uJasK9GFBhSvoWr7zvIqPhammIV0fh/bSvqaw62hT2HWm0yhd6DJKDV1HSp0Hyz8tWwGJXeQfmSC/oJB/XM6SPyfquIyPkEA/GVdIxYT6KznC3/U2vo4RDcoMr1NG6HmlBZ1Uoo64nuQXcmKHLu7boJPby7SzcqU2lCxXRcFyleSvUHFBvkpLS1VdbVw9tVX79+9XbVPgKBO9VdHol09nCMwe01c/fXKe7pkxVNERHZzRNF0igAACCFxTgADrmkScYB8BOkEAgZYI+AcGqdeMe3X99/7g+mr83JJxnIOAtwUu1l3QqUP7tHf7Jm1fV6b1TWHXmqawq3DZn5S35E9a9uGftWTpcv0lr0R/LlqrJet2a8XOcyo4EKiypuCr+nS0NlyI1+aLydrml64dQZ30SYeu2h2WpT2RvbQ/JkcH43J1JKG/6+2OJ1IH62T6EJ1q+jzdcZhOdxyqM5nDdTZzhM51Htn0OUoXuo5RbbdxutB9vGqzJqiu5/Wq6zVF9dnTVN9nhhpyZ6s+d5Zqs2fofM+pOtt9kk51GadjGaN0OHWoDiYO0t7Yvtod0Us7Qro01ZWhTXVJWns6ShXHQlSy76Lydp3V5u27tGd9nnZUrnJdIbWxdKWqila63sZXWpSvkuIilTUFUmsqqrR2XY3rSX47dn2q/QcP69SZc97eKtZDoEUCEwdl6SdNwdVj80crMzm2RWM4CQEEEEDAOQKtC7Cc40KnCCCAgOMFwuJTXFdiGVdkGVdmiQ8ELC7QUF+rurOndPbEER1vCr4O7v1Uez7ZoU8/3qodWzZp28b1+mh9tTatrdCGyjKtKy9WdWmBKopXu97uWLp6uUpWLVNx02fRiiUqWrFUhcs/VMHyvyh/6Z+bPpuCsw//R6v+8t/K+/MHWvWn/9LK//m9Vv7x/2rFB/+hFf/5Wy37/Xta8ft/06oPfqvV//M7Ffz5Dype8t8qX/knVa5equqiFaopK9SmqjJtq1nbVNdG7d65TQf27taRQwd18tRpXaitU51fABdHWfz3kfL/LjA0O1M/fHCGvrXoemV3Tv77C3yHAAK+FWB1BEwmQIBlsg2hHAQQQMBsAnFdcrjRu9k2hXoQQAABGwgYYZURWhnhlRFi2aCly1rgAAIIIICA+wQIsNxnyUwIIICArQVS+43R32703rWPrXulOQQQMI0AhdhQwHh7oPE2QePtgsbbBm3YIi0hgAACCHhAgADLA6hMiQACCNhZwHg74ZQX/1uD7/uB4giyLLDVlIgAAgiYQyAhOtx1Y3bjBu3GjdrNURVVIIAAAghYRYAAyyo7RZ0IIOA7AVZuVqD7xIUiyGqWhoMIIIAAApcIGMHVndMG6+ffnK/bpgxUeGjwJa/yLQIIIIAAAi0TIMBqmRNntVOA4QggYF8Bgiz77i2dIYAAAu0RuDS4WnTDYMVHhbVnOsYigAACCFhEwFNlrvg0PwAAEABJREFUEmB5SpZ5EUAAAYcJEGQ5bMNpFwEEELiCAMHVFWA4jEDLBTgTAQSaESDAagaFQwgggAACbRcgyGq7HSMRQAABKwsYwdWiGwa53iq4yOdXXFlZktoRQAABBJoTIMBqToVjCCCAAALtFiDIajchEyDgWwFWR6CFApcGV3dOG8JbBVvoxmkIIIAAAq0TIMBqnRdnI4AAAgi0UuDLQVbfVo629ulUjwACCNhZgODKzrtLbwgggID5BAiwzLcnVIQAAn8X4DsbCfw1yPpAIx79Z6UNGGejzmgFAQQQcJZAt/R4PThnhP7lqfniiitn7T3dIoAAAr4UIMDypb5X1mYRBBBAwFwCnUbM0Nin3tGEb7+vLmPnys+PfxWZa4eoBgEEEGheYHDvjnpu0ST96umbtWBCf8VGhjV/IkcRQAABBHwkYO9l+a8Ge+8v3SGAAAKmFUjOGa5hD76qqS//r3rPvE8dohNMWyuFIYAAAk4V8Pf305ShPfX6wzfqlcUzNWlQD6dS0LdTBOgTAQRMK0CAZdqtoTAEEEDAGQIxmT3V/9andcMrf3J9NX52Rud0iQACCJhXICEmXLdMGqB3nr5ZT982Udf1zGhxsZyIAAIIIICAJwQIsDyhypwIIIAAAq0WMK7AMq7EMq7IMq7MMq7QavUkDEDAHgJ0gYDPBHp0TNTD80a5gquvzhquzqlxPquFhRFAAAEEELhUgADrUg2+RwABBBDwuYBxTyzj3ljGPbKMe2UZ98xqfVGMQAABBBBojcCwnE56/q7J+sU352veuFxFhXdozXDORQABBBBAwOMCBFgeJ2YBBCwqQNkImEDAeFqh8dTCKS9+oN4z7lN4QpoJqqIEBBBAwB4CCdHhmj+hv3765Dy99MB0jb+uuz0aowsEEEAAAVsKEGB5cFuZGgEEEEDAPQJxXfuq/21Pa9prH2rIV19USt9R7pmYWRBAAAEHChj3s3py4Tj9+rmFWjxnhHp3TnagAi0jgAAC7hVgNs8LEGB53pgVEEAAAQTcJBDYIVzdJtys8c+9p0nf/Z16TF2kkKh4N83ONAgggIB9BaIjQjVrdB+9+dhs1xMFZ4zMVkRoiH0bpjMrClAzAgggcFUBAqyr8vAiAggggIBZBRJ7DtLAO593XZU16K5/UlLvIWYtlboQQAABLwlcvkyfrql65KZReveZm/X4gjHq1z3t8pM4ggACCCCAgAUECLAssEmUiAACCCBwZYEOUXHKmnK7Jn7nPzThW79xXaEVFBYpPhBokwCDELCBQGhIkG4Y1luvLJ6ht782R3PH5iouKswGndECAggggICTBQiwnLz79I4AAgh4QMCXUyb3GeG6R9a0Vz/UgNufVXz3/r4sh7URQAABrwr0z0rX4rkj9etnF+qbt47X4N6ZXl2fxRBAAAEEEPCkAAGWJ3WZG4G2CTAKAQTaKRAWn6Je0+/R5O//QeOefldZk29XeGJGO2dlOAIIIGA+gS6pcbptykD97Os36Y1HZ2n++H5KjuMqVPPtFBUhgAACCLRXwKYBVntZGI8AAgggYBeB1P5jNejuf9KMN1do9JM/d73FMDQmyS7t0QcCCDhQID46XDNH5uilB6br3WcX6p4ZQ9WrE/+75sBfBVpGAAGXAH84RcDfKY3SJwIIIICAswX8AwKVMfh611sMjTBr5GNvqcvoOQqOiHE2DN0jgIAlBAID/DWmf1c9c/tEvffcLXpi4VgNy+lkidop0gIClIgAAghYQIAAywKbRIkIIIAAAu4VCOwQpszh0zXsodc0443lGvbgq66fA0PC3LsQsyGAgGMEPNXoF/e1+rdvf0XfvWeqJg/pqfDQYE8tx7wIIIAAAgiYVoAAy7RbQ2EIIIAAAt4QCImMVZexc2VckTW9KcwafN8PlD5wkowrtryxPmv8TYBvEEDgc4E+XVN117TBX7qvVWp81Oev8gUBBBBAAAFnChBgOXPf6RoBBGwpQFPtFQiLS1b3iQs15hu/kBFmDbzzO01h1kRxZVZ7ZRmPAALXEriuZ4bunzVcv3r6Zr39tTm644bB3NfqWmi8jgACCCDgKAECLEdtN81eU4ATEEAAgc8FIpI6qsfUO5rCrH/RzLdWafgjb6jruPk8zfBzH74ggED7BAL8/V33sHrkplEy3h74+sM3auGkAeqWHt++iRmNAAIIIICATQXcHmDZ1Im2EEAAAQQcLNAhOkGdR96ooQ/80BVmjX/2PWXPekDx3XIdrELrCCDQWoHQkCCN7tdVTy4cp99+51YZTxGcOzZXHZN4mERrLTkfAQTMIUAVCHhTgADLm9qshQACCCBgeQE/P3+l5I5Sv1u+ock/+C/d8PL/asDtzyptwDj5B3FjZctvMA0g4GaB+KgwTRyU5Xp64PvP36rv3TtVM0ZmKzku0s0rMZ1FBSgbAQQQQKCFAgRYLYTiNAQQQAABBJoTiOnUW72m36OxT72jG99areEPvea6KXxYXEpzp3MMAQTcLmCuCf39/GQ8OfCOGwbrtYdv1H9893Z9a9H1rqcHxjWFWeaqlmoQQAABBBCwjgABlnX2ikoRQAABBEwuEBqbpM6j52jYg69q5turNe6ZXytn7kNKyh5q7sqpDgEE2iXQKSXWdVXVc3dMcgVWbzw6y/UUwYE9MxQUGNCuuRmMAAIIIIAAAn8VIMD6qwN/IoAAAu0SYDAC/yjgHxCo1H5jlLvgCU18/t815+clGvX42+oxdZGiO/b4x9P5GQEELCQQGRaikX27aPGckfr5N27Svz53i+u+VpMG91BSbISFOqFUBBBAAAEErCNAgGWdvbJ7pfSHAAII2FqgQ0ySOg6bpoF3Pq9pr/5F019fqqH3v6ROI2YqJDLW1r3THAJ2EMjpkuJ6SqBx43XjbYHf/+oNmj+hn3pmJtmhPXpAAAEEEEDAmwJtWosAq01sDEIAAQQQQKB9AlHp3dR1/AKNePRNzf1lhSZ//z9dN4ZPzhnWvokZjQACbhHo3TlZ88f303funqL/+8Ii/fiJubp/1nANy+mk8A7BblmDSRBAAIG2CzASAecJEGA5b8/pGAEEEEDAhALx3fspe9YDmvDt32rBbzZp7FO/Uq/pd8s4bsJyKQkB2wl0TYvXTeNz/xZY/fTJeVo8d6TGDeimxJhw2/VLQ5JAQAABBBCwlAABlqW2i2IRQAABBJwgEBAUorQB4zXg9udcV2bd/NstmvD8b5V78xNNx8cpKCzSCQz0aAEBK5eYkRitmSNz9J27JruusHrnmZv10NxRBFZW3lRqRwABBBCwtQABlq23l+YQQAABBEwu0KLyjBvCJ2cPU86chzT2qXd007trXffRGnzv99V59BxFJHVs0TychIBTBfz8/NQzM9H1pMCnb5ug333vDv3m+Vv1xMKxGnddd66wcuovBn0jgAACCFhKgADLUttFsQggcLkARxBwpkB0xx7qPukWDX/oNc18K0+zf1aiUV/7CW87dOavA11fIhAY4K/szsmaPaavvnnreP3yqQVa+daD+vk35rueFDhlaC/xpMBLwPgWAQQQQAABiwgQYFlkozxaJpMjgAACCFheIDQ2SR2HTr3sbYcD73xe3cYvUFzXvvIPDLJ8nzSAwKUCIcGByu2WpnnjcvXM7RP17rMLtezNB/STJ+fpsfmjdcOw3uqekXDpEL5HAAEEEEDA2QIW7p4Ay8KbR+kIIIAAAghcSeCLtx32mLpIQ+5/SVNe/EA3v/+Rpr2+RCMfe0s5sxfLuM9WWHzqlabgOAKmEkiIDtfg3pm6eWJ/fWvR9XrvW7fow9e/qn9+fLYenjdKk4f0VJfUOFPVTDEIIGBPAbpCAAHfCBBg+cadVRFAAAEEEPCJQHR6d2UOn67chU9q7FO/0qyfFGreO1Wum8QP5Gotn+wJi35ZICQoUL06JWn6iGw9ctMo/eiRWfrgpbv0/76/SK8snqEHZo/QxEFZykyO/fJAfrKSALUigAACCCDQagECrFaTMQABBBBAAAF7CQSHR8u4SXxzV2sZ99Xqt/Dr6jJ2nhJ6XKeQSEIDc+y+ParISIrRmP5dddf0IfrevVP1/vO36sMffVU/+/pN+vot4zR3bK4G9EhXdESoPRqmCwQQQAABBBBoswABVpvpGIgAAgggYGkBir+mQHR6d9d9tbJnP6hhD76i67/3/zT3lxWa96tKTX7h9xq2+DUZT0bMHDZNsZ16KyC4wzXn5ATnCUSGhah352RNGtRDi24YpOcWTXLdUH3pG/frN9/+ir57z1TdMXWQRvfrqvTEaOcB0TECCCCAAAIItEiAAKtFTJyEAALNCXAMAQScKRAcEaP4rAHqMmaOcm9+QiMff1tTX/5fLfi3ja63JI5/7t806O7vqucNdyq1/1hFNQVhAcGhzsRySNfNhVQ/fXKe/vjyPa5P43sjuLpz2hBXkNUzM1FBgQEO0aFNBBBAAAEEEHCHAAGWOxTbPgcjEUAAAQQQsJWAcVP4lL4jlTX5Nl236Nsa9/S7mv76kqZwa4Pr6q2pL/1Ro5/8meu1ntPudl3hZTwhsUN0vK0c7NRMcFCAUuIild05WaNyu+jGUTl/u5LKCKauFFIZV10ZwZadLOgFAQQQQACBdggwtJ0CBFjtBGQ4AggggAACCLRMwLh/VmyXHGUMnuy6Ouu6O56TcY+tKS9+oDm/KG8KuTZq+o+Wafxz72nIV19Un7kPu67ySsoeqpjMngqNTVJAUEjLFuOsawrERYWpe0aChmRnaurQXvrK9dfpobkj9e07r9cbj86S8ZS//3nlHi350f36j+/erp88OU8v3HeDvnbzWH1xJRUh1TWZOQEBBNwqwGQIIOBkAX8nN0/vCCCAAAIIIGAegYDgDopK66qUvqPUbcLN6rvga677bE18/t91wyt/1uyflWjBbzZp/ns1mvXjAk394R814Vu/0cjH3tKge76n3Kbze02/2xV6pQ0Yr/is/opK7aKQyBjzNOmhSkJDglxXSRlP7xvaFEhNHtJT88f3070zh+nJW8a5bpD+z4/PbgqlvqIPfni3Vr29WH/4wZ365VML9PKDM/TUbRN0343DdFPTmAkDs9Q/K931lL+I0BDxYTMB2kEAAQQQQMCiAv4WrZuyEUAAAQQQQMChAoEhYQpLSFNs5xwl9xmhzOHTlXX9rcqZ+7AG3P6cK/Qa+9SvNPmFP2j6G8s195eVuuX/fOwKvub8S7lufCtP0179iyZ//w8a3xSAjfn6LzTikTddV30Zb3vMXfikcmYvdl0lZgRpnUbOVPqgSUppWsu4Gqy9n8ZbLI2ArePQqeo08kZ1HT/f9ZZL4y2V2bMfVJ+bHlO/W77h6sW4l9iQ+1/S8Ide18jH39aYb/xC4575tWaOytG//9Nt+vNr97nCKOOrcZWU8fS+HzYFUs/cPlGL547UrZOv04wR2Rrdr6tyu6U1hVIxig7v4NDfHNpGAAEEEEAAASsLEGBZedBYAT0AAA2vSURBVPeoHQEEELCmAFUj4BMBI/jqEBWv8KSOiu7YQ/Hd+7tCKSOcMkIqI6wybjyf0xReGSGWEWYZb2U0wi0j5DLCLuNqsPZ+Gje5NwI24+2TIx55Q0Pv/6GMoMp4S2W/hV9X35seVfasB2RcTWbcS6zb+AXqPHq2jKc9pg+cpNR+YzR43FSlxkfJuPLKJ5gsigACCCCAAAIIeFmAAMvL4CyHgHsEmAUBBBBAAAEEEEAAAQQQQAAB5wg4N8Byzh7TKQIIIIAAAggggAACCCCAAALOFaBzWwgQYNliG2kCAQQQQAABBBBAAAEEEPCcADMjgAACvhYgwPL1DrA+AggggAACCCCAgBME6BEBBBBAAAEE2iFAgNUOPIYigAACCCCAgDcFWAsBBBBAAAEEEEDAqQIEWE7defpGAAFnCtA1AggggAACCCCAAAIIIGBBAQIsC24aJftWgNURQAABBBBAAAEEEEAAAQQQQMC7Ar4IsLzbIashgAACCCCAAAIIIIAAAggggIAvBFgTAbcJEGC5jZKJEEAAAQQQQAABBBBAAAF3CzAfAggggIAhQIBlKPCJAAIIIIAAAgggYF8BOkMAAQQQQAABywsQYFl+C2kAAQQQQAABzwuwAgIIIIAAAggggAACvhQgwPKlPmsjgICTBOgVAQQQQAABBBBAAAEEEECgjQIEWG2EY5gvBFgTAQQQQAABBBBAAAEEEEAAAQTsL3B5hwRYl5twBAEEEEAAAQQQQAABBBBAAAFrC1A9AjYTIMCy2YbSDgIIIIAAAggggAACCLhHgFkQQAABBMwjQIBlnr2gEgQQQAABBBBAwG4C9IMAAggggAACCLhFgADLLYxMggACCCCAgKcEmBcBBBBAAAEEEEAAAQQIsPgdQAAB+wvQIQIIIIAAAggggAACCCCAgKUFCLAsvX3eK56VEEAAAQQQQAABBBBAAAEEEEDA/gJm7ZAAy6w7Q10IIIAAAggggAACCCCAAAJWFKBmBBDwgAABlgdQmRIBBBBAAAEEEEAAAQTaI8BYBBBAAAEEvixAgPVlD35CAAEEEEAAAQTsIUAXCCCAAAIIIICAjQQIsGy0mbSCAAIIIOBeAWZDAAEEEEAAAQQQQAABcwgQYJljH6gCAbsK0BcCCCCAAAIIIIAAAggggAAC7RYgwGo3oacnYH4EEEAAAQQQQAABBBBAAAEEELC/AB1eTYAA62o6vIYAAggggAACCCCAAAIIIGAdASpFAAHbChBg2XZraQwBBBBAAAEEEEAAgdYLMAIBBBBAAAEzChBgmXFXqAkBBBBAAAEErCxA7QgggAACCCCAAAJuFiDAcjMo0yGAAAIIuEOAORBAAAEEEEAAAQQQQACBvwsQYP3dgu8QsJcA3SCAAAIIIIAAAggggAACCCBgEwECrKtsJC8hgAACCCCAAAIIIIAAAggggID9BejQ/AIEWObfIypEAAEEEEAAAQQQQAABBMwuQH0IIICARwUIsDzKy+QIIIAAAggggAACCLRUgPMQQAABBBBA4EoCBFhXkuE4AggggAACCFhPgIoRQAABBBBAAAEEbClAgGXLbaUpBBBAoO0CjEQAAQQQQAABBBBAAAEEzCZAgGW2HaEeOwjQAwIIIIAAAggggAACCCCAAAIIuFHApAGWGztkKgQQQAABBBBAAAEEEEAAAQQQMKkAZSHQMgECrJY5cRYCCCCAAAIIIIAAAgggYE4BqkIAAQQcIECA5YBNpkUEEEAAAQQQQACBqwvwKgIIIIAAAgiYW4AAy9z7Q3UIIIAAAghYRYA6EUAAAQQQQAABBBDwmAABlsdomRgBBBBorQDnI4AAAggggAACCCCAAAIINCdAgNWcCsesK0DlCCCAAAIIIIAAAggggAACCCBgO4HLAizbdUhDCCCAAAIIIIAAAggggAACCCBwmQAHELCSAAGWlXaLWhFAAAEEEEAAAQQQQMBMAtSCAAIIIOAlAQIsL0GzDAIIIIAAAggggEBzAhxDAAEEEEAAAQSuLUCAdW0jzkAAAQQQQMDcAlSHAAIIIIAAAggggIDNBQiwbL7BtIcAAi0T4CwEEEAAAQQQQAABBBBAAAHzChBgmXdvrFYZ9SKAAAIIIIAAAggggAACCCCAgP0FfNIhAZZP2FkUAQQQQAABBBBAAAEEEEDAuQJ0jgACrRUgwGqtGOcjgAACCCCAAAIIIICA7wWoAAEEEEDAUQIEWI7abppFAAEEEEAAAQT+LsB3CCCAAAIIIICAVQQIsKyyU9SJAAIIIGBGAWpCAAEEEEAAAQQQQAABLwgQYHkBmSUQQOBqAryGAAIIIIAAAggggAACCCCAwNUFCLCu7mONV6kSAQQQQAABBBBAAAEEEEAAAQTsL+DgDgmwHLz5tI4AAggggAACCCCAAAIIOE2AfhFAwJoCBFjW3DeqRgABBBBAAAEEEEDAVwKsiwACCCCAgNcFCLC8Ts6CCCCAAAIIIIAAAggggAACCCCAAAKtESDAao0W5yKAAAIImEeAShBAAAEEEEAAAQQQQMAxAgRYjtlqGkXgcgGOIIAAAggggAACCCCAAAIIIGAFAQKs9u0SoxFAAAEEEEAAAQQQQAABBBBAwP4CdOhjAQIsH28AyyOAAAIIIIAAAggggAACzhCgSwQQQKDtAgRYbbdjJAIIIIAAAggggAAC3hVgNQQQQAABBBwqQIDl0I2nbQQQQAABBJwqQN8IIIAAAggggAAC1hMgwLLenlExAggg4GsB1kcAAQQQQAABBBBAAAEEvCpAgOVVbhZD4AsBviKAAAIIIIAAAggggAACCCCAQEsFrBtgtbRDzkMAAQQQQAABBBBAAAEEEEAAAesKUDkCTQIEWE0I/IMAAggggAACCCCAAAII2FmA3hBAAAGrCxBgWX0HqR8BBBBAAAEEEEDAGwKsgQACCCCAAAI+FCDA8iE+SyOAAAIIIOAsAbpFAAEEEEAAAQQQQKBtAgRYbXNjFAIIIOAbAVZFAAEEEEAAAQQQQAABBBwoQIDlwE13esv0jwACCCCAAAIIIIAAAggggAAC1hJoS4BlrQ6pFgEEEEAAAQQQQAABBBBAAAEE2iLAGARMI0CAZZqtoBAEEEAAAQQQQAABBBCwnwAdIYAAAgi4Q4AAyx2KzIEAAggggAACCCDgOQFmRgABBBBAAAHHCxBgOf5XAAAEEEAAAScI0CMCCCCAAAIIIIAAAlYWIMCy8u5ROwIIeFOAtRBAAAEEEEAAAQQQQAABBHwkQIDlI3hnLkvXCCCAAAIIIIAAAggggAACCCBgfwH3d0iA5X5TZkQAAQQQQAABBBBAAAEEEECgfQKMRgCBLwkQYH2Jgx8QQAABBBBAAAEEEEDALgL0gQACCCBgHwECLPvsJZ0ggAACCCCAAALuFmA+BBBAAAEEEEDAFAIEWKbYBopAAAEEELCvAJ0hgAACCCCAAAIIIIBAewUIsNoryHgEEPC8ACsggAACCCCAAAIIIIAAAgg4WoAAyyHbT5sIIIAAAggggAACCCCAAAIIIGB/Abt2SIBl152lLwQQQAABBBBAAAEEEEAAgbYIMAYBBEwoQIBlwk2hJAQQQAABBBBAAAEErC1A9QgggAACCLhXgADLvZ7MhgACCCCAAAIIuEeAWRBAAAEEEEAAAQT+JkCA9TcKvkEAAQQQsJsA/SCAAAIIIIAAAggggIA9BAiw7LGPdIGApwSYFwEEEEAAAQQQQAABBBBAAAGfCxBgeXwLWAABBBBAAAEEEEAAAQQQQAABBOwvQIeeFCDA8qQucyOAAAIIIIAAAggggAACCLRcgDMRQACBKwgQYF0BhsMIIIAAAggggAACCFhRgJoRQAABBBCwowABlh13lZ4QQAABBBBAoD0CjEUAAQQQQAABBBAwmQABlsk2hHIQQAABewjQBQIIIIAAAggggAACCCDgPgECLPdZMhMC7hVgNgQQQAABBBBAAAEEEEAAAQQQcAnYOsBydcgfCCCAAAIIIIAAAggggAACCCBgawGas78AAZb995gOEUAAAQQQQAABBBBAAIFrCfA6AgggYGoBAixTbw/FIYAAAggggAACCFhHgEoRQAABBBBAwFMCBFiekmVeBBBAAAEEEGi9ACMQQAABBBBAAAEEEGhGgACrGRQOIYAAAlYWoHYEEEAAAQQQQAABBBBAwG4CBFh221H6cYcAcyCAAAIIIIAAAggggAACCCCAgIkEPBRgmahDSkEAAQQQQAABBBBAAAEEEEAAAQ8JMC0C3hEgwPKOM6sggAACCCCAAAIIIIAAAs0LcBQBBBBA4JoCBFjXJOIEBBBAAAEEEEAAAbMLUB8CCCCAAAII2FuAAMve+0t3CCCAAAIItFSA8xBAAAEEEEAAAQQQMK0AAZZpt4bCEEDAegJUjAACCCCAAAIIIIAAAggg4AkBAixPqDJn2wUYiQACCCCAAAIIIIAAAggggAAC9hdoZYcEWK0E43QEEEAAAQQQQAABBBBAAAEEzCBADQg4SYAAy0m7Ta8IIIAAAggggAACCCBwqQDfI4AAAghYRIAAyyIbRZkIIIAAAggggIA5BagKAQQQQAABBBDwvAABlueNWQEBBBBAAIGrC/AqAggggAACCCCAAAIIXFWAAOuqPLyIAAJWEaBOBBBAAAEEEEAAAQQQQAAB+wr8fwAAAP//dx84JwAAAAZJREFUAwDiw4LLXP4rNQAAAABJRU5ErkJggg==" id="153" name="Google Shape;153;p6"/>
          <p:cNvSpPr/>
          <p:nvPr/>
        </p:nvSpPr>
        <p:spPr>
          <a:xfrm>
            <a:off x="460375" y="64921"/>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54" name="Google Shape;154;p6"/>
          <p:cNvSpPr/>
          <p:nvPr/>
        </p:nvSpPr>
        <p:spPr>
          <a:xfrm>
            <a:off x="460375" y="579106"/>
            <a:ext cx="7772854" cy="408623"/>
          </a:xfrm>
          <a:prstGeom prst="roundRect">
            <a:avLst>
              <a:gd fmla="val 16667" name="adj"/>
            </a:avLst>
          </a:prstGeom>
          <a:solidFill>
            <a:srgbClr val="FFCC0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II. CÓMO HOMOLOGAR</a:t>
            </a:r>
            <a:endParaRPr b="1" sz="1800">
              <a:solidFill>
                <a:schemeClr val="dk1"/>
              </a:solidFill>
              <a:latin typeface="Arial"/>
              <a:ea typeface="Arial"/>
              <a:cs typeface="Arial"/>
              <a:sym typeface="Arial"/>
            </a:endParaRPr>
          </a:p>
        </p:txBody>
      </p:sp>
      <p:sp>
        <p:nvSpPr>
          <p:cNvPr id="155" name="Google Shape;155;p6"/>
          <p:cNvSpPr/>
          <p:nvPr/>
        </p:nvSpPr>
        <p:spPr>
          <a:xfrm>
            <a:off x="3518304" y="1197113"/>
            <a:ext cx="536903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Calibri"/>
                <a:ea typeface="Calibri"/>
                <a:cs typeface="Calibri"/>
                <a:sym typeface="Calibri"/>
              </a:rPr>
              <a:t>QUIERO HOMOLOGAR UN MATERIAL, ¿CÓMO HAGO? </a:t>
            </a:r>
            <a:endParaRPr b="1" sz="1800">
              <a:solidFill>
                <a:schemeClr val="dk1"/>
              </a:solidFill>
              <a:latin typeface="Calibri"/>
              <a:ea typeface="Calibri"/>
              <a:cs typeface="Calibri"/>
              <a:sym typeface="Calibri"/>
            </a:endParaRPr>
          </a:p>
        </p:txBody>
      </p:sp>
      <p:sp>
        <p:nvSpPr>
          <p:cNvPr id="156" name="Google Shape;156;p6"/>
          <p:cNvSpPr txBox="1"/>
          <p:nvPr/>
        </p:nvSpPr>
        <p:spPr>
          <a:xfrm rot="-5400000">
            <a:off x="-1148494" y="3303982"/>
            <a:ext cx="3668954"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Arial"/>
                <a:ea typeface="Arial"/>
                <a:cs typeface="Arial"/>
                <a:sym typeface="Arial"/>
              </a:rPr>
              <a:t>PROVEEDOR</a:t>
            </a:r>
            <a:endParaRPr b="1" sz="2800">
              <a:solidFill>
                <a:schemeClr val="dk1"/>
              </a:solidFill>
              <a:latin typeface="Arial"/>
              <a:ea typeface="Arial"/>
              <a:cs typeface="Arial"/>
              <a:sym typeface="Arial"/>
            </a:endParaRPr>
          </a:p>
        </p:txBody>
      </p:sp>
      <p:sp>
        <p:nvSpPr>
          <p:cNvPr id="157" name="Google Shape;157;p6"/>
          <p:cNvSpPr/>
          <p:nvPr/>
        </p:nvSpPr>
        <p:spPr>
          <a:xfrm>
            <a:off x="993759" y="1566445"/>
            <a:ext cx="4411720" cy="114621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highlight>
                  <a:srgbClr val="FFFF00"/>
                </a:highlight>
                <a:latin typeface="Arial"/>
                <a:ea typeface="Arial"/>
                <a:cs typeface="Arial"/>
                <a:sym typeface="Arial"/>
              </a:rPr>
              <a:t>Identificar</a:t>
            </a:r>
            <a:r>
              <a:rPr lang="es-ES" sz="1600">
                <a:solidFill>
                  <a:schemeClr val="dk1"/>
                </a:solidFill>
                <a:latin typeface="Arial"/>
                <a:ea typeface="Arial"/>
                <a:cs typeface="Arial"/>
                <a:sym typeface="Arial"/>
              </a:rPr>
              <a:t> en el listado de materiales que requieren homologación, publicado en la página web de Indumil, cuál material o elemento estoy en capacidad de suministrar.</a:t>
            </a:r>
            <a:endParaRPr sz="1600">
              <a:solidFill>
                <a:schemeClr val="dk1"/>
              </a:solidFill>
              <a:latin typeface="Arial"/>
              <a:ea typeface="Arial"/>
              <a:cs typeface="Arial"/>
              <a:sym typeface="Arial"/>
            </a:endParaRPr>
          </a:p>
        </p:txBody>
      </p:sp>
      <p:sp>
        <p:nvSpPr>
          <p:cNvPr id="158" name="Google Shape;158;p6"/>
          <p:cNvSpPr/>
          <p:nvPr/>
        </p:nvSpPr>
        <p:spPr>
          <a:xfrm>
            <a:off x="934096" y="2904764"/>
            <a:ext cx="4411720" cy="88274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highlight>
                  <a:srgbClr val="FFFF00"/>
                </a:highlight>
                <a:latin typeface="Arial"/>
                <a:ea typeface="Arial"/>
                <a:cs typeface="Arial"/>
                <a:sym typeface="Arial"/>
              </a:rPr>
              <a:t>Documentación técnica</a:t>
            </a:r>
            <a:r>
              <a:rPr b="1" lang="es-ES" sz="1600">
                <a:solidFill>
                  <a:schemeClr val="dk1"/>
                </a:solidFill>
                <a:latin typeface="Arial"/>
                <a:ea typeface="Arial"/>
                <a:cs typeface="Arial"/>
                <a:sym typeface="Arial"/>
              </a:rPr>
              <a:t>: </a:t>
            </a:r>
            <a:r>
              <a:rPr lang="es-ES" sz="1600">
                <a:solidFill>
                  <a:schemeClr val="dk1"/>
                </a:solidFill>
                <a:latin typeface="Arial"/>
                <a:ea typeface="Arial"/>
                <a:cs typeface="Arial"/>
                <a:sym typeface="Arial"/>
              </a:rPr>
              <a:t>Solicitar a Indumil la ficha o especificación técnica del material a homologar identificado.</a:t>
            </a:r>
            <a:endParaRPr sz="1600">
              <a:solidFill>
                <a:schemeClr val="dk1"/>
              </a:solidFill>
              <a:latin typeface="Arial"/>
              <a:ea typeface="Arial"/>
              <a:cs typeface="Arial"/>
              <a:sym typeface="Arial"/>
            </a:endParaRPr>
          </a:p>
        </p:txBody>
      </p:sp>
      <p:sp>
        <p:nvSpPr>
          <p:cNvPr id="159" name="Google Shape;159;p6"/>
          <p:cNvSpPr/>
          <p:nvPr/>
        </p:nvSpPr>
        <p:spPr>
          <a:xfrm>
            <a:off x="993759" y="3912710"/>
            <a:ext cx="4411720" cy="88274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highlight>
                  <a:srgbClr val="FFFF00"/>
                </a:highlight>
                <a:latin typeface="Arial"/>
                <a:ea typeface="Arial"/>
                <a:cs typeface="Arial"/>
                <a:sym typeface="Arial"/>
              </a:rPr>
              <a:t>Autorización entrega muestra</a:t>
            </a:r>
            <a:r>
              <a:rPr b="1" lang="es-ES" sz="1600">
                <a:solidFill>
                  <a:schemeClr val="dk1"/>
                </a:solidFill>
                <a:latin typeface="Arial"/>
                <a:ea typeface="Arial"/>
                <a:cs typeface="Arial"/>
                <a:sym typeface="Arial"/>
              </a:rPr>
              <a:t>: </a:t>
            </a:r>
            <a:r>
              <a:rPr lang="es-ES" sz="1600">
                <a:solidFill>
                  <a:schemeClr val="dk1"/>
                </a:solidFill>
                <a:latin typeface="Arial"/>
                <a:ea typeface="Arial"/>
                <a:cs typeface="Arial"/>
                <a:sym typeface="Arial"/>
              </a:rPr>
              <a:t>Solicitar a Indumil la autorización para entrega de muestra e inicio del proceso de homologación</a:t>
            </a:r>
            <a:endParaRPr sz="1400">
              <a:solidFill>
                <a:schemeClr val="dk1"/>
              </a:solidFill>
              <a:latin typeface="Arial"/>
              <a:ea typeface="Arial"/>
              <a:cs typeface="Arial"/>
              <a:sym typeface="Arial"/>
            </a:endParaRPr>
          </a:p>
        </p:txBody>
      </p:sp>
      <p:sp>
        <p:nvSpPr>
          <p:cNvPr id="160" name="Google Shape;160;p6"/>
          <p:cNvSpPr/>
          <p:nvPr/>
        </p:nvSpPr>
        <p:spPr>
          <a:xfrm>
            <a:off x="993759" y="4914988"/>
            <a:ext cx="4411720" cy="114621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highlight>
                  <a:srgbClr val="FFFF00"/>
                </a:highlight>
                <a:latin typeface="Arial"/>
                <a:ea typeface="Arial"/>
                <a:cs typeface="Arial"/>
                <a:sym typeface="Arial"/>
              </a:rPr>
              <a:t>Entrega de la muestra</a:t>
            </a:r>
            <a:r>
              <a:rPr lang="es-ES" sz="1600">
                <a:solidFill>
                  <a:schemeClr val="dk1"/>
                </a:solidFill>
                <a:latin typeface="Arial"/>
                <a:ea typeface="Arial"/>
                <a:cs typeface="Arial"/>
                <a:sym typeface="Arial"/>
              </a:rPr>
              <a:t> en el lugar y bajo las condiciones indicadas en el documento de autorización, el cual debe ser presentado al momento de realizar la entrega.</a:t>
            </a:r>
            <a:r>
              <a:rPr b="1" lang="es-ES" sz="16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
        <p:nvSpPr>
          <p:cNvPr id="161" name="Google Shape;161;p6"/>
          <p:cNvSpPr txBox="1"/>
          <p:nvPr/>
        </p:nvSpPr>
        <p:spPr>
          <a:xfrm rot="-5400000">
            <a:off x="5514370" y="3559126"/>
            <a:ext cx="2308493"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2800">
                <a:solidFill>
                  <a:schemeClr val="dk1"/>
                </a:solidFill>
                <a:latin typeface="Arial"/>
                <a:ea typeface="Arial"/>
                <a:cs typeface="Arial"/>
                <a:sym typeface="Arial"/>
              </a:rPr>
              <a:t>INDUMIL</a:t>
            </a:r>
            <a:endParaRPr b="1" sz="4000">
              <a:solidFill>
                <a:schemeClr val="dk1"/>
              </a:solidFill>
              <a:latin typeface="Arial"/>
              <a:ea typeface="Arial"/>
              <a:cs typeface="Arial"/>
              <a:sym typeface="Arial"/>
            </a:endParaRPr>
          </a:p>
        </p:txBody>
      </p:sp>
      <p:sp>
        <p:nvSpPr>
          <p:cNvPr id="162" name="Google Shape;162;p6"/>
          <p:cNvSpPr/>
          <p:nvPr/>
        </p:nvSpPr>
        <p:spPr>
          <a:xfrm>
            <a:off x="7094003" y="1573995"/>
            <a:ext cx="4502331" cy="167315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highlight>
                  <a:srgbClr val="00FF00"/>
                </a:highlight>
                <a:latin typeface="Arial"/>
                <a:ea typeface="Arial"/>
                <a:cs typeface="Arial"/>
                <a:sym typeface="Arial"/>
              </a:rPr>
              <a:t>Pruebas:</a:t>
            </a:r>
            <a:r>
              <a:rPr b="1" lang="es-ES" sz="1600">
                <a:solidFill>
                  <a:schemeClr val="dk1"/>
                </a:solidFill>
                <a:latin typeface="Arial"/>
                <a:ea typeface="Arial"/>
                <a:cs typeface="Arial"/>
                <a:sym typeface="Arial"/>
              </a:rPr>
              <a:t> </a:t>
            </a:r>
            <a:r>
              <a:rPr lang="es-ES" sz="1600">
                <a:solidFill>
                  <a:schemeClr val="dk1"/>
                </a:solidFill>
                <a:latin typeface="Arial"/>
                <a:ea typeface="Arial"/>
                <a:cs typeface="Arial"/>
                <a:sym typeface="Arial"/>
              </a:rPr>
              <a:t>Una vez recibida la muestra y de acuerdo con la disponibilidad,</a:t>
            </a:r>
            <a:r>
              <a:rPr b="1" lang="es-ES" sz="1600">
                <a:solidFill>
                  <a:schemeClr val="dk1"/>
                </a:solidFill>
                <a:latin typeface="Arial"/>
                <a:ea typeface="Arial"/>
                <a:cs typeface="Arial"/>
                <a:sym typeface="Arial"/>
              </a:rPr>
              <a:t> </a:t>
            </a:r>
            <a:r>
              <a:rPr lang="es-ES" sz="1600">
                <a:solidFill>
                  <a:schemeClr val="dk1"/>
                </a:solidFill>
                <a:latin typeface="Arial"/>
                <a:ea typeface="Arial"/>
                <a:cs typeface="Arial"/>
                <a:sym typeface="Arial"/>
              </a:rPr>
              <a:t>se procede a realizar las pruebas definidas para el material (dimensionales, laboratorio, de proceso y/o funcionales). El proveedor puede solicitar acompañamiento a las pruebas.</a:t>
            </a:r>
            <a:endParaRPr sz="1400">
              <a:solidFill>
                <a:schemeClr val="dk1"/>
              </a:solidFill>
              <a:latin typeface="Arial"/>
              <a:ea typeface="Arial"/>
              <a:cs typeface="Arial"/>
              <a:sym typeface="Arial"/>
            </a:endParaRPr>
          </a:p>
        </p:txBody>
      </p:sp>
      <p:sp>
        <p:nvSpPr>
          <p:cNvPr id="163" name="Google Shape;163;p6"/>
          <p:cNvSpPr/>
          <p:nvPr/>
        </p:nvSpPr>
        <p:spPr>
          <a:xfrm>
            <a:off x="7094002" y="3346135"/>
            <a:ext cx="4502331" cy="114621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highlight>
                  <a:srgbClr val="00FF00"/>
                </a:highlight>
                <a:latin typeface="Arial"/>
                <a:ea typeface="Arial"/>
                <a:cs typeface="Arial"/>
                <a:sym typeface="Arial"/>
              </a:rPr>
              <a:t>Informe de resultados: </a:t>
            </a:r>
            <a:r>
              <a:rPr lang="es-ES" sz="1600">
                <a:solidFill>
                  <a:schemeClr val="dk1"/>
                </a:solidFill>
                <a:latin typeface="Arial"/>
                <a:ea typeface="Arial"/>
                <a:cs typeface="Arial"/>
                <a:sym typeface="Arial"/>
              </a:rPr>
              <a:t>Se genera un informe con los resultados de las respectivas pruebas, donde se conceptúa si cumple o no con los requerimientos del proceso.</a:t>
            </a:r>
            <a:endParaRPr sz="1400">
              <a:solidFill>
                <a:schemeClr val="dk1"/>
              </a:solidFill>
              <a:latin typeface="Arial"/>
              <a:ea typeface="Arial"/>
              <a:cs typeface="Arial"/>
              <a:sym typeface="Arial"/>
            </a:endParaRPr>
          </a:p>
        </p:txBody>
      </p:sp>
      <p:sp>
        <p:nvSpPr>
          <p:cNvPr id="164" name="Google Shape;164;p6"/>
          <p:cNvSpPr/>
          <p:nvPr/>
        </p:nvSpPr>
        <p:spPr>
          <a:xfrm>
            <a:off x="7094001" y="4591336"/>
            <a:ext cx="4502331" cy="167315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highlight>
                  <a:srgbClr val="00FF00"/>
                </a:highlight>
                <a:latin typeface="Arial"/>
                <a:ea typeface="Arial"/>
                <a:cs typeface="Arial"/>
                <a:sym typeface="Arial"/>
              </a:rPr>
              <a:t>Notificación al Interesado: </a:t>
            </a:r>
            <a:r>
              <a:rPr lang="es-ES" sz="1600">
                <a:solidFill>
                  <a:schemeClr val="dk1"/>
                </a:solidFill>
                <a:latin typeface="Arial"/>
                <a:ea typeface="Arial"/>
                <a:cs typeface="Arial"/>
                <a:sym typeface="Arial"/>
              </a:rPr>
              <a:t>La Gerencia de Producción genera documento con destino al proveedor donde se informa los resultados del proceso de homologación y se notifica si el material queda homologado por parte de la Industria Militar.</a:t>
            </a:r>
            <a:endParaRPr sz="14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descr="data:image/png;base64,iVBORw0KGgoAAAANSUhEUgAABLAAAALlCAYAAADUsh+xAAAQAElEQVR4AezdB5gWRdru8adnmJGcc05KEgFFxAAKYkBEURBEOSBBwbxiXLOuEczwuawEBRdQQFEEYUUBlUUR0SUKkpEsOTswzJm7sMd3Esww6Q1/Lqq73+6Kv+bbc3yuquqoBP4ggAACCCCAAAIIIIAAAggggEC4CzA+BEJaIMr4gwACCCCAAAIIIIAAAgggkAEBsiCAAAII5JUAAay8kqddBBBAAAEEEEAgEgUYMwIIIIAAAgggcAoCBLBOAY0iCCCAAAII5KUAbSOAAAIIIIAAAgggEGkCBLAi7Y0zXgQQkAAJAQQQQAABBBBAAAEEEEAghAQIYIXQywqurtIbBBBAAAEEEEAAAQQQQAABBBAIf4HgGCEBrOB4D/QCAQQQQAABBBBAAAEEEEAgXAUYFwIIZFmAAFaWCakAAQQQQAABBBBAAAEEclqA+hFAAAEEIluAAFZkv39GjwACCCCAAAKRI8BIEUAAAQQQQACBkBUggBWyr46OI4AAAgjkvgAtIoAAAggggAACCCCAQF4IEMDKC3XaRCCSBRg7AggggAACCCCAAAIIIIAAApkUIICVSbBgyE4fEEAAAQQQQAABBBBAAAEEEEAg/AUY4V8CBLD+suAKAQQQQAABBBBAAAEEEEAgvAQYDQIIhIkAAawweZEMAwEEEEAAAQQQQACBnBGgVgQQQAABBPJegABW3r8DeoAAAggggAAC4S7A+BBAAAEEEEAAAQSyJEAAK0t8FEYAAQQQyC0B2kEAAQQQQAABBBBAAIHIFSCAFbnvnpFHngAjRgABBBBAAAEEEEAAAQQQQCAkBQhgZeq1kRkBBBBAAAEEEEAAAQQQQAABBMJfgBEGmwABrGB7I/QHAQQQQAABBBBAAAEEEAgHAcaAAAIIZKMAAaxsxKQqBBBAAAEEEEAAAQSyU4C6EEAAAQQQQOC4AAGs4w4cEUAAAQQQQCA8BRgVAggggAACCCCAQBgIEMAKg5fIEBBAAIGcFaB2BBBAAAEEEEAAAQQQQCBvBQhg5a0/rUeKAONEAAEEEEAAAQQQQAABBBBAAIFTFgiZANYpj5CCCCCAAAIIIIAAAggggAACCCAQMgJ0FIG0BAhgpaXCPQQQQAABBBBAAAEEEEAgdAXoOQIIIBB2AgSwwu6VMiAEEEAAAQQQQACBrAtQAwIIIIAAAggEkwABrGB6G/QFAQQQQACBcBJgLAgggAACCCCAAAIIZJMAAaxsgqQaBBBAICcEqBMBBBBAAAEEEEAAAQQQQMCMABb/CsJdgPEhgAACCCCAAAIIIIAAAggggECIC2QggBXiI6T7CCCAAAIIIIAAAggggAACCCCQAQGyIBC8AgSwgvfd0DMEEEAAAQQQQAABBBAINQH6iwACCCCQIwIEsHKElUoRQAABBBBAAAEETlWAcggggAACCCCAQEoBAlgpRfiNAAIIIIBA6AswAgQQQAABBBBAAAEEwkqAAFZYvU4GgwAC2SdATQgggAACCCCAAAIIIIAAAsEiQAArWN5EOPaDMSGAAAIIIIAAAggggAACCCCAQPgL5MIICWDlAjJNIIAAAggggAACCCCAAAIIIHAiAZ4hgMCJBQhgndiHpwgggAACCCCAAAIIIBAaAvQSAQQQQCCMBQhghfHLZWjhI9C0aVNTCp8RMRIEEIhUgfnz55tSpI4/+MdNDxFAILMC+t80pcyWIz8CCCAQrAL63zSlYOsfAaxgeyP0BwEEEEAgtAXoPQIIIIAAAggggAACCGS7AAGsbCelQgQQyKoA5RFAAAEEEEAAAQQQQAABBBAIFCCAFagRPteMBAEEEEAAAQQQQAABBBBAAAEEwl8gYkZIACtiXjUDRQABBBBAAAEEEEAAAQQQSC3AHQQQCAUBAlih8JboIwIIIIAAAggggAACwSxA3xBAAAEEEMhhAQJYOQxM9QgggAACCCCAQEYEyIMAAggggAACCCCQvgABrPRteIIAAgggEFoC9BYBBBBAAAEEEEAAAQTCVIAAVpi+WIaFwKkJUAoBBBBAAAEEEEAAAQQQQACB4BMggJXd74T6EEAAAQQQQAABBBBAAAEEEEAg/AUYYa4KEMDKVW4aQwABBBBAAAEEEEAAAQQQ8AU4I4AAAhkVIICVUSnyIYAAAggggAACCCAQfAL0CAEEEEAAgYgQIIAVEa+ZQSKAAAIIIIBA+gI8QQABBBBAAAEEEAh2AQJYwf6G6B8CCCAQCgL0EQEEEEAAAQQQQAABBBDIQQECWDmIS9UIZEaAvAgggAACCCCAAAIIIIAAAgggkLZAOAWw0h4hdxFAAAEEEEAAAQQQQAABBBBAIJwEGEsEChDAisCXzpARQAABBBBAAAEEEEAg0gUYPwIIIBBaAgSwQut90VsEEEAAAQQQQACBYBGgHwgggAACCCCQawIEsHKNmoYQQAABBBBAIKUAvxFAAAEEEEAAAQQQyIgAAayMKJEHgTwWqNtvlCl1G7bUlEZ9tyWPe0TzQSRAVxBAAAEEEEAAAQQQQACBsBcggBX2r5gBnlwg9HJ8sWSnEcQKvfdGjxFAAAEEEEAAAQQQQAABBE5NIHsCWKfWNqUQQCALAgpiZaE4RRFAAAEEEEAAAQQQQACBzAtQAoE8EiCAlUfwNIsAAggggAACCCCAAAKRKcCoEUAAAQQyL0AAK/NmlEAAAQQQQAABBBDIWwFaRwABBBBAAIEIEyCAFWEvnOEigAACCCBwXIAjAggggAACCCCAAAKhI0AAK3TeFT1FAIFgE6A/CCCAAAIIIIAAAggggAACuSJAACtXmGkkPQHuI4AAAggggAACCCCAAAIIIIBA+AtkdYQEsLIqSHkEEEAAAQQQQAABBBBAAAEEcl6AFhCIaAECWBH9+hk8AggggAACCCCAAAKRJMBYEUAAAQRCVYAAVqi+uRDr9+7du23Hjh2WkJAQYj1P3d1p06aZ53nWp0+f1A/D7I7e1rodh23IrI1299hfbcFv+8NshAwHAQQQQCDTAhRAAAEEEEAAAQTyQIAAVh6gZ3eTy5cvt3Llyrmgiud5qc5Fixa1BQsWJDU7fPjwVHk8z7MzzzzT3n77bTt06FBS3hNd3H///WnW43nH+zB16lRXfM2aNa7uMmXK2FdffeXuhfLhyJEjrvv+2f0Is8OGXX/YiNmb7fb3l9tjE1fb7JV77MAfx8JslAwHgbwToGUEEEAAAQQQQAABBBDInAABrMx5BWXu/fv3m1Lp0qXtlltusVtvvTVVKlu2bFLft2/f7q7POeecpHzXXHON/fLLL3bnnXda+/btbc+ePS7PiQ5+PSVKlLAqVaokSzVr1rTChQu74vnz5zelAgUKJN1zDzgEpcCWPXH2wpS1NmPZLtv/R3xQ9tHM6BcCCCCAAAIIIIAAAggggEAECRDACqOX3aBBAxs0aJC98847ydKrr75qFSpUSDFSsxtuuCEp36effmqrV6+2008/3c2Sev/991PlT+/GyJEjbf369cnSqlWrrEWLFq6I2l65cqUdOHDAmjdv7u5xCH6BwqdF2/m1ilml4qcFf2fpIQIIIIAAAggggAACCCCAQDoC4XE7KjyGwSiyQ6BatWr21FNPuaq0/O/w4cPumkNkCZQpEmMvdaptQ/5fHbuzVSUrXjBfZAEwWgQQQAABBBBAAAEEUgrwGwEE8lyAAFaev4Lg6oD2y1KPNFvq6NGjusxyUl1t2rSxWrVq2datW5PqU5AsKirKpkyZYpMnTzYtc/Q8z7p27WoKnvnlVFYbwA8cONC0XNHzPKtUqZJ9+OGHpk3h9+7da3/7298sNjbW7cmlvby+/vrrpHb8C+3tNWrUKKtbt67L53meVa9e3QYPHmxp7Weleh9++OFkbQ4dOtTi49NfVueXCdyTTG1oZpza9/sSzOfoKM+K5o8O5i7SNwQQQAABBBAIQQG6jAACCCCAQFYECGBlRS8My65bt86NqkaNGlaoUCF3ndWDgkwKhikdO/bXRuD6rWdarnjttdfawYMHTRu9K1ilIJGeKc/atWutdevW9sgjj1jLli2tXbt2tmnTJrvpppvs+eeftyZNmrilkNddd51ddNFFtmTJEuvQoYP9/PPPSV1XnSrbo0cPd69Xr17WuXNn27Ztm91999327LPPumCYe5h40B5g119/vQ0YMMAU1FN+Bdhuu+026927d2KO1H9l17RpU1emSJEipjJ+G/fcc0+G9xZLXTN3EEAAAQQQcAIcEEAAAQQQQACBiBUggBVGr16BGwVjFGTx0x133OE2Z8/IMLWJ++uvv+5mJ2kjd8/zMlLM7bvlt+efn3nmGbexfEYq0Eyqnj172u+//+4CSl988UWy4Jn209Im9YsXLzbt1fXZZ5/ZCy+8YAqGPfHEE242lvbvUj3ffPON3XvvvbZ7926bMGFCUvMKhJUqVcrt76Vx6kuMyj9nzhwrXry4ffzxx6Ygl19AQTV9MfHSSy+1hQsXmvL/9NNPNm3aNNeun88/a3bVXXfdZStWrHB905chVUZtbNiwwVq1auXalq9fhjMCCOSFAG0igAACCCCAAAIIIIBAKAoQwArFt5ZOn/VVwPfee8+0zM1P//znP00zmNIqMn78ePMDTpdcconVr1/fbeTev39/N1sorTJp3Zs+fXqyNtW2luppCWBa+VPeU5BIG83rK4Upn+l3wYIFbcyYMVavXj39dAG2Dh06WMmSJU1fO1Rb5cuXT3rWqVMny5cvnymIpMCVHmhJn4JPmsnleZ5uuVS7dm1r1KiRC7b5ywi1fFHLGz3Pc7O+ihUr5vJ6nmdXXHGFpRWEWrp0qc2YMcPNBpNpdHS0+X/UT83wUp+0XHLXrl3+o9A802sEEEAAAQQQQAABBBBAAAEEclmAAFYug6u5nEoXX3yx7du3zy2F0/I7P7Vt2zbNJufPn58UeNJMJAVntHeU9pqKiYlJs0xaNydNmpSqTc2aUtAorfwp71122WXmB4lSPtPv0qVLW9WqVXWZlIoXL26FCxe2KlWqmJ4nPUi8UCBM+2EpoKdgVOKtpL9aGqjg1EMPPeSCd5qxpplrSRkSLxRg0myvihUrWt26dRPvJP+rmVzJ75hb0qglkA0bNrS0nmv/L9W3efNm9zXGlOX5jQACCCCAAAIIIIAAAgggEH4CjCj7BKKyrypqCjWBl156KSnwFBcX55bHaZ8oz/trhlKojSm9/mpPrbfeesvtsXXVVVeZgnSaKaYZawp0pVVOs6iU0nqW8p5mYOmeZoTpnF5ScCxwI/v08nEfAQQQQAABBBBAAAEEnAAHBBBAwAkQwHIMHMJdQMv77rvvPitfvrwL1ClgpxlqmrGmmWtpjV9BL6W0nqW8d/rpp7tb2ovLXaRz0GwxzcRK5zG3EUAAAQQQQACBHBCgSgQQQAABBEJfgABW6L9DRpABgVmzZrnN1x977DG3j9WJlkhqaaKWLGqmVFr7hwVu9u43rS8Uao8rzcTSjHVnIQAAEABJREFULCv/vn9esGCB/fbbb24fLy1/9O9zRgABBBAIEQG6iQACCCCAAAIIIJCnAgSw8pSfxnNLoGjRoq4pzZDSzCv90OwqfSXw22+/1c+kVKRIEdPG8toA/o033jB9YVAPVU77fd155536mSxp76tzzjnHfvzxRxsyZIipbj/Dzp07bcCAAW65Zrdu3Ux7dPnPOCMQSQKMFQEEEEAAAQQQQAABBBA4VQECWKcqF4TltBm5NiXXV/AC0z333GPaVN0i+M/ll19umvmkQJL2+erdu7fVqVPH+vTp4wJLKWl69uxpWhb40UcfmYJTyn/22Webvn7Yrl07t5dWYBltQq89ttTGo48+6upWmS5duljlypVt5syZ1q9fP9PvwHKZvM6T7H+/qpr9u099G3FLXWtUpXCe9IFGEUAAAQQQQAABBBBAAAEEIlsgwgJY4fmyteRNSZuRa1NybU4emAYPHmxr1qxJGry/fM4/Jz3I5IVfXkvnTlTU8zxTHqWoqL/+yem3yvn16DoweV7a5ZRH9ai8kucl33Re97T5us6ed/xZkyZNbPLkyda8eXObPXu2jRgxwvVpwoQJpmCV6gxM1apVM+2b1blzZ2en/JqJNX78eHvzzTdNs7RS9rtZs2a2aNEiU1Bsy5Ytro1x48ZZgwYNTO3oPaQsE9gm1wgggAACCCCAAAIIIIAAAtklQD3hJvBXNCHcRhZB49FMIu3XpCVuaaVjx45ZmzZtkkT69+/vZh3pnHTzFC6GDRvm6mnbtu0JSxcqVMi+/PJLNwusXLlySXlVTv1Nrx/plVMFqkezylSv8umenxo1amR79+51bQY+u/DCC+27775zfVa7y5Yts44dO9rw4cNt3bp1VqFCBb8Kd9bMKS0x1HLAwPzKp7Y1fpcx4KAyCh7u378/qZ158+a5dhRUC8jKJQIIIIAAAggggAACwS1A7xBAAIEgEiCAFUQvg64ggAACCCCAAAIIhJcAo0EAAQQQQACB7BEggJU9jtSCAAIIIIAAAjkjQK0IIIAAAggggAACCBgBLP4RIIAAAmEvwAARQAABBBBAAAEEEEAAgdAWIIAV2u+P3ueWAO0ggAACCCCAAAIIIIAAAggggECeCeRaACvPRkjDCCCAAAIIIIAAAggggAACCCCQawI0hEBOCBDAyglV6kQAAQQQQAABBBBAAAEETl2AkggggAACKQQIYKUA4ScCoSKQP4b/8w2Vd0U/EUAAAQTyQoA2EUAAAQQQQCCcBPgv4HB6m4wlogRanlE8osbLYBFAIA8EaBIBBBBAAAEEEEAAgSARIIAVJC+CbiCQUQHNvLq8QUnrfn75jBYhXx4K0DQCCCCAAAIIIIAAAggggEDWBQhgZd2QGnJWgNoTBZYN6W5K/+5T34b1qEvwKtGEvwgggAACCCCAAAIIIIAAAmElcMLBEMA6IQ8PEUAAAQQQQAABBBBAAAEEEAgVAfqJQPgKEMAK33fLyBBAAAEEEEAAAQQQQCCzAuRHAAEEEAhKAQJYQfla6BQCCCCAAAIIIBC6AvQcAQQQQAABBBDIbgECWNktSn0IIIAAAghkXYAaEEAAAQQQQAABBBBAIECAAFYABpcIIBBOAowFAQQQQAABBBBAAAEEEEAgXAQIYIXLm8yJcVAnAggggAACCCCAAAIIIIAAAgiEv0AIjJAAVgi8JLqIAAIIIIAAAggggAACCCAQ3AL0DgEEclaAAFbO+lI7AggggAACCCCAAAIIZEyAXAgggAACCKQrQAArXRoeIIAAAggggAACoSZAfxFAAAEEEEAAgfAUIIAVnu+VUSGAAAIInKoA5RBAAAEEEEAAAQQQQCDoBAhgBd0roUMIhL4AI0AAAQQQQAABBBBAAAEEEEAgOwUIYGWnZvbVRU0IIIAAAggggAACCCCAAAIIIBD+AowwgwIEsDIIRTYEEEAAAQQQQAABBBBAAIFgFKBPCCAQCQIEsCLhLTNGBBBAAAEEEEAAAQROJMAzBBBAAAEEglyAAFaQvyC6hwACCCCAAAKhIUAvEUAAAQQQQAABBHJOgABWztlSMwIIIIBA5gTIjQACCCCAAAIIIIAAAgikKUAAK00WbiIQqgL0GwEEEEAAAQQQQAABBBBAAIHwEyCAlfKd8hsBBBBAAAEEEEAAAQQQQAABBMJfgBGGlAABrJB6XXQWAQQQQAABBBBAAAEEEAgeAXqCAAII5JYAAazckqYdBLIgULffKFPqNmyppZX6jlpug2dssHU7DmehFYoigAACCCCAQB4I0CQCCCCAAAIIZECAAFYGkMiCQLALHIiLt+9X77VnJq0hiBXsL4v+IYBADghQJQIIIIAAAggggEC4CxDACvc3zPgiSiAuPsE+W7A9osbMYLNJgGoQQAABBBBAAAEEEEAAgSAWIIAVxC+HroWWQLD0VjOxgqUv9AMBBBBAAAEEEEAAAQQQQACB7BAIpgBWdoyHOhBAAAEEEEAAAQQQQAABBBBAILgF6B0CmRYggJVpMgoggAACCCCAAAIIIIAAAnktQPsIIIBAZAkQwIqs981oEUAAAQQQQAABBHwBzggggAACCCAQMgIEsELmVdFRBBBAAAEEgk+AHiGAAAIIIIAAAgggkBsCBLByQ5k2EEAAgfQFeIIAAggggAACCCCAAAIIIHASAQJYJwHicSgI0EcEEEAAAQQQQAABBBBAAAEEEAhngeMBrHAeIWMLaoEDBw5YmzZtrFatWrZ169ag7qvfuWnTppnnedanTx//VsSc448l2Ixlu+zB8Svt/w1fat2GLbU+I5fZoK822Pb9RyLGgYEigAACCCCAAAIIIBCyAnQcgRAVIIAVoi8ut7t9//33u6BNmTJlbMmSJdnWfEJCgh09etSlY8eOZVu9OVnRkSPHAzX+OSfbCqa6j8Qn2BtfbrB3Z2+2zXviLPHVue4dPnLM5q7Za89MWmPrdx529zgggAACCCCAAALhLMDYEEAAAQRyX4AAVu6bh1yLmhn1+eefu35v377dxo8f7645RJaAZl4t3LDfEhKHXbxgPruxWTm7s1UlK1MkJvGO2a6DR23a4p3umgMCCCCAAAInEeAxAggggAACCCCQKQECWJniiszMc+fOtWXLllmvXr2sePHipiV0e/bsiUyMCB21glY/r99nWkKYL8qzronBq6vPKmXn1ypmt1xQwWLzHf+fki174kwztSKUiWEjkMsCNIcAAggggAACCCCAQOQIHP+vzsgZLyPNpICW940dO9YFrvr27WvnnXeezZ8/3xYtWpTJmsgeygJ/HDlmFYqdZo2qFLZmNYpag4qFkoZTrEA+i4323O98icGtfH9euxvBfqB/CCCAAAIIIIAAAggggAACISFAACskXlPedXL9+vU2a9YsF7hq2LChXXfddW6/qg8++MC0f1XKnk2dOtWioqJM519//dXatWtn0dHRbv+sM888077++uuURdL9vXz5cuvZs6fFxsa68jpfffXVpnoDC/3rX/9yzz3PS3V+7bXXkrIeOnTIRo0aZXXr1k3KV716dRs8eLAd+XNfq6TMiRd79+61hx9+2EqUKOHyV6pUyYYOHWrx8fGJT9P+65cpV66cK+N5nqmNQYMGmdpPu1Tw380fE2U9LihvD15R1e5oVcm0hNDv9Q9r9tqBP46b1CiT3zz/AWcEEEAAAQQQQAABBBBAAIGwEcjrgRDAyus3EOTtT58+3bZs2eICVwUKFLDLLrvMypcvb1999ZVt27YtVe81Y0uBrXHjxlmTJk1s3rx51q1bN7vooovc5u+tW7e2SZMmpSqX8sa7775rCjSNHj3arrrqKrv11lutQYMGNmXKFLvkkkts5cqVSUXOPvts91x5/KSgkSX+KVTo+EyhHTt2WMuWLa1Hjx6Jd80th+zcubMbw913323PPvtssoCclkhef/31NmDAACtatKjLX7ZsWbvtttusd+/ero6Uh3Xr1lnTpk1dmSJFirgyfhv33HOPtW/f3lRvynKh/Pun9fvsi6U73b5YpQrH2KX1SoTycOg7AggggAACCCCAAAI5KUDdCCCQBQECWFnAC/eimjE0ceJEF7BS4ErjrVq1qgsgaU+smTNn6laa6b333rMHHnjAFNQZOXKkffPNN/byyy+bvjT4wgsvnDSQs2/fPrvrrrtMm8Z/8skn9s4779iPP/5oWsa4efNmF0DzGz733HPdc+VRuv3222337t0u4KUZY8qnwFqpUqVcuV9++cWGDx9uH374oc2ZM8e0r9fHH39sCnIpr9L777/v8l566aW2cOFCl/+nn35y+39pDMoTmGSl/q5YscI0Ps0e89vYsGGDtWrVytX3+uuvBxYL6evlWw7a8G83m75C6M/QKlskNqTHROcRQAABBBBAINgF6B8CCCCAQKQKEMCK1DefgXEvXbrUvv32WxewUuBKRfLly2fXXnutLu3TTz91ywndjxSHW265xR5//HHTrC098jzPzX7SrCrVu3btWt1ON2nGkpbdafaTn0lLEbUkUb8VoNI5ZVIg6cknnzQt5VMgSbOmlEdL+rT5vGaAed5fi9xq165tjRo1sv379yctIzx8+LBbAul5nj3yyCNWrFgxVWGe59kVV1xhaQWhNKYZM2a4WWeapaW+2p9/SpYs6WZ4yU4zyHbt2vXnk9A9rf79kA2escH2HDpqMdGe3dC0rJ1dtUjoDoieI4AAApEkwFgRQAABBBBAAIEQFCCAFYIvLbe6/Nlnn9nBgwddwErBF7/dFi1aWLVq1eyLL74wzTjy7wee69atazExMYG3rHDhwqZ9pDS7SntrJXuYxg/tNaXZUm+//bZbuqfAkIJaaWRNuqXZXpMnT3b5tfQw6cGfF1rCp/25HnroIZdHyweXLFny59PjJwWYFi9ebBUrVnTLGI/f/euomVx//Tp+tWnTJmelfcLSel6rVi1Xn2aPHThw4HihED2u33nYXp/+m+06eDx4dWOzcnZFg5IhOhq6jcCpCVAKAQQQQAABBBBAAAEEcleAAFbueodMawriaLaQ53luqZ2CR356+umn3VLAnTt3umVxGR2U9qNSACsj+TVDS4Gy+vXr25133uk2T9cG6tqTK73y2hdLe1nVrFnTbb4eGHRTMOytt96yMmXKuD21Bg4c6Op877333DLFtOrULCqltJ6lvKcZWLqntnVOL8l169at6T0O+vsKXg2ctt4Fr6KjPLvx3FMOXgX9WOkgAggggAACCCCAAAIIIIBA8AgQwAqed5HJnuRs9rlz59r8+fPdxubag0rBIz8NGzbMfvvtN9eBCRMmuOV37sdJDpp5tHHjRrcUz19amFYRLQPUzKjvvvvOtJ+VNpHXxvBK6W0Ar68IPvroo27DeS0drF69erKqtbzvvvvuc/t5aSlhXFycG5tmg1188cXJ8vo/FPRS8n+f6Hz66ae7x6tXr3bn9A6lS5d2M7HSex7M9xW8evWL4zOvEmNX1iMF3sgAABAASURBVPbMktaoSmHbsicuKW3dG2dH4hOCeRj0DQEEEEAAAQQQQAABBBAIMQG6KwECWFIgJRNQoEjL8HQeO3asC/ToOjApqKRlggoyLVq0KFl5/dDsLOXXtZ/01UJt/l6iRAm3lNC/n/KsZXbasF2zrzSjSvtXpcyT8rc2ZB8/frx16tTJ9PXAlM9nzZrlZo099thjbh+rlMsbA/NrqaP2/NJMKc0EC3ym68DN3vVbSXttacaXZmJplpXuBaYFCxa4oF+9evXcpvGBz0LlesayXbZj/xHX3WOJMarJC3fYA+NXJkt//3i1Ld0U2ksk3QA5IIAAAggggAACCISXAKNBAIGQFyCAFfKvMPsHoKCNZl1pud95552XZgMK2OgLfZrJpGBXykwDBgywZ555JmljdM1kGj16tGkG1uWXX27+jKWU5fRbs7NiY2Pt999/t8BgkL7mp6V/yhOY1N+nnnrKKlSo4L4AmFZwyt8MXjOk/MCa+qTAlzaqD6yvSJEiprHpy4VvvPGGaUaYnqucZoBpSaN+BybtfXXOOee4LyUOGTLEVLf/XME8eah8t27dkja2959zRgABBBBAAAEEQkGAPiKAAAIIIJCXAgSw8lI/SNvW8kEFmrQHVZUqVdLsped5duONN5pmHX388cem2UqBGRXQ+cc//mGacdS7d29r2rSpPfHEE272kZbyqVxg/sBrf58qBbBUrkePHm4jeW0cP3v27MCs7lr7WCkwpXIKFPl7demsfa8UiFLQrHjx4qbnLVu2NPWpTp061qdPH1NgyVUUcOjZs6cLsn300UemsSj/2WefbR06dDB9CVFtBWR3XypUW2pDSxlVt8p06dLFKleubDNnzrR+/fqZfgeWC6XrWy6oYP/uU/+EacQtdd2ywlAaF31FAAEEclGAphBAAAEEEEAAAQROUYAA1inChXMxfaVP49NsoRMFmhTY0ayjX3/91fS1QJXx080332zffPONlSxZ0kaMGGELFy60jh07uhlKzZo187O5/bDUhlJU1PF/jrp+5ZVX3Ebsujdq1ChTn3r16mXaWF4zpJIqSLzQPlaJJ9eGv0+Xf9aMqT/++MOaNGliminWvHlzUxBMfVI72sNLwSqVD0wKlmnfrM6dO9uaNWvcGDQTS8sU33zzTVMfUs700ri0nFJBMS2xVBvjxo2zBg0amNoZPHhwqi8zBrbJNQIIZESAPAgggAACCCCAAAIIIBCJAscjBpE4csacrsDIkSPdrCTNNEo3U+KDYsWK2ffff++Wy11yySWJd5L/vfDCC+2HH35wdWlJnYI4tWrVSpZJXyb88ssvbdWqVRa415Xuv/TSS24JoWZIaamiglJt27a1vXv3uuCWX9Grr77q2lC+lEl1qy7lVX+0Z5efR/txKag2fPhwW7dunVuCqHx+0swpLTFU31XGz6+liuqvNrP38/pnlVE/9+/fn9SnefPmueBdRr9o6NeVY2cqRgABBBBAAAEEEEAAAQQQQCDEBAhgncILowgCCCCAAAIIIIAAAggggAACCIS/ACMMHgECWMHzLugJAggggAACCCCAAAIIIBBuAowHAQQQyBYBAljZwkglvoD2ldJ1yv2hdI+EAAIIIIAAAgggcCoClEEAAQQQQAABAlj8G8hWAe1Rpf2i+vfvn631UhkCCCCAAAJZEqAwAggggAACCCCAQEgLEMAK6ddH5xFAAIHcE6AlBBBAAAEEEEAAAQQQQCCvBAhg5ZU87UaiQK6MOX8M/2edK9A0ggACCCCAAAIIIIAAAgggkGsCIfZfurnmQkMIhKxA4yqFQ7bvdBwBBBBAAAEEEEAAAQQQOC7AEYHkAgSwknvwC4GQFoiN9qx9o9IhPQY6jwACCCCAAAIIIJBNAlSDAAIIhJEAAawwepkMJXIFtGywec2i9tQ1NaxaqfyRC8HIEUAAAQQQyGYBqkMAAQQQQACB4BAggBUc74FeIHBCgWVDupvSv/vUt7TSsB517a7WlQlenVCRhwggkEcCNIsAAggggAACCCCAQJYFCGBlmZAKEEAAgZwWoH4EEEAAAQQQQAABBBBAILIFCGBF9vuPnNEzUgQQQAABBBBAAAEEEEAAAQQQCFmBDAewQnaEdBwBBBBAAAEEEEAAAQQQQAABBDIsQEYEglGAAFYwvhX6hAACCCCAAAIIIIAAAqEsQN8RQAABBLJZgABWNoNSHQIIIIAAAggggEB2CFAHAggggAACCCDwlwABrL8suEIAAQQQQCC8BBgNAggggAACCCCAAAJhIkAAK0xeJMNAAIGcEaBWBBBAAAEEEEAAAQQQQACBvBcggJX37yDce8D4EEAAAQQQQAABBBBAAAEEEEAg/AVydIQEsHKUl8oRQAABBBBAAAEEEEAAAQQQyKgA+RBAID0BAljpyXAfAQQQQAABBBBAAAEEQk+AHiOAAAIIhKUAAaywfK0MCgEEEEAAAQQQOHUBSiKAAAIIIIAAAsEmQAAr2N4I/UEAAQQQCAcBxoAAAggggAACCCCAAALZKEAAKxsxqQoBBLJTgLoQQAABBBBAAAEEEEAAAQQQOC5AAOu4Q3geGRUCCCCAAAIIIIAAAggggAACCIS/QASMkABWBLxkhogAAggggAACCCCAAAIIIHBiAZ4igEBwCxDACu73Q+8QQAABBBBAAAEEEAgVAfqJAAIIIIBAjgkQwMoxWipGAAEEEEAAAQQyK0B+BBBAAAEEEEAAgbQECGClpcI9BBBAAIHQFaDnCCCAAAIIIIAAAgggEHYCBLDC7pUyIASyLkANCCCAAAIIIIAAAggggAACCASTAAGsnHkb1IpAtgrU7TfKlLoNW2q5kfqOWm6DZ2ywdTsOZ+s4qAwBBBBAAAEEEEAAAQQQCDMBhpNLAgSwcgmaZhAIJYEDcfH2/eq99sykNQSxQunF0VcEEEAAAQQQQCAkBeg0AgggcHIBAlgnNyIHAhErEBefYJ8t2B6x42fgCCCAAAIIhIwAHUUAAQQQQCDMBQhghfkLZngIZFVAM7GyWgflEUAAgVAQoI8IIIAAAggggAACwStAACt43w09QwABBEJNgP4igAACCCCAAAIIIIAAAjkiQAArR1ipFIFTFaAcAggggAACCCCAAAIIIIAAAgikFAi/AFbKEfIbAQQQQAABBBBAAAEEEEAAAQTCT4ARRZQAAayIet0MFgEEEEAAAQQQQAABBBD4S4ArBBBAIFQECGCFypuin3kusGPHDrvooousQoUKtmLFijzvDx1AAAEEEEAAgaAQoBMIIIAAAgggkAsCBLByATnSm+jTp48VLVrUFixYEJQUu3fvNgWnEhISTti/8ePH25w5c+y+++6z2rVrnzAvDxFAAAEEMiNAXgQQQAABBBBAAAEETixAAOvEPtnyVMGRRo0amed56aapU6dmS1vBWMmRI0csPj7ejh49GnTdW7NmjZ155plWpkwZ++qrr9Lt39q1a23gwIHWrl07u/vuu917TDdzkDzYuGCWjb61QbrpuxGPBklP6Ua2CFAJAggggAACCCCAAAIIIBDGAgSwcuHlxsXFmWb5xMbG2k033WS33nprsnT77bdb9erVc6EnNJFSIH/+/KZUoEABK1y4cMrHSb+HDBli0dHRNnjwYFPepAdBfLF327og7h1dQwABBBBAAAEEEEAAAQQQQCDjAtkZwMp4qxGas3z58vbKK6/YO++8kyy9/fbbVq9evQhVydthaz+rlStX2oEDB6x58+bpduall16yX3/91apVq5ZunmB7EH/kD9el2IJF7Lzuz1iLfq8nS6e3utE954AAAggggAACCCCAAAIIZFKA7AjkugABrFwnp0EEckdg35a1rqEiZata1XMuT5VK1zjLPeeAAAIIIIAAAgggkBcCtIkAAgggkBkBAliZ0cqlvNoPKyoqynReunSptWzZ0u255Hmeu9ZMoIx2RXtPjRs3zurWrZtUh651T89Uz7p166xixYpWuXJl055QuheYdE/PtI+X9vPSs82bN9v9999vJUqUcPVqeZ2+0Pff//5Xj0+aNDbP80wbvKfMrM3etel7mzZt3MyowOfLly+3nj17mpZjep7nzldffbWbHRWYz7+Wn/atUv88zzMtE9QSzg0bNrgsmnmldmrVqmVbt2519/yDfOSkPbI87/j+ZSnL+3l11lhUz6ZNm2zs2LFWqVIlZ6O+auN3taV8uZGO/nHIDu4+Pp7o2IIWFZ0vN5qlDQQQQAABBHJXgNYQQAABBBBAIGIEoiJmpCE0UG12ri/i/d///Z81bNjQFBDp1auXNWjQwL799ltTwEZBp5MNSZuna3+tLl262M6dO6179+7WuXNnW79+venevffe6zZWV6DlggsusI0bN9rcuXNTVfvFF1+4ZxdffLGVKlXKvv76a7eU7o033rAmTZq4/bxatGhhCl61bt3a9TFVJSluaIy6pT7qHJj0TMEjneXgP3v33XddIG706NF21VVXuXZlMmXKFLvkkktMSwH9vDp/9NFHzu/zzz839U+Bq9NPP92GDRtmjz32mLKY6lc7SseOHXP3dFC/fLvVq1c7N72D8uXLu/J6Lz/88IOyJiWVkXPXrl3dXmdqS+baM0tWCmIpT1KBHLw4Fn/Ejhza51rYv/03m/pcZ/M3dP/PizfZ7yt/ds84IIAAAggggAACCCCAAAIIIBAKAgSwcvEtbdmyxR544AG77bbbkqVvvvkmzV4oMPPEE0/YL7/8YsOHD7eff/7ZbrjhBluxYoUpOJNmoYCbH374oQ0dOtR69+5tCniNHDnSdE+zjzRbSs/mzZtn+fLls06dOrmSn376qQtquR+Jh8OHD9ukSZPcTCcFZhJv2aFDh+yaa65xdc6YMcPt5zVz5kxTkCYuLs7Gjx+vbNme9u3bZ3fddZdt377dPvnkE9fujz/+aH379rXNmzcn+4qgZlM9/vjjbmyTJ0+2WbNmufwyXLJkiXXo0OGE/ZO3fFq1amXykpvuaQbYCy+8YLt377Z77rnH9uzZk6we3V+4cKFNnz7dtTky0Xz+/PmmvbY++OAD04ywZAVy6If2vzq8d6er/eDOLbZ3yxp3rcP21Qts+oDutmHBTP0kZV2AGhBAAAEEEEAAAQQQQAABBHJYgABWDgMHVq/gzpgxY1xQScERPykIE5jPv77lllvcTKGYmBh3S+cbb7zRXWuZnbtI56DAk5axFS9e3P72t78l+3JeyZIlrV+/fqb+fPfdd64GzVDSBuUK9GiGlruZeNCspjlz5riZVvXr10+8Y3bllVfahAkT3JJDdyPx4HmeKShWsGDBVEGdxMcn+ZuxxwoYDRo0yLS80C+hpYHt2rVzPxU8cheJB80kW7ZsmbVv396uuOKKxDt//dU4rrvuur9upLjav3+/KdikwJ4CiPLys6g92TVt2tQUmFq0aJH/yJ09zzN9sVDLEt2NxIOWFSoQpgBcoG3ioxz7my82vzW67l7EsAIWAAAQAElEQVSrevZldma7vtbhpel23YAZdtY1d7o2ExKO2a8zx1r8kcPuNwcEEEAAAQQQQAABBBBAAAEEcl7g1FsggHXqdpkuWbVqVbccMCEhwS1d88/9+/dPsy7tVaWgVeBDBZkUJAq8l9b1rl27bPHixXbw4EF78cUXk8340gwwzQxSOT8Qpj2wtDRRs8Q0e0jPlGbNmuVmG3Xr1s2KFSumWy6p72vXrjXVc8cdd7j6n3vuOTc7y2XIoUN8fLybkaYvN2ocSgpqpWxOs9Z079xzz3WzsHSd0aRAk/b9koneQcpy2vdLQTAtO9y2bVuyx1ouWLt27WT3PM+zs846K9m9nP4RU6CI1Wje3lrc/oY16nCPFSpV0QqWKGf1r+xlFRpc6JrfvWG5Hdq93V1zQAABBBBAAAEEEEAAgRARoJsIRKhAVISOO2KGrVlWac368oNUpUuXdhae51mHDh3cpuMTJ050gSgtFdTyu+LFi7s9plzGxIP2edIeWjVq1LBbbrnF/vnPf7pZZVrWp8BWYpYc+auAmWaKKXh05513ujY1i80fS2Cj/lI99THwfkauteeYlikqgHWyYKGWc2akzmDJEx2T3woUPf7Ojxzab3EHky+BDJZ+0g8EEEAAAQQQQCAnBagbAQQQQCD0BAhghd47y1SP05v1pUCT0quvvppUn2YrNWvWzG3kvmrVKrdfkzaN1wbv/qwilXn22WfdPlfaB0sBHG1+rvtaCnmygE9SY5m8UDDt7rvvNi151ObqmimmNpW0R1fK6urUqeNuaSaVu8jEoVy5cu7rigpkaQbbiYoqmHai53n1bO3cyeZv2r58xpikbmhjd38/rJgChS22YLGkZ1wggAACCCCQCQGyIoAAAggggAACuSpAACtXuXOvsSJFiphmH2kmkQIxGWlZSwS1v5X2ktLSwS+//NItQfx//+//Wf78+V0VeqavDWpfqJdeeskU2PI8zz3LzEFf89NyO/VP+3UFlv3jjz/cEsvAe9qkXQEyBYwUQFOQKfB5ymsttdS9//3vf8k2pde9k6VChQq5TdflpkBeyvzaIF5fINTMNBmnfB4Mv0tUqWunFS7huvK/j141BbF2rlti8z982bavWejulz2jmRUqVcFdc0AAgbwQoE0EEEAAAQQQQAABBBDIqAABrIxKhVi+woULW9u2bV0AauDAgXbgwIFkI9CMJm3yrsBQ4ANteq5ZVFoW+O6771qlSpXsvPPOM/9PTEyMKcCzd+9e0ywo+/OPfr/22muuvT9vnfCkpYsKgilQ5u/DpQL6gp8CZuqffvtJwa7Y2Fj7/fffTft7+ff1hUCNz//tn7XJetmyZd0XFLWhu39fZ83K+uKLL3SZZtIeV9oYXntcPfnkk6Ylk35G7cE1YsQI0wbxl112mfkzvfznwXIuVqGWNWjbx3XnaNxh+3Hs8zb1uc626r8T3T0Ft/Tci4p2v0P2QMcRQAABBBBAAAEEEEAAAQQiQoAAVi6+ZgV8HnjgAbfhuTYfD0zz5s3L9p7oa3mXXnqpffjhh25JnPa4UputW7c2Bbj69u1rKTch1wwn7TOlPaSWL19uKlO9evWkvqmcglwK7ujrfjfccINpPyzNqFJALCnjSS5UZ6dOnVzAS+2pHm0i36hRIzvttNNMQbTAKsqUKWNXXXWVC2ApONWjRw+79tprTTOtZs+eHZjVXZ9xxhl2//33u/ovuugiu+SSS5y7lknWrFnTRo8e7fKld7jvvvtMdjNnzrTKlSu7Mfbu3dsFrB599FFr0KCBKXCmgF56deTpfc+zepf1sCseHWsVG7Y0z4ty3cl3WgGr3aKTXfXkR1aiyvFllu4BBwQQQAABBBBAAAEEEEAAgbAWCPXBHf+v2lAfRZD3XzOHtNwsvQ3VtRH5Tz/9lDSKfPnyueu0giN6Fh0dbWk9c4UCDloS+Nlnn9lbb71l2pD8008/dRufa1ld9+7dTUEzBYwCiphmOikgpXtRUVEuSOR5nn4mpXvuucf05T8FlSZMmGBKrVq1MgV7FBxKyvjnhfqqPqvvf94yz/Pc1xEHDBjgZnSpjp9//tn19fPPPzcFxJTf8463retXXnnFHn74YVO/Ro0aZVOnTrVevXrZlClTTEsm/bp19jzPHnzwQdMm9I0bN7avv/7ajX39+vWmwJ1mVvn5VLeS6tU9pUA7zeQaN26caeaVZoap7Jw5c1zwTHn9lNY4A5/pWu3onCsp0aB0jbOs1T3/tJveWWQ3D11iXQb/aOd1f8Z9kTBX+kAjCCCAAAIIIIAAAgiEjwAjQQCBPBQggJUL+KVKlTItk9OG4+klBVX8rmjpn/L179/fv5V0VsBJy/WGDRuWdO9EFwpIafNzfcFPdSppSZyWB6a3/K1nz55uDyotl9MyuZT1K1Bz11132caNG5PyKYh08cUXm/aMGjlyZLIi6qv6rL4HPlDfFGTSkkD1S/Wpr9WrV3f1aA8uLVf0y+ha+275+RUQVPBPXqpfwS0/r86e55mWAiowpvqVtH/VkCFDrFatWsrigmdqR/1Oua+W+qf+BNqpj88884wVLVrUlQ88pDdO5dG7VPvqq36TEEAAAQQQQACByBRg1AgggAACCJyaAAGsU3OjFAIIIIAAAgggkDcCtIoAAggggAACCESgAAGsCHzpDBkBBBCIdAHGjwACCCCAAAIIIIAAAqElQAArtN4XvUUgWAToBwIIIIAAAggggAACCCCAAAK5JkAAK9eoUzbEbwQQQAABBBBAAAEEEEAAAQQQCH8BRpgdAgSwskOROhBAAAEEEEAAAQQQQAABBHJOgJoRQCDiBQhgRfw/AQAQQAABBBBAAAEEIkGAMSKAAAIIIBDKAgSwQvnt0XcEckEgfwz/M5ELzDSBAAKhIUAvEUAAAQQQQAABBPJIgP8yzSN4mkUgVAQaVykcKl2lnyEhQCcRQAABBBBAAAEEEEAAgcwLEMDKvBklEMhbgVxsPTbas/aNSudiizSFAAIIIIAAAggggAACCCCAQGqBiAxgpWbgDgIIBApo2WDzmkXtqWtqWLVS+QMfcY0AAggggAACCCCAAAIIhIwAHQ0fAQJY4fMuGUkYCywb0t2U/t2nvuVGGtajrt3VujLBqzD+N8XQEEAAAQQQQACBDAqQDQEEEAgKAQJYQfEa6AQCCCCAAAIIIIBA+AowMgQQQAABBBDIqgABrKwKUh4BBBBAAAEEcl6AFhBAAAEEEEAAAQQiWoAAVkS/fgaPAAKRJMBYEUAAAQQQQAABBBBAAIFQFSCAFapvjn7nhQBtIoAAAggggAACCCCAAAIIIIBAHgjkcgArD0ZIkwgggAACCCCAAAIIIIAAAgggkMsCNIdA9goQwMpeT2pDAAEEEEAAAQQQQAABBLJHgFoQQAABBJIECGAlUXCBAAIIIIAAAgggEG4CjAcBBBBAAAEEwkOAAFZ4vEdGgQACCCCAQE4JUC8CCCCAAAIIIIAAAnkuQAArz18BHUAAgfAXYIQIIIAAAggggAACCCCAAAJZESCAlRU9yuaeAC0hgAACCCCAAAIIIIAAAggggED4C6QzQgJY6cBwGwEEEEAAAQQQQAABBBBAAIFQFKDPCISjAAGscHyrjAkBBBBAAAEEEEAAAQSyIkBZBBBAAIEgEyCAFWQvhO4ggAACCCCAAALhIcAoEEAAAQQQQACB7BMggJV9ltSEAAIIIIBA9gpQGwIIIIAAAggggAACCDgBAliOgQMCCISrAONCAAEEEEAAAQQQQAABBBAIfQECWKH/DnN6BNSPAAIIIIAAAggggAACCCCAAALhLxDUIySAFdSvh84hgAACCCCAAAIIIIAAAgiEjgA9RQCBnBIggJVTstSLAAIIIIAAAggggAACmRegBAIIIIAAAmkIEMBKA4VbCCCAAAIIIIBAKAvQdwQQQAABBBBAINwECGCF2xtlPGEpULffKFPqNmyp5UbqO2q5DZ6xwdbtOByWngwKgQwIkAUBBBBAAAEEEEAAAQSCSIAAVhC9DLqCQLAIHIiLt+9X77VnJq3JQhArWEZDPxBAAAEEEEAAAQQQQAABBEJdgABWML9B+oZAHgvExSfYZwu253EvaB4BBBBAAAEEEEAAAQQQCHMBhndSAQJYJyUiAwKRLaCZWJEtwOgRQAABBBBAAAEEQkGAPiKAQHgLEMAK7/fL6BBAAAEEEEAAAQQQyKgA+RBAAAEEEAhaAQJYQftq6BgCCCCAAAIIhJ4APUYAAQQQQAABBBDICQECWDmhSp0IIIAAAqcuQEkEEEAAAQQQQAABBBBAIIUAAawUIPxEIBwEGAMCCCCAAAIIIIAAAggggAAC4SRAACvtt8ldBBBAAAEEEEAAAQQQQAABBBAIfwFGGCICBLBC5EXRzYwLTJ061TzPs9deey3jhTKRc9q0aa7+Pn36ZKIUWRFAAAEEEEAAAQQQCFcBxoUAAgjkvAABrJw3DqoWEhISbO7cuXb11VdbbGysC8R4nme1a9e2xx9/3DZv3hxU/T2Vzhw9etQVO3LkiDtn98Gv1z9nd/3ZVd/GBbNs9K0N0k3fjXg0u5qiHgQQQAABBBDIqgDlEUAAAQQQQOCEAgSwTsgTXg8VcHnwwQetefPmNmXKFDe4KlWqWIUKFWzVqlX2/PPPW9euXW3//v3uGYfQFti7bV1oD4DeI4AAApkUIDsCCCCAAAIIIIBA+AoQwArfd5tsZJp59frrr9urr75qxYsXt88//9wOHTpk69evt02bNllcXJxNnDjRzj77bMuXL1+ysvwITYH4I3+4jscWLGLndX/GWvR7PVk6vdWN7jkHBAIEuEQAAQQQQAABBBBAAAEEglKAAFZQvpbs79SSJUvsxRdfdMsGJ02aZG3btrXo6OikhmJiYqxDhw5u36j8+fMn3eciswLBk3/flrWuM0XKVrWq51yeKpWucZZ7zgEBBBBAAAEEEEAAAQQQQACBYBcIvgBWsIuFaP/Gjh1ru3fvtuuvv97OP//8DI9i+fLl1rNnTxf48jzPnbV/1q+//pqsjgMHDlibNm1c2rFjhw0cONBKlCjh9tjSWTO/tIQxWaHEH5oFNmjQIKtUqZLL63menXnmmTZu3DiLj49PzHH8r2aQffPNN67vnue5vCqjsqrjeK4TH5Vv1KhRVrduXVfe8zyrXr26DR482NLq2969e+3hhx9OGofaGzp0aLJ+pWzRL1OuXLlkbWSmnynrPJXfR/84ZAd3b3VFo2MLWlQ0s+ocBgcEEEAAAQQQQAABBBAIHgF6gkAmBKIykZesISqg4JI2blf3FXzK6BLBd9991wV7Ro8ebVdddZXdeuut1qBBA7d/1iWXXGIrV65UlS4pwKTN09euXWutW7e2Rx55xFq2bGmdOnUytf/AAw+YljAqnyuQeNizZ4+1b9/e7rnnHhdA6t69u3Xu3NlWr17tgmb/+9//EnOZqYwCYhdffLEtWLDA5VFeBZ1Uzml/6QAAEABJREFUtmPHjifdt0tBNfWnR48ers5evXq5erZt22Z33323Pfvss64d9zDxoL4p2DdgwAArWrSoKX/ZsmXttttus969eyfmSP133bp11rRpU1OZIkWKuDIaj9pQPzVW1Zu6ZPbfORZ/xI4c2ucq3r/9N5v6XGfzN3T/z4s32e8rf3bPOCCAAAIIIIAAAgiEtgC9RwABBCJFgABWBLxpzQpasWKFFShQwM4444wMj3jfvn1211132fbt2+2TTz6xd955x3788Ufr27ev+1rhV199laoubQavTeAXL15sn376qY0fP96UT188/Ne//mUK5viF3n//ffesXbt2tmbNGhs5cqR9+OGHpmDTsGHDrGLFii7r7Nmz7YknnrBWrVrZhg0bXB7lVcBIAampU6fa5MmTXd70DgqulSpVyrX3yy+/2PDhw109c+bMMe0J9vHHH7t2/fJ+3y699FJbuHChy//TTz/ZtGnT7NixY362pLNmd8lKzi+88IJp5prfhvqsvstBQbykQjl4of2vDu/d6Vo4uHOL7d2yxl3rsH31Aps+oLttWDBTP0kIIIAAAghEugDjRwABBBBAAIEQECCAFQIvKbu66HmeRUVl/JVr1pCWvmkGkv35R/tmKeCkn1qSqHNgKliwoI0ZM8bq1auXdLtx48bWrFkz27JliwtA6YGCXBMmTHAbxmu2VqFChXTbJQXa9DVEfR1RNxQE02yrhx56yEqWLKlbLilfnz59XB1ffvmlu5feQUv6FHzS7DDP85Ky1a5d2xo1auRmcKkNPTh8+LApKOZ5nptJVqxYMd12SwKvuOIKN5PMUvxZunSpzZgxw5o0aeJmacnJz6I+a4aXZr7p64+7du3yH+XYOV9sfmt03b1W9ezL7Mx2fa3DS9PtugEz7Kxr7nRtJiQcs19njrX4I4fdbw4IIIBA1gQojQACCCCAAAIIIIBAzgpE5Wz11B7qAvHx8aYZS2+//bYLzGgJnYJa6Y2rdOnSVrVq1WSPtZyuZs2aye5pdpdmXWmWVa1atZI9C/yhQJdmQOmeZnCp/cCkvbXURy1nVF7lO1HSEj4FpxQMUz1aPqgN7gPLKMCkGWTqW926dQMfuWvN5HIXAQd9yfHgwYPWsGFDS+u5xqj6Nm/e7JZUBhTNkcuYAkWsRvP21uL2N6xRh3usUKmKVrBEOat/ZS+r0OBC1+buDcvt0O7t7ppDEAjQBQQQQAABBBBAAAEEEEAAgXQFotJ9woOwEdBXBbV/kwIsWnaX0YFpP6sWLVpY/fr17c477zRtYK40ffr0jFaRbj4FfLQ0UUEdzdpKN+OfDxISEtwyRrUfmLS0Uc+0UbxmOP2ZPdVJQa633nrLypQp4/bz0p5aque9995zSyRTFUi8oVlUSomXJ/2rGVjKlDJQp3uBScGxrVuPb64eeD+3rqNj8luBoqVdc0cO7be4g3vcNQcEEEAAAQQQQAABBBBAAAEEglkgMIAVzP2kb1kQKF68uPuyn6rQMjcFfHR9oqQ9nTQ76bvvvrPbb7/dLf9TOaVJkyadqGiGnmlJn4JOCmQpsHayQgpyaf8ttZ9WmjhxoilQl149Gvd9991n5cuXd/tYxcXFuU3bNRNMm8OnVU5BL6W0nqW8d/rpp7tb2oDeXaRz0Aw1Be3SeZxtt9fOnWz+pu3LZ4xJqlcbu/v7YcUUKGyxBYslPeMCAQQQQAABBBBAAAEEIkaAgSIQcgIEsELulWW+w57nWZcuXdweTvqi4Lx5805aiZa6KWCk2Vfav0kBp5MWykQG7XlVoUIFFxjTTK/0iipfjRo1TEGujRs3ppftpPdnzZrlNl9/7LHHTPtYxcTEpFumcOHCbhmkZkql1TdtMp+ysGa4aQaYZmJpllXK5/p64m+//eb2BlNAMeXz7P5dokpdO61wCVft/z561RTE2rluic3/8GXbvmahu1/2jGZWqFQFd80BAQQQQAABBBBAILMC5EcAAQQQyE0BAli5qZ2HbWmWkTZf18brnTp1chuOayaT3yVtYK6v5N1yyy3ua3zaID02NtZ+//13CwzI6It6Wn7nlzvVs2ZftWzZ0jQTSntbacaXX5f6og3XFUTzPM/at2/vgm/6up82gvfz6awZUvraofbp0u/0kr8RvWZI+eNWWX318Ntvv01WTHt26euD+nLhG2+8YX7fVE6zz7ScMlmBxB/a++qcc85xX2kcMmSIqe7E2+7vzp07bcCAAW7GV7du3dzXIN2DHDwUq1DLGrTt41o4GnfYfhz7vE19rrOt+u9Ed0/BLT33oqLdbw4IIIAAAgjkiQCNIoAAAggggAACGRQggJVBqFDPpoCU9nxSYEYzgXQ+7bTT3EwjLWlTsKpNmzamYI4CN/5eUQpgNW3a1Hr06GHXXnutVatWzWbPnp0tHPrKoZbejRw50tWrNjRTTLOZOnbsaFpeqIYUwNLXBufOnWuVKlUyfUlQG7B36NDBBYN0Xrt2rbKmmy6//HLTzCcFkhQ46927t9WpU8dUrwJTKQv27NnT1LePPvrIbcyu/GeffbapLQUC5RNYRl8q1B5bauPRRx91dauMxlO5cmWbOXOm9evXz82ECyyXY9eJgb96l/WwKx4daxUbtkwMAB7/P/V8pxWw2i062VVPfmQlqtTJseapGAEEck+AlhBAAAEEEEAAAQQQiASB4/9VGwkjZYxu/yd9gW/s2LEuKKNZQgpmaaaTvpKn5XVaaqflgloO98orr9jDDz9sUVFRNmrUKFPZXr162ZQpU0yzlAJJPc8zlVFS/sBnutaSvejoaJdHv5UUDJszZ47bIF5LBNXGhAkT7IwzzrBhw4bZWWedpWymsv/85z9Ns6Xq1avngkEKxn355ZemwNT3339vV155pcurg/qgs8rprNSkSRObPHmyNW/e3AXgRowY4fqi9hSsUp7ApL5p36zOnTubvpao/JqJNX78eHvzzTfd+APrV9lmzZrZokWLXFBMM8VUZty4cdagQQNTO4MHD3ZjUd5cSYnvpHSNs6zVPf+0m95ZZDcPXWJdBv9o53V/xn2RMFf6EBqN0EsEEEAAAQQQQAABBBBAAIEgFyCAFeQvKLu7p6DLjTfeaAsXLjQFsDT7SGnlypX23HPPWZUqVZKa1P5TL730kltCqDxa7qfAUdu2bW3v3r0uuHU8s5nyKqC0atUqUwDMv++fFZBSmUaNGvm33Ll06dKmwM7+/fvdEjv1STOtunbtmizYo+CXgkmLFy92+dQflVFQ6rzzzjPP81x9Oqh/et6/f3/9TEoXXnihaVN6PVNatmyZaabX8OHDbd26daY9uZIyJ15o5pSCZupTYH7l0zg1psRsyf6qjIzUN5VR0p5jakdjSJaZHwgggAACCCCAAAIIIIAAAgiElEDedZYAVt7Z0zICCCCAAAIIIIAAAggggECkCTBeBBA4JQECWKfERiEEEEAAAQQQQAABBBDIKwHaRQABBBCIPAECWJH3zhkxAggggAACCCCAAAIIIIAAAgggEFICBLBC6nXRWQQQQACB4BGgJwgggAACCCCAAAIIIJBbAgSwckuadhBAILUAdxBAAAEEEEAAAQQQQAABBBDIgAABrAwgBXMW+oYAAggggAACCCCAAAIIIIAAAuEvEOkjJIAV6f8CGD8CJxHIH8P/TJyEiMcIIIAAAggggAACoSFALxFAIIQF+C/TEH55dB2B3BBoXKVwbjRDGwgggAACCCAQEgJ0EgEEEEAAgbwRIICVN+60ikBICMRGe9a+UemQ6CudRAABBEJGgI4igAACCCCAAAIIZFqAAFamySiAQPgLaNlg85pF7alrali1UvnDf8CMMOQE6DACCCCAAAIIIIAAAghElgABrMh634w2RAWWDeluSv/uU9+yKZ2wnmE96tpdrSsTvArRfy90GwEEEEAAAQQQQAABBBAINwECWKf8RimIAAIIIIAAAggggAACCCCAAALhL8AIg0GAAFYwvAX6gAACCCCAAAIIIIAAAgiEswBjQwABBLIoQAAri4AURwABBBBAAAEEEEAgNwRoAwEEEEAAgUgWIIAVyW+fsSOAAAIIIBBZAowWAQQQQAABBBBAIEQFCGCF6Iuj2wgggEDeCNAqAggggAACCCCAAAIIIJD7AgSwct+cFiNdgPEjgAACCCCAAAIIIIAAAggggECmBEIygJWpEZIZAQQQQAABBBBAAAEEEEAAAQRCUoBOI+ALEMDyJTgjgAACCCCAAAIIIIAAAuEnwIgQQACBsBAggBUWr5FBIIAAAggggAACCOScADUjgAACCCCAQF4LEMDK6zdA+wgggAACCESCAGNEAAEEEEAAAQQQQCALAgSwsoBHUQQQQCA3BWgLAQQQQAABBBBAAAEEEIhUAQJYkfrmI3PcjBoBBBBAAAEEEEAAAQQQQAABBEJQIJMBrBAcIV1GAAEEEEAAAQQQQAABBBBAAIFMCpAdgeASIIAVXO+D3iCAAAIIIIAAAggggEC4CDAOBBBAAIFsEyCAlW2UVIQAAggggAACCCCQ3QLUhwACCCCAAAIISIAAlhRICCCAAAIIhK8AI0MAAQQQQAABBBBAIOQFCGCF/CtkAAggkPMCtIAAAggggAACCCCAAAIIIJCXAgSw8lI/ktpmrAgggAACCCCAAAIIIIAAAgggEP4COTRCAlg5BEu1CCCAAAIIIIAAAggggAACCJyKAGUQQCC1AAGs1CbcQSDoBOr2G2VK3YYttUhMfUctt8EzNti6HYeD7t3QIQQQQAABBBAISgE6hQACCCAQZgIEsMLshTIcBMJR4EBcvH2/eq89M2kNQaxwfMGMCQEEglSAbiGAAAIIIIAAAsEjQAAreN4FPUEAgZMIxMUn2GcLtp8kF48RCCIBuoIAAggggAACCCCAAALZIkAAK1sYqQQBBHJKIGW9momV8h6/EUAAAQQQQAABBBBAAAEEwluAAFZ4v1+NjoQAAggggAACCCCAAAIIIIAAAuEvENYjJIAV1q+XwSGAAAIIIIAAAggggAACCGRcgJwIIBCsAgSwgvXN0C8EEEAAAQQQQAABBEJRgD4jgAACCCCQAwIEsHIAlSoRQAABBBBAAIGsCFAWAQQQQAABBBBAILkAAazkHvxCAAEEEAgPAUaBAAIIIIAAAggggAACYSRAACuMXmY4DuXAgQPWpk0bq1Wrlm3dujUohjht2jTzPM/69OkTFP3JuU5QMwIIIIAAAggggAACCCCAAALBIUAAKyffQ4jXvWPHDmvUqJEL1niel+Z56tSpOTrKhIQEO3r0qEvHjh3L0bYyWvmRI0dcVv/sfnAwS3xXB3ZstAWfvGWfPXG17Vy35IQq8Uf+sA3/m2FfvdbHvn/vceMPAggggAACCCCAAAIIIBCyAnQ8xwUIYOU4ceg2EBcXZ7t377bY2Fi76aab7NZbb02Wbr/9dqtevXroDpCeZ4vAwZ1bbPHn79jHD7W2Tx653BZP+cZNJ1MAABAASURBVJcd3Lk5zbqPxR+1zUvm2My3brcP72xqX//f3bbll+8sIUiCk2l2mpsIIIAAAggggAACuSJAIwgggMCJBAhgnUiHZ06gfPny9sorr9g777yTLL399ttWr149l4dDZAoc2vO7ffFyN1sw8U07tHvbSRGWTR9pM9641TYt+sYSEo6dND8ZEEAAAQQQQCBTAmRGAAEEEEAgbAUIYIXtq2VgCOSeQIHiZa3+lb2t7OnnnLRRz4uyCg0usAZt+5gXFX3S/GRAAAEEcleA1hBAAAEEEEAAAQSCUSAqGDtFn0JL4LvvvrPTTjvNmjdvbnv27EnVef95hw4dTMsSlWH58uXWs2dPtzzR8zx3vvrqq+3XX3/V45Om1157zTzPM51TZta+XJ7npdpk/dChQzZq1CirW7euK+t5nlsCOXjwYEtrP6u9e/faww8/bCVKlHD5K1WqZEOHDrX4+PiUTSb99suUK1fOlfE8z7UxaNAgU/tJGcPkIn+RUtbumU/t+oEzrUnH/la4dOUTjuyMVjfZjf/82Vr/bahVPedyi84Xc8L8PAxRAbqNAAIIIIAAAggggAACCGSzQFQ210d1ESiggNBZZ51lP//8sy1dujSVwNixY13gqm3bti5Q9e6777og0ujRo+2qq65y+2o1aNDApkyZYpdccomtXLkyVR0pb/gBJ/8c+Fybvut34DNtSN+yZUvr0aOHHlmvXr2sc+fOtm3bNrv77rvt2WeftYSEBPdMBwXirr/+ehswYIAVLVrU5S9btqzddttt1rt3b2VJldatW2dNmzZ1ZYoUKeLK+G3cc8891r59+zQDfKkqMrNQuedFRVlM/kKW0T/5TitgUdH5MpqdfAgggAACCCCAAAIIIIAAAgg4gXANYLnBccgegS1bttgDDzzggjcK4Pjpm2++cQ1ohlK7du1ckOo///mPu+cftm/fbl999ZVp9tLll1/ubu/bt8/uuusu07NPPvnE7av1448/Wt++fW3z5s0uv8uYjQcFtUqVKuXq/uWXX2z48OH24Ycf2pw5c6x48eL28ccfm4JcfpPvv/++y3vppZfawoULXf6ffvrJpk2bZml9DVGzqzSmFStW2AsvvGCaYea3sWHDBmvVqpWr7/XXX/eb4IwAAggggAACCCCAAAIIIJB1AWqIEAECWBHyorMyTC37GzNmjFs+pyV0flLQya9Xs4sKFizoZlHt2rXLv23Ko4BRixYtrEqVKu6+ZiNpSZ1mNrkbiYfo6GhTECzx0vTlQ52zM2lJn4JPrVu3dkv7/Lpr165tjRo1sv379yctIzx8+LD5yxAfeeQRK1asmMvueZ5dccUVllYQSjPPZsyYYU2aNHGBPo3H/vxTsmRJN8MrX758qXz+zMIJAQQQQAABBBBAAIE8FKBpBBBAIPgFooK/i/QwrwWqVq1qmzZtckvstMzOT/3790/qWv369U1Bqvnz55uSHijf5MmTdWlauqcAjvuReNA+Ugps6UuG/owuBbUSH+XoXy0NVHDqoYcecoEmLR9csmRJsjYVgFu8eLFVrFjRLXVM9jDxh2ZyJZ6S/ZXPwYMHrWHDhpbW81q1arn6NMPswIEDycryAwEEEEAAAQTCQIAhIIAAAggggECOChDAylHeyKm8QIECdt1117kgl5YFKnil/aW0fLBOnTpuZpKvsXbtWhfsUtDrzjvvTJrZNX36dD9Ltp8VMHvrrbesTJkybt+tgQMHunbfe+89t5QxrQY1i0oprWcp72kGlu7VrFlTp3STgmNbt25N9zkPEEAAgUgWYOwIIIAAAggggAACCKQnQAArPRnuZ1pAe1xprysFrRS8mjt3ri1btswuu+wy0xI+Vai9ojTrSV8mvP322037aynYpTRp0iRlyZGk5X333XeflS9f3u1jpWWRalP7cV188cVptqmgl1KaD1PcPP30092d1atXu3N6h9KlS7uZWOk95z4CWRSgOAIIIIAAAggggAACCCAQlgIEsMLytebNoLTHlZYRagNzfZFw4sSJ7quDXbt2TeqQltBpXyzNvtKX//zAVlKGDF74AaONGzemKqEgWcqbs2bNcpuvP/bYY24fq5iYmJRZ/vxtVrhwYdOySc2U0myxpAd/XgRu9v7nLStbtqxpiaRmYmmWlX/fPy9YsMB+++03q1evnts03r/PGQEEEEAAAQQQQAABBBBAAAEETi6Q/QGsk7dJjjAVUABHwSrNbHr66adNXyTUpuYKVvlD1lLD2NhY+/333y0w0KMv9WlZn5/vZOcKFSq44NiUKVPMDzKpXbWprxmmLO9vGK8ZUsqn55pdpS8Rfvvtt/qZlIoUKWL6+qC+XPjGG2+YHxBTOc0S07LHpMx/Xmjvq3POOcdtWj9kyBBT3X8+sp07d9qAAQPc8spu3bqZDPxnnBFAAAEEEEAAAQQQQACBkBWg4wjkogABrFzEDtWmtMzvgQcecJue+xuu++d58+YlG9Z5551ndevWNS0f1GwrBWz8r/gpo78HlQJYTZs2dZu7X3vttVatWjWbPXu2smQoNW7c2LRkUQEpfUVQm8S3bNnS2rZt62ZPKZgWWJHyFi9e3AWSlK93796mvbn69OnjAkuBeXXds2dP0yyvjz76yG3Mrvxnn322dejQwX0tUeNQPj9pjNpjS208+uijrm6V6dKli1WuXNlmzpxp/fr1M/32y3BGAAEEEEAAAQQQQAABBBBAAIGMCRDAyphTRObSTCkFZLRf1JgxY9ym50OHDk12/umnn5LZaEngNddc4+5pv6dWrVq5a/+gwNIrr7xiDz/8sEVFRdmoUaNMXwXs1auXaTaVZj/5eXX2PM8tzVM55dc9Jc1iGj16tN17771uhpTqUVDsgw8+sHfffdfNcgpcJqiZYPoiYvPmzV2gbMSIEa7eCRMmmIJVqjMwKaCmfbM6d+5sa9asMeXXTKzx48fbm2++aepnYP0q26xZM1u0aJEpKKagn8qMGzfOGjRoYGpn8ODBlrKMyoVTOr/XC3bz0CXW5f/mW8lqDU44ND1XPuVXuRNm5iECCCCAAALpC/AEAQQQQAABBCJAgABWBLzkUx1iqVKlTHs3aelceimt5Xovv/yym9WkgJKCNynbL1SokL300ktuCaHqVYBMgTHNntq7d68LbvlllPfLL7+0VatWJW0E7z/TskAt8VN51aMN4xVw0kwp1TNs2DA/qztfeOGFps3jlVdJ+Tt27GjDhw+3devWmZYluox/HjRzSksMtRwwML/yqT8p61cxldFY9u/f7wxUTrPU1E5Gv2ioekgIIIBA7grQGgIIIIAAAggggAACwS1AACu43w+9QwCBUBGgnwgggAACCCCAAAIIIIAAAjkmQAArx2ipOLMC5EcAAQQQQAABBBBAAAEEEEAAgfAXOJUREsA6FTXKIIAAAggggAACCCCAAAIIIJB3ArSMQMQJEMCKuFfOgBFAAAEEEEAAAQQQQMAMAwQQQACBUBIggBVKb4u+IoAAAggggAACwSRAXxBAAAEEEEAAgVwSIICVS9A0gwACCCCAQFoC3EMAAQQQQAABBBBAAIGTCxDAOrkRORBAIIgE8sek+p+tIOodXUEAAQQQQAABBBBAAAEEEMgJAf5LMCdUQ65OOoxA6Ag0rlI4dDpLTxFAAAEEEEAAAQQQQACBoBII3c4QwArdd0fPEYg4gdhoz9o3Kh1x42bACCCAAAIIIIAAAkEkQFcQQCBPBAhg5Qk7jSKAQGYEtGywec2i9tQ1NaxaqfyZKUpeBBBAAAEEEAhCAbqEAAIIIIBAZgUIYGVWjPwI5IHAsiHdTenffepbJKZhPeraXa0rE7zKg397NIkAAkErQMcQQAABBBBAAIGIEiCAFVGvm8EigAACCPwlwBUCCCCAAAIIIIAAAgiEigABrFB5U/QTgWAUoE8IIIAAAggggAACCCCAAAII5IIAAaxcQD5REzxDAAEEEEAAAQQQQAABBBBAAIHwF2CEWRMggJU1P0ojgAACCCCAAAIIIIAAAgjkjgCtIIBABAsQwIrgl8/QEUAAAQQQQAABBCJNgPEigAACCCAQmgIEsELzvdFrBBBAAAEEEMgrAdpFAAEEEEAAAQQQyHUBAli5Tk6DCCCAAAIIIIAAAggggAACCCCAAAKZESCAlRkt8iIQPAL0BAEEEEAAAQQQQAABBBBAAIGIEYjgAFbEvGMGigACCCCAAAIIIIAAAggggEAECzD0cBAggBUOb5ExIIAAAggggAACCCCAAAI5KUDdCCCAQB4LEMDK4xdA8wgggAACCCCAAAKRIcAoEUAAAQQQQODUBQhgnbodJRFAAAEEEEAgdwVoDQEEEEAAAQQQQCBCBQhgReiLZ9gIIBCpAowbAQQQQAABBBBAAAEEEAg9AQJYoffO6HFeC9A+AggggAACCCCAAAIIIIAAAgjkqkCeBLBydYQ0hgACCCCAAAIIIIAAAggggAACeSJAowhklwABrOySpB4EEEAAAQQQQAABBBBAIPsFqBEBBBBAIFGAAFYiAn8RQAABBBBAAAEEwlmAsSGAAAIIIIBAqAsQwAr1N0j/EUAAAQQQyA0B2kAAAQQQQAABBBBAIA8FCGDlIT5NI4BAZAkwWgQQQAABBBBAAAEEEEAAgVMTIIB1am6UyhuBiG21br9RptRt2FIj5b5B31HLbfCMDbZux+GI/TfIwBFAAAEEEEAAAQQQQACBXBRI1RQBrFQk3EAAAQSSCxyIi7fvV++1ZyatIYiVnIZfCCCAAAIIIIAAAkErQMcQCC8BAljh9T4ZDQII5KBAXHyCfbZgew62QNUIIIAAAgggEFQCdAYBBBBAIGgECGAFzaugIwggEAoCmokVCv2kjwgggECwCNAPBBBAAAEEEEAgOwQIYGWHInUggAACCCCQcwLUjAACCCCAAAIIIIBAxAsQwIr4fwIAIBAJAowRAQQQQAABBBBAAAEEEEAglAUIYIXy28vNvtMWAggggAACCCCAAAIIIIAAAgiEv0CQjpAAVpC+GLoVfAI7duywiy66yCpUqGArVqwIvg7SIwQQQAABBBBAAAEEEAgKATqBAALZL0AAK/tNqTELAgsWLLCiRYtanz59slBL5oru3r3bFJxKSEg4YcHx48fbnDlz7L777rPatWufMC8PEUAAAQQQQAABBLIkQGEEEEAAAQSSCRDASsYR2j/uv/9+8zwvVapUqZL169fPli9fHvQDPHr0qMXHx9uRI0dypa9r1qyxM88808qUKWNfffVVum2uXbvWBg4caO3atbO7777bGaebmQcIIIAAAggEhQCdQAABBBBAAAEEwkeAAFb4vEvbvn27G81ll11mt956q0udO3c2BYX+9a9/Wd26de3BBx+0Q4cOuXwczPLnz+9SgQIFrHDhwumSDBkyxKKjo23w4MGmvOlm5EHeCCQk2IEdG23BJ2/ZZ09cbTvXLTlhP/ZuWWPfvfuYjb/3fBt9awPW1XonAAAQAElEQVRbOm34CfPzMIIFGDoCCCCAAAIIIIAAAggEhQABrKB4DdnbCc0Qeuedd0zpww8/tC1btrjZRVWqVLFXXnnF+vfv74Ja2dtqaNam/axWrlxpBw4csObNm6c7iJdeesl+/fVXq1atWrp5eJC2QE7ePbhziy3+/B37+KHW9skjl9viKf+ygzs3p9vksfij9vNHr7kg1+o5n1jcwb3p5uUBAggggAACCCCAAAIIIIBA8AgQwAqed5FeT7J83/M8a926tU2YMMGKFy9uI0aMsHnz5mW5XipAIC8FDu353b54uZstmPimHdq97aRdSTgWbz+OfSFptlVUdD6r3aKTXXTbQKvUqNVJy5MBAQQQQAABBBBAAAEEEMhhAao/gQABrBPghNujc889126++WaLi4uzsWPHJhueNjD/5ptv7Pzzz3f7O3meZ9o7a9CgQUlLDrU3VZcuXdzzDz74IFl5/dBSxa5du7qldrNmzdItl/bu3WsPP/ywlStXzpX1PM+qV69ugXW7jOkcNDuqTZs2bnN3bfKeMps2fPc8z6ZOnZrykS1dutTtW6Xlf57nuWWCWl65YcMGl9evu1atWrZ161Z3zz9ovOPGjXN7ZHne8b3FtMwwsLyfV2f1Q/Vs2rTJ+crP8zyLjY11G7+rLeUjZa9AgeJlrf6Vva3s6eecsOIty+baym/GuzxFylazq5/9zM7r/oxVO/cqK1ahprvPAQEEEEAAAQQQQCDUBeg/AgiEq0BUuA6McaUW8DzPOnTo4IJIP//8s+3bt89lUvBKG5RffPHFpgCR9s3q3r2720j9nnvusY4dO9r+/ftdYOqaa65xZT799NNUyxBXrFhhX3zxhdtrSxujK+O6deusadOmNmDAACtSpIj16tXLVP+2bdtMdbdv39727NmjrOkm9U/BMQWUdE6Z0d/wPeWzjz76yBo2bGiff/65tWjRwhR4Ov30023YsGH22GOPuWr8ulX22LFj7p4OqvP22283BexWr17t+qy+ly9f3pVXvT/88IOyJiWV2blzpymId9NNN5nakqP2zHrjjTdcEEt5kgpwkSWB/EVKWbtnPrXrB860Jh37W+HSldOtL+FYvK2aPdESEo5ZVL4Ya37LP6xI2arp5ucBAggggAACES3A4BFAAAEEEAhCAQJYQfhScrJLJUqUcJuQr1+/3gWl1Nbs2bPtiSeesFatWplmJmnfrJEjR5qCTz169HAzmyZPnqysdsEFF5hmFn377bf222+/uXv+QTO4FMC54YYbrHTp0m7m1l133WUKbL3wwgvuK4jDhw831a921J6+/Pf666/7VWTbWbOpHn/8ccuXL5+p75oRpj3BFLhbsmSJC+SdqDH1c+jQoclMdG/58uWmsezevdsF4FIG33R/4cKFNn36dFObcpw/f75pry3NWtOMsBO1y7OMC3hRURaTv5Bl5M8f+3fbjrULXdaSVevbjtUL7eMHW5k2cB9/b3O3L9bRP/i4gQPigAAC2SJAJQgggAACCCCAAALZK0AAK3s9Q7K28ePHu9lWDz30kJUsWTJpDJo5pGVxCgJ9+eWX7r6W/ukrhxs3brQ5c+a4ezroy4YTJ050y+WuuOIK3XLL92bMmGFNmjSx2267zc3gcg8SD2rn2WefdQGmKVOm2K5duxLvZt/fuXPn2rJly0wzvPz++LXXr1/frrvuOv9nqrNmmynYpHErsKe++pm0FLFfv35uVpkCU4sWLfIfubPneaYvFmrJo7uReNCyQgXrNONNgcPEW/zNZYFDe7bbH/uO/xvbvmah/TThlaR9s+IO7nP7Ys3/8CXTJu+53DWaS1+AJwgggAACCCCAAAIIIIBAkkBU0hUXESWg4ExUVJSbhaUZQxr8v/71LxdoUrDJT6+++qpp6Z6+1KfAjud5blmd53k2ZswYO3z4sIraqlWrTEEjBWoaN27s7mkvqIMHD7plfKVKlXL3Ag8K7FSsWNE2b97svgIY+Cyr17/88ourQvt+aazuRwYPCjStWbPG1Le6deumKqVZbAqCadmhlkIGZlDQr3bt2oG33JLNs846K9m93PlBK75AwrGjlnAs/vjPhATT5u1XPfmx2wMrX2x+d3/l7I9s26983MBhcEAAAQQQQAABBBBAAAEEgkyAANaJXkgYPtOyQAWVatSo4TY094eYkPgf9Z988olp2Vxg0j09U9DGDwRpT6t69eq5GVgKbKkOLZfT8rmrr77aLVHUPX+5XM2aJ94gW7OvtORPZbIr+W1rnJmtU4G37du3uwBWwYIFT1hcyyNPmIGHQSdQ/bx2dt7/e9pKVKnjAlnn3vzE8T4m/t/A9jXJZ9Qdf8ARAQQQQAABBBBAAAEEwl6AAQa9AAGsoH9F2ddBBaK0pE81nnfeeVao0F/7BylQ8+OPP5rypJW0PDB//uMzVUqXLm3a52r37t1unyfNzJowYYJbfnjppZeqepe0ibkutAm6zukl1afZTuk9P5X7derUccU0k8pdZOKgryUqYKdAloJ9JyqqmVgnes6z4BCIji1gUTGnuc5EReUz8zzz/xSvdLr5s7D2bVnr3+aMAAIIIIAAAgggkEkBsiOAAAI5KUAAKyd1g6zumTNnuhlWClZdf/31rncKYmmWkgI12tfK3czAQftKxcbGug3S//e//9m8efPs8ssvd1/e84uXLVvWNGtLs6E0y8q/75/1xUNtBK/ZXMWLF/dvpzqrj9o4XvtspaxHyxv/+OOPVGWqVavm7qlvWurnfmTwoPa06boCWFoambKYZovpC4Tqs+xSPud38AkUKFbaipQ5/pXCXRt/NW3q7vdy98YVdjTu+FLY4lXq+Lc5I4AAAgggkBcCtIkAAggggAAC6QgQwEoHJpxuHzhwwAWutKF5XFycPfXUU3b22We7IXqe5zY69zzPfV1vy5Yt7r5/UIDo008/NX9PKf9+w4YN7fzzzzd9jfDpp582BcCuvfZaF7AKzHPOOeeYZnZpY3PV5T/T1woHDBhgmu3VrVu3pGWH/vPAs+d5LjCmvKNHj3Ybzuu5AlraCF5fNdTvwKRljgqgTZo0ye3NFfhMs7K++OKLwFvJrjX7ql27dqbA15NPPmnqq59BYxgxYoTbIF6b2fszvfznnINTILZgUat6zvGPC+xa/4vNGfF327p8ni2fMcbmjf6H67RmYZU7o6m75oAAAqEsQN8RQAABBBBAAAEEwlGAAFYYvtUePXpY1apVXVIQp3Dhwm5zdgWZ/vGPf9h9991nnucljVyBLX1tUJuwa6ZT69atXf4OHTq4wJLOa9euTcqvC9XZqVMnF7j66quvTJudawN3PfNTsWLF7K233jLNVHr00UdNwZ7evXu7TeArV65smhGmL/p16dLFL5LuWUsWtdTwvffec181VD1q88UXX7S0Nkg/44wz7P7773f9u+iii+ySSy5xY9Km7tqTS4GwdBtLfCAjLYdUH9VX9VFtagwaS4MGDWzgwIEWExOTmJu/oSBw+sWdreKZF7mublr0jX35yi3249jnk2ZfNWx/h5WsWt89j/gDAAgggAACCCCAAAIIIIBAkAkQwAqyF5KV7ijAo/JaZqeleUq///676Wt/jz32mK1fv94ef/zxVEEXBWH++c9/mmYyaTmfgjbayP3LL790ywK///57u/LKK1V1sqQlg/7eVVpSqGBZsgyJP5o1a2aLFi0yBcg0u0uzl8aNG2cKAGnfrMGDByfrj5YcRkdHJ7uXWI3L//XXX1uLFi1syZIlpkDWmWeeaf/73/9MATvlUVmdlTzPswcffNAtcWzcuLGprMYkg759+5pmVvn5VE5JX2XUPSUF3z777DMXgNO41Gf1XbO+VHbOnDnmL1NUfiU5qu+qS78Dk57pd1rPdJ+U8wIxBYpYyzvetKZdH7UCxcsmNVi6ZiO77MGRVv+KXpYY2TX+IIAAAggggAACCCCAAAIIBJ9AVPB1yfWIwykIvPrqq25JnpbaBSZ9KfC5556zKlWqpFurAi+dO3e2xYsXJ9WhzdknT55s2vDd87xUZTXLSftmqa033ngj8b/9U+dRIc1gUvBI9SmvkvbM6tixo6ld5fFTo0aNbO/evTZs2DD/VtJZG6Z/8803rn9ayjdlyhTTvf79+7t7bdu2TcqrC8/zTEsBf/75Z/dc7Wr/Ki1nVFBPebTflQJ12utKm7frnp8KFChgd999t61duzapvMb7zDPPWNGiRf1sSWf1WX3XGJJu/nmRXh//fMwpGwTO7/WC3Tx0iXX5v/lWslqDNGuMjslvdVrfbNcPnOnyKv8Vfx9jZbV0MPHfS5qFuIkAAggggAACCCCAAAI5KUDdCGRIgABWhpjIhAACCCCAAAIIIIAAAggEqwD9QgABBMJfgABW+L9jRogAAggggAACCCBwMgGeI4AAAggggEBQCxDACurXQ+cQQAABBBAIHQF6igACCCCAAAIIIIBATgkQwMopWepFAAEEMi9ACQQQQAABBBBAAAEEEEAAgTQECGClgcKtUBag7wgggAACCCCAAAIIIIAAAgggEG4CqQNY4TZCxoMAAggggAACCCCAAAIIIIAAAqkFuINACAkQwAqhl0VXEUAAAQQQQAABBBBAILgE6A0CCCCAQO4IEMDKHWdaQQCBMBHIH8P/bIbJq2QYCCAQPAL0BAEEEEAAAQQQOKkA/yV2UiIyIIAAAn8JNK5S+K8fXCEQNAJ0BAEEEEAAAQQQQACB8BYggBXe75fRIYBARgUykC822rP2jUpnICdZEEAAAQQQQAABBBBAAAEEslOAAFZ2akZ4XQwfgXAV0LLB5jWL2lPX1LBqpfKH6zAZFwIIIIAAAggggAACCCCQIYG8yEQAKy/UaROBTAosG9LdlP7dp76Rct9gWI+6dlfrygSvMvnvluwIIIAAAggggAAC6QrwAAEEMilAACuTYGRHAAEEEEAAAQQQQACBYBCgDwgggAACkSRAACuS3jZjRQABBBBAAAEEAgW4RgABBBBAAAEEQkSAAFaIvCi6iQACCCAQnAL0CgEEEEAAAQQQQAABBHJegABWzhvTAgIInFiApwgggAACCCCAAAIIIIAAAgicUIAA1gl5QuUh/UQAAQQQQAABBBBAAAEEEEAAgfAXiNwREsCK3HfPyBFAAAEEEEAAAQQQQACByBNgxAggEJICBLBC8rXRaQQQQAABBBBAAAEE8k6AlhFAAAEEEMhtAQJYuS1OewgggAACCCCAgBkGCCCAAAIIIIAAApkQIICVCSyyIoAAAggEkwB9QQABBBBAAAEEEEAAgUgRIIAVKW+acSKQlgD3EEAAAQQQQAABBBBAAAEEEAgBAQJYWXxJFEcAAQQQQAABBBBAAAEEEEAAgfAXYIR5K0AAK2/9aR0BBBBAAAEEEEAAAQQQiBQBxokAAgicsgABrFOmoyACCCCAAAIIIIAAArktQHsIIIAAAghEpgABrMh874waAQQQQACByBVgxoVwxQAAEABJREFU5AgggAACCCCAAAIhJ0AAK+ReGR1GAAEE8l6AHiCAAAIIIIAAAggggAACuSlAACs3tWkLgb8EuEIAAQQQQAABBBBAAAEEEEAAgQwKhHAAK4MjJBsCCCCAAAIIIIAAAggggAACCISwAF1HwIwAFv8KEAgBgbr9RplSt2FLjYRBsP4b6DtquQ2escHW7TgcAv9XRRcRQAABBBCIMAGGiwACCIS4AAGsEH+BdB8BBBAIFoEDcfH2/eq99sykNQSxguWl0A8EEMhWASpDAAEEEEAAgbwTIICVd/a0jAACCISlQFx8gn22YHtYjo1BZVmAChBAAAEEEEAAAQQQOCUBAlinxEYhBBBAIK8EQqNdzcQKjZ7SSwQQQAABBBBAAAEEEAgFAQJYofCW6GP2ClAbAggggAACCCCAAAIIIIAAAgiElMApBbBCaoR0FgEEEEAAAQQQQAABBBBAAAEETkmAQggEiwABrGB5E/QDAQQQQAABBBBAAAEEwlGAMSGAAAIIZIMAAaxsQKQKBBBAAAEEEEAAgZwUoG4EEEAAAQQQiHQBAliR/i+A8SOAAAIIRIYAo0QAAQQQQAABBBBAIIQFCGCF8Muj6wggkLsCtIYAAggggAACCCCAAAIIIJA3AgSw8sY9UlvNkXEfOXLEtm7daocPH86R+qkUgVAXSDh2zDYu/Nr+8+JNNvrWBi6Nv7e5/TRugP2xf1eq4R05tN9+/ug1Ux4/v8pu+/VHs4SEVPm5gQACCCCAAAIIIIAAAgikEMj2nwSwsp00/Ctcvny5lStXzjzPS5ZiY2OtefPmNmbMGDt06FCuQTz//PNWvnx569ixI0GsXFOnoVAROBZ/1OaNec5mDbrDtq9ekNTtuIP77JfpIxODWjfbgR2bku4f3LXVvhjw/2zptOGmPP4DlZ0+sIct++p9/xZnBBBAAAEEEEAAgRwVoHIEEAgUIIAVqMF1hgT2799vSqVLl7ZbbrnFbr31VpeaNGli8+bNs5tvvtkaNmzorjNUYRYzFSlSxNVQqlQpy5cvn7vOicOOHTusUaNGVqtWLTfjKyfaoE4Esltg44JZtuKbca7awmWq2EW3DbQ2D7xnJarUdff2bVtnq/470V3rsHbuZNu94VddWsWGLV3eJp3uTwxWH/9/LpZ9+b4d3L3VPeeAAAIIIIBA0AvQQQQQQACBsBE4/l8kYTMcBpKbAg0aNLBBgwbZO++849LcuXNt165ddvvtt9uqVavs8ssvt59//jnHu3T//fdbQkKCjRo1KkcDWHFxcbZ79247evSoHTt2LMfHRQMIZFkg8f8uNiyY6Zb9eVHR1rz7s1bt3KusXJ1zrXmPZy1fbH7XxJ6NKyzhWPzx602r3Dk6Jr+ddc2dLm/9y3tatWZt3f0/9u20w3u2u2sOCCAQGQKMEgEEEEAAAQQQCAYBAljB8BbCqA9Fixa1N998083IUrBnwIABLuATRkNkKAiEjED80TgrVrGW1W7RyepdfouVqFovqe+xBYtZTIHC7ndUTOzxGVaJAa9jx44evxcdbVHRMe468aEpoKUfiVlMAWNdkzIsQEYEEEAAAQQQQAABBBDIokBUFstTHIFUAjExMXbPPfdY8eLF7YsvvrAVK1Yky7N37157+OGHrUSJEon/XexZdOJ/KLdr186WLl1qKf8o79/+9jeLjdV/YB/fc6t27dqm2V5+3qlTp7p6XnvtNf9W0nnDhg0umOaX11lLHnU/KVPixYEDB6xNmzYu/fbbb9a1a1dXZ8GCBe2rr74y9a9ixYq2fv16l3TteZ6VKlXKfvnll8Qajv9VfzW2wD3Cqlev7maq5ea+YMd7E05HxnIqAtExp1n9K3rZed2fsSYd+1tswSJJ1Wxe+l879OdMqtI1G1viP3iXytc9z/TnyOEDptlb2kNrz+bVtnX5XN22EpXPsKLlqrlrDggggAACCCCAAAIIIIBAbgkQwMot6bxuJ5fbV5DpggsusJ07dyYL8Kxbt86aNm1qmplVPTGwo2BSixYt7PPPP7fGjRvbZ599ltRT7bPVqVMnN6NLyxWVt3PnzrZv3z7btm1bUj4t6dMPfY1QZz/98MMPbi+uYcOGmfqi8qpHv5s0aWILFizws7oZJapny5Ytdt1119kHH3xgFSpUsPj4ePvjjz/s2muvtZtuuskF0mITg2m6Vn19+vSxsmXLunoCx6Z9uXr16mXqr/qqgF779u1tz549Li8HBPJSYMeaRfa/j193XShWsbZVO/dKd61DjfOvtdMv7qJLW/jpIBvbr5FNfrK97f99g51WuIQ1velxiynwVyDMZeSAAAIIIIAAAggggAACwSMQpj0hgBWmLzavh5U/f34rXbq064Y/A+vIkSP24IMPuv2xFCD66aef3N5Zs2bNstmzZ5tmbumLgn6Q5/vvv7cvv/zS7rzzTvPzfvjhh24DdQWDXOXpHLTh+l133eWe/ve//zW1ob26VI++kqjnL730UqrljUuWLHH9U5lNmza54NVVV11lt912m73yyiumrx0q6Vr1vfzyy24WlmZXqT2N9YUXXjB9qXH48OGm/mq2V6tWrdxMrtdfPx40cB3jgEAeCGg21eyhD7gvDGpG1vm3PGf5i5RM1pPCZSpbVHTqDyIULl0pMXhVKFlefiCAAAIIIIAAAuEowJgQQCD4BKKCr0v0KFwFVq5c6YI4l112mV1zzTXmeV7SUM877zxr27atW0a4du3apPu60Kyow4cP6zLDSZvH//jjj+6LiOeff35SOc/z7Morr7RzzjnHNENLgaykh4kXUVFRphlamrGV+DPDf7X8ccaMGaaZXQp2aVmkX7hkyZL27LPPug3mp0yZ4ja6959xRiA3BfZtW29fD77LzaZSgKp5j+esVI2Gf3UhIcGWTR9pP0941bR0sNaF11nbx8fZ+T1fsIIly9uOtYtt1lt32IEdm/4qwxUCCCCAAAJpC3AXAQQQQACBbBUggJWtnFSWloBmVum+AlhaUqjZSffee6+b1aRgj9Idd9xh8+fPd8sDtc+U8jdv3tztSfXRRx+ZAkqffvqpZTSQpbq00bRmcfXt2zdZW/379zcFyRQY0+woteWnypUru7b83xk9a7bWwYMH3ZJF7YuVslytWrVM+2Zt3rzZtN9Wyuf8RiCnBRR0mvlmP9u3bZ2bXXXRba9albPbJGv28L6dtuKbce5emdpn2zk3/t1KVmtgNS+41pp2+bu7r/Lrf5rurjkggEBOC1A/AggggAACCCCAgC8Q5V9wRiA7BbRP1erVq12V9er99eUz3VDwaOjQoZYy6b5mQGn/KOUrXLiwTZgwwR544AHT0r4OHTqYvnKo/bO0ZE95TpYUyErZznvvvWfbt2831a90sjoy8lwzsJSvZs2aOqWbdu3a5ZZAppuBBwjkgICCV1+91scFrzwvyi687ZVUwSs1m5BwzBLi43V5wpQQf/xLhSfMFCwP6QcCCCCAAAIIIIAAAgiEhQABrLB4jcE3CG1ovnjxYrdnVJ06dZJ1sHv37m7T9ISEhFRnbZp+ySWXJOVXwGrgwIFu1tLEiROtatWq7guGf//7313ZpIzpXGifq7Ta0b2tW7dayr6lU81Jb59++ukujx+0cz/SOGhfMM3ESuNR0N6iY6EtoODVzLdud8Er8zxr2vVRK1OrsR3a83tSOrx3h1symC82vxUoVsYN+PeVP9n8D160Xb8tt3XzPrcfP3zR3dehaIUTB2qVh4QAAggggAACCCCAAAIIZKcAAazs1Ey7roi7q9lRTz/9tO3evdvatWvngk5CUOCmYMGCpuDW/v37dSvDScsQO3ToYFOnTrUyZcqYNllX/elV4M/6WrZsWYYCXenVE3hffUhvxpa+RJgvXz63h5dmWQWW07W+ePjbb7+Z+lW8eHHdIiGQKwLr5k21PZtWHm8rMWg8b8xz9vEDlyRLn/79ctu9Ybnp64Jntutr2h9LBVb9d6J9/uz1NvudB+3gzi26ZVWbXmHl657nrjkggAACCCCAAAIIIIBAMgF+5KAAAawcxI20qjWrSUvpOnXqZNq3SrOSnnjiCbd5uSzq1Klj5557rn3zzTfu63zKr/t+0n5U+kLg0aPHlye9+uqrbvNzBcT8PH/88Yfpa4bFihWz2NhY/3aqszZTr127to0bN86mT0+9X4/6qRldqQqe4Eb+/Pld8Ex7Z61duzZZzoYNG7qN4bVx/JAhQ0wzyfwM2vdLyx413m7dulmBAgX8R5wRCDqBSo0usXZPf2I1L+hg+U77699qsYq17fxeL9gFiSnfaQWDrt90CAEEEEAAAQTCRYBxIIAAAmkLRKV9m7sInFzg22+/tbp167oZVlrad9ppp1mDBg3s888/d/e16Xq1atWSKtLsJQVyFHzq06ePacP0Hj16WO/evV3+KlWq2IgRI0xBKhXSTKWnnnrKVIfydenSxZo1a2aaedWrVy8rVKiQsqWZVJeWD2rT9yuuuMLVr3ZUT6VKlVw/9UXANAunc1P919cL4+Li7MYbbzTVddFFF9kvv/xiGtNbb71l6vOjjz7qliaqPfVZ45w5c6b169fP9Dud6rmNQI4I1L+yt908dMkJU5f/m+82a/c7ULR8DTu/5/PWZfCPSeWufuZTq3n+tRYdk9/PxhkBBBBAIFgF6BcCCCCAAAJhKEAAKwxfak4PSYEcpWPHjtnGjRtNS+OUNCNKwaJJkybZwoUL3XK5lH1RAGrRokWmANaePXts1KhRLmilWVcvv/yyffzxx0mBqVtuucXN1CpZsqTLp9lUjRo1sq+//tq6du2aVLWW7ulHTEyMTkmpY8eOpra0jFF7Uyk49u9//9v0lcCRI0faoEGDkvJ6nudmiqkubSSf9CDFxZNPPmmaRaXZYuq7Hqs+nQPHpllaak99VlBPm9EPHjzYUvZR5UgIIIAAAsEnQI8QQAABBBBAAAEEgkuAAFZwvY+Q6I2WAmoDdC2JC0z79++3adOmWfv27U8YqNGMJH0ZUPn98itXrrSHHnrIfWXQR4iOjrbOnTubv4+V8n733XfWsmVL8zzPz2Zt27Y1Pevfv3/SPf+ifv36NnnyZNOsKeXR0j4F17SRfOBSPs3m+vLLL23VqlVWrlw5v3iqs2Zavf/++26JoOqbPXu2af8rP2NaY5s3b54pmKbx+Pk4IxABAgwRAQQQQAABBBBAAAEEEMg2AQJY2UZJRQhktwD1IYAAAggggAACCCCAAAIIIICABMI7gKURkhBAAAEEEEAAAQQQQAABBBBAILwFGF3YCxDACvtXzAARQAABBBBAAAEEEEAAgZMLkAMBBBAIZgECWMH8dugbAggggAACCCCAQCgJ0FcEEEAAAQQQyCEBAlg5BEu1CCCAAAIIIHAqApRBAAEEEEAAAQQQQCC1AAGs1CbcQQABBEJbIAh6nz+G/+clCF4DXUAAAQQQQAABBBBAIGwE+C+MsHmVDCQ7BagLAZBcoSsAABAASURBVASyJtC4SuGsVUBpBBBAAAEEEEAAAQQQQCBAIKcCWAFNcIkAAgggEEkCsdGetW9UOpKGzFgRQAABBBBAAIFIFmDsCOSKAAGsXGGmEQQQQCD8BbRssHnNovbUNTWsWqn84T9gRogAAggggEC2CVARAggggMDJBAhgnUyI5wgEgcCyId1N6d996hsJg2D9NzCsR127q3VlgldB8L8ZdAGBiBRg0AgggAACCCAQ1gIEsML69TI4BBBAAAEEMi5ATgQQQAABBBBAAAEEglWAAFawvhn6hQACoShAnxFAAAEEEEAAAQQQQAABBHJAgABWDqBSZVYEKIsAAggggAACCCCAAAIIIIAAAuEvkLkREsDKnBe5EUAAAQQQQAABBBBAAAEEEAgOAXqBQAQJEMCKoJfNUBFAAAEEEEAAAQQQQCC5AL8QQAABBEJDgABWaLwneokAAggggAACCASrAP1CAAEEEEAAAQRyXIAAVo4T0wACCCCAAAInE+A5AggggAACCCCAAAIInEiAANaJdHiGAAKhI0BPEUAAAQQQQAABBBBAAAEEwlaAAFbYvtrMD4wSCCCAAAIIIIAAAggggAACCCAQ/gKhOEICWKH41ugzAggggAACCCCAAAIIIIBAXgrQNgII5LIAAaxcBqc5BBBAAAEEEEAAAQQQkAAJAQQQQACBjAsQwMq4FTkRQAABBBBAAIHgEqA3CCCAAAIIIIBAhAgQwIqQF80wEUAAAQTSFuAuAggggAACCCCAAAIIBL8AAazgf0f0EIFgF6B/CCCAAAIIIIAAAggggAACCOSoAAGsHOXNaOXkQwABBBBAAAEEEEAAAQQQQACB8BdghKcqQADrVOUohwACCCCAAAIIIIAAAgggkPsCtIgAAhEpQAArIl87g0YAAQQQQAABBBCIZAHGjgACCCCAQKgJEMAKtTdGfxFAAAEEEEAgGAToAwIIIIAAAggggEAuChDAykVsmkIAAQQQCBTgGgEEEEAAAQQQQAABBBDImAABrIw5kQuBPBWo22+UKXUbttSSJX7jwb+BdP8N9B213AbP2GDrdhzO0//7pXEEEEAAAQQQQAABBBDIukDEB7CyTkgNCCCAAALBKHAgLt6+X73Xnpm0hiBWML4g+oQAAggggAACCOSyAM2FtgABrNB+f/QeAQQQQOAkAnHxCfbZgu0nycVjBBBAAAEEEMiAAFkQQACBPBMggJVn9DSMAAIIIJBbApqJlVtt0Q4CCCBwYgGeIoAAAggggMCpCBDAOhU1yiCAAAIIIIBA3gnQMgIIIIAAAggggEDECRDAirhXzoARQAABMwwQQAABBBBAAAEEEEAAgVASIIAVSm+LvgaTAH1BAAEEEEAAAQQQQAABBBBAAIFcEsjDAFYujZBmEEAAAQQQQAABBBBAAAEEEEAgDwVoGoGsCxDAyrohNSCAAAIIIIAAAggggAACOStA7QgggECECxDAivB/AAwfAQQQQAABBBCIFAHGiQACCCCAAAKhK0AAK3TfHT3PI4Fp06aZ53nWp0+fPOoBzSIQBgIJCbbt1x/ti5e72ZjbGtroWxvY2H6NbNagO2zPplUnHmBi2SWfD3VlVO67EY+eOD9Ps1OAuhBAAAEEEEAAAQQQyBMBAlh5wp59jSYk/ofc3Llz7eqrr7bY2FgXWPE8z2rXrm2PP/64bd68OfsaoyYncOTIkWRn94MDAhkWIKMl/u/W0v+MsOkDe9jvK39O/HnMoRyLP2obF35tnz97vW1cMMvdS+uw67dltvQ/w9N6xD0EEEAAAQQQQAABBBAIUwECWCH8YhVIefDBB6158+Y2ZcoUN5IqVapYhQoVbNWqVfb8889b165dbf/+/e5Z2BzSGcisWbMsOjqamVHp+HAbgWAR2L1ppS2ZOtR1J19sfmva9TFr+/g4q9umu7unQNbiKf+yI4f2ud+Bh/gjh23Bp4Ms7mDqZ4H5uEYAAQQQQAABBBBAAIEwEAgYAgGsAIxQutTMq9dff91effVVK168uH3++ed26NAhW79+vW3atMni4uJs4sSJdvbZZ1u+fPlCaWin3Nd9+/bZsWPHTIG9U66EggggkOMCh/dut3z5C1nBkuWtccf+Vqf1TVayWgNrfP29VqHBhaY/e7ets4O7f9dlsrR+/nQ3SyvZTX4ggAACCCCAAAIIpCvAAwTCRYAAVoi+ySVLltiLL77olg1OmjTJ2rZt62Yf+cOJiYmxDh062GuvvWb58+f3b3NGAAEE8lygfL3z7bqXv3KpTuubk/oTFR1jMacVTPqd8uLAjo22cNJgd/uMS7qaZm+5HxwQQAABBBDIWQFqRwABBBAIAgECWEHwEk6lC2PHjrXdu3fb9ddfb+eff36Gq9i7d689/PDDVq5cuaT9sqpXr26DBg1yM7gCK1qwYIEVLVrUBcE2bNhgXbp0cUEyz/OsZcuW9uuvv7rsS5cudb89z3PPlW/Lli2W1h/Vc+utt7rAm+d57qzfuh+Y/8CBA9amTRuXduzYYQMHDrQSJUq4PuusmWf+TKtffvnFSpUqZddcc42rYtSoUS6f53nWrl07O3z4sLuvGWp6Vrdu3aTnGvvgwYPTnLXlW6k9z/OsUqVKNnToUIuPj3f1pXXwy2TEN63y3EMgUgUSjh2zTYtnJ6ZvHUH5es2tSNmq7lqHhGPxtmTqcNv/+warUP8Cq9r0Ct0mIYBAyAjQUQQQQAABBBBAIGsCUVkrTum8EFBwRxu3q21t3p7RJYLr1q2zpk2b2oABA6xIkSLWq1cv69y5s23bts3uuecea9++ve3Zs0fVunT06FEXrNEMr4YNG9rMmTOtW7du1qBBA/v222/dxvHPPPOM6ZmWLXbv3t0qV65s48aNM12n3Hvrhx9+cHmHDRtmF1xwgSlwpbr0u0mTJqaAmWs48aAlkmp/7dq11rp1a3vkkUdckKxTp06m8T/wwAOmJZTKV7ZsWbfv1WWXXZZY0kxBKdWtdO2119ppp51mCoIp6NajRw+XJ3Dsd999tz377LOmutzDxIMcFByUlYJ4yq92brvtNuvdu3dijtR/M+ubugbuIBB5AtqsXV8SHNO3oekLhEfjDpuCV01vfNSiov9a/rxl2Vxb+c1406yrszrcbTH5C0YeFiNGAAEEEEAAAQQQQCCCBQhgheDL1yyfFStWWIECBeyMM87I0Ag0++iuu+4ylXvhhRds+fLlNnz4cPvwww9Ns59atWplX331lQsKpazw66+/dsGqNWvW2MiRI+2///2vtWjRwtX19NNP2xNPPGGaBaVn8+bNcwEuBbv+97//JVWlAJLa1w2V14br77zzjv300082ZswYF2B66aWXTEEr5fGTNqNXIGzx4sX26aef2vjx410/9cXFf/3rXy74ptlXL7/8sikQpXIKVKluJQWcPM9z9Sqfxqi++mOfM2eOFS9e3D7++GPXB5VXev/99107l156qS1cuNBZqa/Tpk1z+2wpT2DKim9gPVznrAC1h4bAsaNH7NjRP5I6+8f+3bZg4puJQeZjVrvFDVa6esOkZ1wggAACCCCAAAIIIIBAZAhERcYww3OUnudZVFTGXqGW+c2YMcM000lBHX2tz/78U7JkSTcDSTO59DXDXbt2/fnk+EnBKi2zK1SokLtRrFgxu/nmm931LbfcYo899phpzy3d0CwlzXo6evSoaUaS7in9/PPP9uOPP7pygUsePc+zK6+80s455xzTDC0FupTfTwULFnQBrnr16vm3rHHjxtasWTPTMkUF35IenOBCS/oUfNJsLs/zknLWrl3bGjVqZAqSHTlyxN3XksOpU6e6ZYaa+aXx6oHneXbFFVekGeTLiq/xB4EIFihf/3y7/pVZdt2AGXZe92fcDKttK+bbzLfusMP7dlpi1MrNvNqxdrEVLV/D6l3R0xL/j9P4gwACCCCAAAIIIIAAAjkqEHSVZyz6EXTdpkOZFdASv4MHD7olfJqJlLJ8rVq1rGLFirZ582a3RC/weY0aNcwP4vj3lVfXdevWTQpe6beSltzpHBhcmj9/fuJ/hybY999/b3379jUF0fzUv39/01LBtAJSpUuXtqpV/9oHR/Vq+WPNmjV1memkpYEKTj300EOuD5q1pQ3xAytSAE8zvjRGjS/wma7T8suKr+okIRCpAtExp1mBYmWsYIlyVrtFJ6vbpruj2LNppe1ct8T2bl1ry74c5e7t3bLGJj7U2rTkcOpznU3LDfVg9XefuntajqjfJAQQQAABBBBAIDgE6AUCCGSnQFR2VkZduSOgrwpqppMCUoGznE7UumYI6fnJAj8K3mzdulVZcyQpkKWN0APTe++9Z9u3b7fChQu7lBMNa+P1t956y8qUKWNXXXWV2xReffDbTqtNzVJTSutZynvB4puyX/xGIBgFlk4b7gJOCkStnTs53S4mxMdbvtMKWlR0TLp5eIAAAgggEOYCDA8BBBBAAIE/BQhg/QkRSqfixYvbmWee6bqsZYGBm4+7m2kcTj/9dHd39erV7pzeoXTp0m4mVnrPs3pf+1ypv2klBc7q1KmT1SbSLC+n++67z8qXL29aShgXF+dmhO3bt88uvvjiNMso6KWU5sMUN4PFN0W3+IlAUAqUqnGWed7x/+fnh9H/sF9njrXdG1fYwkmDbel/Rrg+5y9S0oqUq+ZmZ7V9coJbZqilhn5q/bd3LDomv8tb9ZzL3XMtR3Q3OCCAQDIBfiCAAAIIIIAAAuEgcPy/IMJhJBE0Bs/zrEuXLuZ5no0ePdq0cfrJhq8ZW9rjSjOFNMsqZX59AfC3334z7TWlAFnK51n9rXpVx7Jly1zgSNfZnbSpvef9tb9VYP2zZs1ym69rvy7tYxUTk/6MDs0E07JFBdS0tDGwHl2n3KdL9/LaV30gIRAqAmVqN7HaLW9w3T1yaL/NG/OcTXm6gy367J92LP5o4v+2RdmZV99uRctVNy8qyhTM0jLDwHRa4eKJ+VwVli+2gAt0aTni8TvZfqRCBBBAAAEEEEAAAQQQyGMBAlh5/AJOtXnNGmrXrp3t3r3bOnXqZJphpFlNfn3akFxf3NMm6wq4NGzY0G2Uro3UhwwZYoEzi3bu3GkDBgxwgaVu3bq5rxv69WTXWZvHa8P0cePG2fTp01NVq8DaxIkTU93PzI0SJUq4vusLi9rrKrCsvy+XZqD5TjLQVxi//fbbwKxWpEgR09cHtRH9G2+8YfrCoDKo3KRJk+zOO+/Uz2Qpr32TdSYof9ApBP4SiIrOZ+fe9LhdcvfbVrpmo6QHul/prIut3dOfWJ3WN1lShMr4gwACCCCAAAIIIIAAApEuQAArVP4FpOinZhtpDycFWjRzSufTTjvNbXiuzcdjY2OtTZs2puCMAjHahF17QGl21aOPPmpaqte7d283k6ty5co2c+ZM69evn/udoqls+VmlShXT8kF94U8zoLQ5utrv0aOHVapUyRo0aGBTpkzJUlvVq1csnISlAAAQAElEQVQ3Bcnmzp1rV199tRtL165dTW1efvnlprErUNeyZUtT2zLo06ePC9ylbLhnz56mZYEfffSR2/he+c8++2zr0KGDKXCovbQCy+S1b2BfuEYgFAQ0s0rBqiv+PsZuHrrEpa5DFrigVrGKtU46hJLVGliX/5vvyp3f6wXjDwIIIIAAAggggAACYSPAQNIUIICVJkto3NR+Tvqi3tixY12QRTOKFMzSlwT1VUEtl9PSuXLlyrkBNWvWzBYtWmQK2uiLfyNGjDDNiFLwaMKECTZ48OBkXxTUksPo6Ohk91xFiQc9Szyl+cxfnueflU+pY8eOrn0FgDQTSu3/+9//tlKlStnIkSNt0KBByuaS53mmNpSiolL/M1Xd6pueuwKJB78ejWf27NmmMVWrVs0U2NMMsMmTJ1vz5s1Nz9S2yiqPglWJxZP9VTnNauvcubOtWbPGlF8zscaPH29vvvmmm6WlPgQWyqxvYFmuEUAAAQQQQAABBBBAIPsEqAkBBMJPIHVkIPzGGNYjUhDlxhtvtIULF7plgVrmprRy5Up77rnnTDOfAgE020ozt/bv3+9mHimv9tBScEkBocC8jRo1sr1799qwYcMCb7vrtm3buvL9+/d3vwMPuqd6dQ68r+v69eubAkn+JuoKuqnv3bt3d8v/lEepUKFC9uWXX9qqVavMD8Dpvp/UJ/VNffTv6dy4cWNbvHix65vq1qwvz/P0yC688EL77rvv3DP1T/txadzDhw+3devWWYUKFVw+/yArLTFUPYH5lU/9Uh/8vP5ZZTLq65fhjAACCCCAAAIIBKEAXUIAAQQQQCCoBAhgBdXroDMIIIAAAgggED4CjAQBBBBAAAEEEEAguwQIYGWXJPUggAACCGS/ADUigAACCCCAAAIIIIAAAokCBLASEfiLQDgLMDYEEEAAAQQQQAABBBBAAAEEQl2AANbJ3yA5EEAAAQQQQAABBBBAAAEEEEAg/AUYYRALEMAK4pdD1xBAAAEEEEAAAQQQQACB0BKgtwgggEDOCBDAyhlXakUAAQQQCCKB/DH8P3dB9DroCgIInEyA5wgggAACCCCQSoD/H30qEm4ggAACCISbQOMqhcNtSIznJAI8RgABBBBAAAEEEAgvAQJY4fU+GQ0CCCCQXQJhU09stGftG5UOm/EwEAQQQAABBBBAAAEEIlGAAFYkvnXGnEsCNIMAAnkpoGWDzWsWtaeuqWHVSuXPy67QNgIIIIAAAggggAACCGRRILgDWFkcHMURCBeBZUO6m9K/+9Q3Egb8G8jYv4FhPeraXa0rE7wKl/8hZBwIIIAAAgggEN4CjA6BkwgQwDoJEI8RQAABBBBAAAEEEEAAgVAQoI8IIIBAOAsQwArnt8vYEEAAAQQQQAABBDIjQF4EEEAAAQQQCFIBAlhB+mLoFgIIIIAAAqEpQK8RQAABBBBAAAEEEMh+AQJY2W9KjQgggEDWBCiNAAIIIIAAAggggAACCCCQTIAAVjIOfoSLAONAAAEEEEAAAQQQQAABBBBAAIHwEUgvgBU+I2QkCCCAAAIIIIAAAggggAACCCCQngD3EQgJAQJYIfGa6CQCCCCAAAIIIIAAAggErwA9QwABBBDIaQECWDktTP0IIIAAAggggAACJxcgBwIIIIAAAgggcAIBAlgnwOERAggggAACoSRAXxFAAAEEEEAAAQQQCFcBAljh+mYZFwIInIoAZRBAAAEEEEAAAQQQQAABBIJQgABWEL6U0O4SvUcAAQQQQAABBBBAAAEEEEAAgfAXyN0REsDKXW9aQwABBBBAAAEEEEAAAQQQQOC4AEcEEMiwAAGsDFOREQEEEEAAAQQQQAABBIJNgP4ggAACCESGAAGsyHjPjBIBBBBAAAEEEEhPgPsIIIAAAggggEDQCxDACvpXRAcRQAABBIJfgB4igAACCCCAAAIIIIBATgoQwMpJXepGAIGMC5ATAQQQQAABBBBAAAEEEEAAgXQECGClAxOKt+kzAggggAACCCCAAAIIIIAAAgiEv0AkjpAAViS+dcaMAAIIIIAAAggggAACCES2AKNHAIEQEyCAFWIvjO4igAACCCCAAAIIIBAcAvQCAQQQQACB3BMggJV71rSEwCkL1O03ypS6DVtqJAz4N5C1fwN9Ry23wTM22Lodh0/5/yYpiEC2CVARAggggAACCCCAQIYECGBliIlMCCCAAALBKpDZfh2Ii7fvV++1ZyatIYiVWTzyI4AAAggggAACCCCQRwIEsPIInmYRCCIBuoJARArExSfYZwu2R+TYGTQCCCCAAAIIIIAAAqEmQAArW94YlSCAAAIIhKKAZmKFYr/pMwIIIIAAAggggEBeCdBuXgkQwMoredpFAAEEEEAAAQQQQAABBCJRgDEjgAACpyBAAOsU0CiCAAIIIIAAAggggEBeCtA2AggggAACkSZAACvS3jjjRQABBBBAAAEJkBBAAAEEEEAAAQRCSIAAVgi9LLqKAAIIBJcAvUEAAQQQQAABBBBAAAEEckeAAFbuONMKAmkLcBcBBBBAAAEEEEAAAQQQQAABBE4qEPIBrJOOkAwIZLPAtGnTzPM869OnTzbXTHUIIIAAAggggAACCCCAAALpCXA/sgUIYIXR+x8+fLgLrERHR9v06dPDaGTBNZQjR464Dvln94MDAghkj0BCgm379Uf74uVuNua2hjb61gY2tl8jmzXoDtuzaVWqNpZOG+7yKF9aSc9TFeIGAggggAACkSvAyBFAAIGQFSCAFbKvLnnHDx06ZOPHj3c3jx07ZiNGjLCjR4+638F42LFjhzVq1Mhq1aplW7duDcYu0icEEMhtgcTg1dL/jLDpA3vY7yt/toSEY64Hx+KP2saFX9vnz15vGxfMcvf8w96t6/xLzggggEAuCdAMAggggAACCOSFAAGsvFDPgTaXLl1q3377rV177bVWp04dd/3bb7/lQEvZU2VcXJzt3r3bBdkUcMueWqkFAQRCWWD3ppW2ZOpQN4R8sfmtadfHrO3j46xum+7ungJZi6f8y44c2ud+J0a4LP7IYXddtHwNu6D3S9ai3+vJUqVGrdxzDkEmQHcQQAABBBBAAAEEEMikAAGsTIIFa/bPPvvMNAurX79+1qZNG9u4caPNmTMnWLtLvxBAIIsC4Vj88N7tli9/IStYsrw17tjf6rS+yUpWa2CNr7/XKjS40PRn77Z1dnD377q0o3GH7OCube66eMXaVr3ZVVb1nMuTpWIVarrnHBBAAAEEEEAAAQQQQCC0BQhghfb7c73ftWuXTZkyxc28atKkiXXo0MHthfX++++7oJbLFHBYsGCBFS1a1F577TXbsmWL3XrrrRYbG+vKVKpUyT788ENLSEgIKHH8cu/evfbwww9biRIlXF7ttdWuXTvT7K/jOf46aoNzLQ9cu3atK6O8SsOGDTOVqVixoq1fv94lXXueZ6VKlbJffvnFVaK+eZ7n+uhuBBymTp3q2lcbAbfdpupptTly5EiXTQG+UaNGWd26dVXeperVq9vgwYMtrf2sUo5XNkOHDrX4+HhXX1oHv0y5cuVc/Z7nmdoYNGhQmu8irTq4h0CkCpSvd75d9/JXLtVpfXMSQ1R0jMWcVjDpt39x9A8FsDa7n/kSn3tR0e6aAwIIIIAAAggggAACCISfQBYCWOGHEaojmj9/vilddtllpsDJOeecY0pz5861VatSb3qsvbEUhJk9e7Y1a9bMRo8ebdddd50LLG3atMluvPHGVIGjdevWWdOmTW3AgAEuIKOgV4sWLezzzz+3xo0bm2aABfopILRv3z7TjDCVUXCqQIECtmfPHrfM8aabbnJBMwXOdK36FJAqW7asq0bldeGfde0n9V/XKZ/pd1ptar8tpZYtW1qPHj1U1Hr16mWdO3e2bdu22d13323PPvtssqCd+nn99de78SrYp/zq22233Wa9e/d2daQ8BBoVKVIkWRv33HOPtW/f3o0/ZTl+I4BA+gIJx47ZpsWzE9O3LlP5es2tSNmq7loBrPi440sId6xbbB8/2Mq0kbs2f5/51u22d+tal48DAggggAACCCCAQFYFKI9A3gsQwMr7d5ClHmim1CeffGLR0dEuIKPKNENKs5y0x9SECRN0K800ceJEUxBKs7A062ry5Mmm/FFRUfb666/bmjVrXDkFhh588EEXDPvggw/sp59+snfeecdmzZplCoLFxMTY888/nyo48/vvv7uvIaqMNmrfv3+/3X///aYg0CuvvGLly5d3Sdeq7+WXX3azsFyjp3hIq83+/fu7vbYURPvqq6/cLC99sVFj1jLL4sWL28cff2wKcvnNavaa8l566aW2cOFCU36Ne9q0aZbWnl2a3XXXXXfZihUr7IUXXrDly5e7Mmpjw4YN1qpVK1N9cvXb4IwAAukLaLN2F4zq29D0BcKjiYEqBa+a3vioRUXncwXjDu6xI4f2u2t9ofDQ7m3uOiEhMei16Bv7zws32q71x2d1ugccEEAAAQQQyEsB2kYAAQQQyJIAAaws8eV94U2bNpkCT5px1bBhw6QOXXHFFW6GkwIumk2U9CDgQsGrt99+2y0n9G9fddVVpplc2kNr2bJl7vbKlStd8EX3r7nmGrc0zj1IPJx33nnWtm1bt4xQywUTbyX7++KLL7rAmud5ye7n5I+02tTMNFm0bt06Wf9r167tvoao4JoCderX4cOHzV+m+Mgjj1ixYsV025WTa1pBKC2jnDFjhmkJpwJ0Cii6QomHkiVLuhle+fLlc0s9teQz8TZ/EUAgkwLHjh6xY0f/SCpVoHg5O/uGB93+WOfe/LhdN2CGdXhputU8/1qXJ+7gPls5+yOzNJZEuwwcEEAg5AToMAIIIIAAAghErkBU5A49PEauLw9q6dqVV16ZFGjRyBTMOv/88+2HH36wefPm6VaqVKNGjWRllEHL/CpXrqxLN/NIFwpg7dy5080quvfee90MKgVplO644w63fFFL97SnlfL7qWDBgqYZTJ6Xe8Grk7WpYJ6CUw899JAbh5YPLlmyxO+yOyvAtHjxYtPeXNovy90MOGgmV8BPd6lA4sGDB03uaT3X3lyqb/PmzXbgwAFXhgMCCKQvUL7++Xb9K7NcUOq87s+Yvkq4bcV8m/nWHXZ4305XsECx0nb6JTda67+9Y2dc0tUKlihnhUpVtCad7jd9lVCZdqxZaHH+Vwt1g4QAAggggAACCCCAAAIhKRAVkr2m007g6NGjbsmffmgpnAJKftKyOQViEhIS7JNPPjGdlS8j6fTTT08zm2ZYaRPzlEn3teywSJEiaZYLhpva8+utt96yMmXKmGaZDRw40DSO9957z7Zv355mFzWLSinNhyluagaWbtWsWVOndJPeiZZTppuBByEgQBdzQyA65jQrUKyMC0rVbtHJ6rbp7prds2ml7VyXPOjsHgQc8p1WwPIXLe3uHN670+KP/DVry93kgAACCCCAAAIII8dYpgAAEABJREFUIIAAAiEnQAAr5F7ZXx3WEj/tq6Q706dPdwEZBWX8pL2b9ExLDDVDSNcZSdrHSfm0N5TOfurevbsLhCkYljIpQHTJJZf4WU98zoOnWt533333uT23tJQwLi7OjUUzxy6++OI0e6QxKaX5MMVNP+i3evXqFE+S/yxdurSb2ZX8Lr8QQEACS6cNd5uwa++rtXMn61aaKeHPL4EumPjm8fy3nWna6N3PrBla+7etdz/zFy1pCoa5HxwQQAABBBBAAAEEEEAgdwWysTUCWNmImdtVzZo1y7RR+1NPPWUpA0r6rSVt2rNJSwy11NBS/Nm7d6/5+z75j7TETsvnPM8zLXvTfS1909I81aO9onQvq0kbvxcuXDjdavyAkPbiSplJG6anvHey37LS5uuPPfaYyUTtp1dG/apatappptTatWtTZQvc7N1/qC8Uao8rzcTSLCv/vn9esGCB/fbbb1avXj1LGRj083BGINIFStU4yzzv+P+z9MPof9ivM8fa7o0rbOGkwbb0PyMcT/4iJa1IuWruumydc81T/oQEm/v+U7Zu3uf2+8qfbN6Y5+3g7q0uT8WGF1tswaLumgMCCCCAAAIIIBCKAvQZAQSOCxz/L4Xj1xxDSECBpn//+99uo3YFZNLquvazuvrqq90jfV1QSw7djz8PWlrYq1evpD2ZFPT6/PPP3b5ZzZo1s3PPPdflrFOnjrv+5ptvTF/VUz734M+DvrI3ZswY96W/P2+d9JQ/f363nE9fQEwrSFShQgU3tilTppj/XO3+5z//sb59+560/pQZihY9/h+wmiGlevRcs6s0npTBvSJFiri9u+T1xhtvmB8wU7lJkybZnXfeqeLJkva+0kb6P/74ow0ZMsRUt59B+4cNGDDABRm7detmei/+M84IIPCXQJnaTax2yxvcDX1dcN6Y52zK0x1s0Wf/tGPxR81LDFadefXtVrRcdZenXJ1mSfkP7txis9950L54+f/ZpkXfuOfFK59hWn7ofnBAAAEEEIhkAcaOAAIIIBAGAlFhMIaIHIJm+vz888/uq3f169dP10D7PZUvX959RVBLDgMzVqtWzX3BUJu59+jRw1q1amU33XSTeZ5nDz74YNIG75qRpACMvsbXp08f0ybvyt+7d2/TJudVqlSxESNG2B9/ZHyfGdWpgI+W8t14442m+i666CL75ZdfXBcbN25sl19+uSng1KhRI9Pzli1bui8eanaUZjtZJv6oruLFi5vGoXrUdwXmNB4FplJW1bNnT9MssI8++shtzK78Z599tnXo0MHatWvngm+BZWSjPbbUxqOPPmqqW2W6dOnivGbOnGn9+vUz/Q4sxzUCCPwlEBWdz8696XG75O63rXTNRkkPdL/SWRdbu6c/sTqtb7LE/5Ey/dH9tPJrllb9K3vb5Q+97/bQUl4SAghkVYDyCCCAAAIIIIBA3goQwMpb/1NuXbOhFPy54YYbkgJNaVWmYI/2ptJSQ32RMDCP9n6aO3euKZA0atQo+/rrr61Fixamex07dgzMapqRtWjRIlPAR7O/lF9BK81Sevnll+3jjz+2QoUKJZXREr3o6Gg7UaDpySefNM1I0gwu1afC/hf8NEtp9OjRpq8eagaUnv/+++/2wQcf2LvvvutmMakNlfGTfqfXZpMmTVywrnnz5jZ79mwXcFPfNDNNwSq/Dv+s4J72zercubOtWbPG5Vc/xo8fb2+++aYVKVLE1J6fX+dAI80sk8+4ceOsQYMGbrP9wYMHpyqjciQEEPhLwIuKMgWrrvj7GLt56BKXug5Z4IJaxSrW+ivjn1dp5e/42rfWpGN/iymQ/jLlP4vn7onWEEAAAQQQQAABBBBA4JQFCGCdMl3eFnz44YfdkrT777//hB1RkGbs2LEub69evVLlPeOMM2zq1KnuuWYiKTDWtGnTVPl0QzOvtEG89sFSXqWVK1faQw89ZP4SPeVTGjZsmGmPLc2e0u+0kmYtvf/++265nepSYEl7Sfl5Vecbb7xhCtTpuWaQKaCkmVCqW234eXXWb91Pr80LL7zQvvvuu6Sxqj4F6oYPH27r1q0zLVtUPX7SeLXEUMsB/faVX/lWrVplas/P659VJqXRvHnzTOUUXPPzcT41AUohgAACCCCAAAIIIIAAAghEpgABrMh674wWAQQQQAABBBBAAAEEEEAAAQTCXyDsRkgAK+xeKQNCAAEEEEAAAQQQQAABBBDIugA1IIBAMAkQwAqmt5FLfdGyQi1nS7mHUy41TzMIIIAAAggggAACkSLAOBFAAAEEEMgmAQJY2QQZStVojyjtFZXWHk6hNA76igACCCCAQCQIMEYEEEAAAQQQQAABMwJY/CtAAAEEEAh3AcaHAAIIIIAAAggg8P/Zuw84Kcr7j+O/4eAEpQpIkaooCCKiCAKClKgoFgQFW8RQNSoJJmJijMYU/yrGbkIUTYLBAhYQQRFFUIIgWKiCqIABRKRL8yj3v+8Dc+7t7XG3d3u7s7sfX8zulGee8p7NZPd3z/MMAggkuQABrCS/gFQfAQQQQAABBBBAAAEE4iNAKQgggAACiRMggJU4e0pGAAEEEEiwQPly/N9ggi8BxaefAC1GAAEEEEAAAQSKJcA392KxcRICCCCAQCoInFq/YhI2gyojgAACCCCAAAIIIJB+AgSw0u+a02IEEEAAgRyBzAzPLmpVI2eNfwgggAACCCCAAAIIIBB0AQJYQb9CAa0f1UIAAQSSVUDDBs88rrLddXFja1i9fLI2g3ojgAACCCCAAAIIIBAXgaAUQgArKFeCeiBwGIFlo641Lf8Z1NxYMOAzULLPwOj+zeymbvUIXh3mnsMhBBBAAAEEEIipAJkhgEAMBAhgxQCRLBBAAAEEEEAAAQQQQKA0BcgbAQQQQCDdBQhgpfsngPYjgAACCCCAQHoI0EoEEEAAAQQQQCCJBQhgJfHFo+oIIIAAAvEVoDQEEEAAAQQQQAABBBBIjAABrMS4UyoC6SpAuxFAAAEEEEAAAQQQQAABBBCIWoAAVtRkiT6B8hFAAAEEEEAAAQQQQAABBBBAIPUFaGGoAAGsUA3WEUAAAQQQQAABBBBAAAEEUkeAliCAQMoIEMBKmUtJQxBAAAEEEEAAAQQQiL0AOSKAAAIIIBAEAQJYQbgK1AEBBBBAAAEEUlmAtiGAAAIIIIAAAgiUUIAAVgkBOR0BBBBAIB4ClIEAAggggAACCCCAAALpLEAAK52vPm1PLwFaiwACCCCAAAIIIIAAAggggECSChDAiuLCkRQBBBBAAAEEEEAAAQQQQAABBFJfgBYGT4AAVvCuCTVCAAEEEEAAAQQQQAABBJJdgPojgAACMRUggBVTTjJDAAEEEEAAAQQQQCBWAuSDAAIIIIAAAr4AASxfgncEEEAAAQQQSD0BWoQAAggggAACCCCQEgIEsFLiMtIIBBBAoPQEyBkBBBBAAAEEEEAAAQQQSLQAAaxEXwHKTwcB2ogAAggggAACCCCAAAIIIIAAAiUQSJIAVglayKkIIIAAAggggAACCCCAAAIIIJAkAlQTgcgCBLAiu7AXAQQQQAABBBBAAAEEEEhOAWqNAAIIpKAAAawUvKg0CQEEEEAAAQQQQKBkApyNAAIIIIAAAsESIIAVrOtBbRCIKNDs+jGm5ZrRS40FAz4DfAaS5DMQ8X710CcVTEu82jB0zHJ7fPoaW71pT8T7KzsRQAABBBBAAAEEkkOAAFZyXCdqiQACaSlAoxFAoKQCO7P225yvttvdr60kiFVSTM5HAAEEEEAAAQQSKEAAK4H4FB0HAYpAAAEEEEAgRyBrf7ZNWrAxZ41/CCCAAAIIIIAAAskoUGgAKxkbRZ0RQAABBBBAAIFwAfXECt/HNgIIIIAAAgj8KMAaAkEWIIAV5KtD3RBAAAEEEEAAAQQQQCCZBKgrAggggEApCRDAKiVYskUAAQQQQAABBBAojgDnIIAAAggggAAC+QUIYOU3YQ8CCCCAAALJLUDtEUAAAQQQQAABBBBIMQECWCl2QWkOAgjERoBcEEAAAQQQQAABBBBAAAEEgiNAACs41yLVapJy7dm0aZOdddZZVqdOHVuxYkXKtY8GIYAAAggggAACCCCAAAIIIFAMgbicQgArRszXX3+9eZ5nb7zxRp4ct27dagp8ZGdn59nPRmwFduzYYRs2bLD9+/dHnXFRr9H48eNt9uzZNnz4cGvSpEnU5XACAggggAACCCCAAAIIIBBZgL0IIFCYQGADWAr6tGrVygWFPM/Lfa9YsaJdccUVtnTp0sLaFtfju3fvduXt27fPvetl5cqVdvLJJ1vNmjXtnXfe0a6UWn71q1/lXhfP+/Eaqc3jxo0rVjCpOEDbtm2zn/zkJ1arVi0bPXp0VFkU9RqtWrXKRo4caT179rSbb77ZtTuqgkiMAAIIIJBPYPe272zCbT+xsYNbRFx0TGn8E5e++XTEdP75Ou6n5R0BBNJQgCYjgAACCKS0QGADWFlZWaaeMZmZmXbVVVfZ4MGDbcCAAVa7dm178cUXrWXLlvbyyy8H+uKUL1/etFSoUMEUeItXZffs2WOXXnqpVa5c2RYsWFBqxW7cuNHlfc4557jro2vUtWtX++yzz6xfv352ww032N69e12a0nzJyMhwbVUZ1apV01uRF10fLYVdo1GjRpnKefzxx01pi1wACRFAAAEEChTYs32zZe3aXuDx8APbv10dvovtGAuQHQIIIIAAAgggEFSBwAawfDAFrB544AF78skn7emnn3ZzD91333124MABu+OOO+zbb7/1kwbuXXMlffHFF7Zz504788wz41Y/9QLbsmWL6wGl9dIuWD2SdH20TJ8+3T744AOrWrWq6w0Vj55nCg6+9dZbpmGaffv2jaq5Rb1G9957r33++efWsGHDqPInMQIIpJ0ADY5C4MD+vXbg0NDv5j0GWqfrH8qztP3pXZZ5ZKWDOWZn2/69e9x65dqNrcPAe/Ok1bnHturqjvOCAAIIIIAAAgggkHoCgQ9ghZN7nud6+7Rp08aWL19uixYtCk/CdoIFzjjjDLvgggtcQKk0e4AluJkUX2oCZIwAAukisGfbRheU8spkWL1WXazB6efmWeqe3MkyypV3HPuydtuuLRvcetW6TaxR2wvypNW5Veoc547zggACCCCAAAIIIJB6AkkXwNIlKFeunB111FEuQOLPPWU5/6kHznvvvWft27d3cxR5nmfHHnusPfbYYxaaLiepG1qnIXYPPvigrVmzxg15y8jIcOdpDqeZM2cqWb5Fc29pHiQ/rcr65JNP8qXTDvW80txMxx9/fL6eYvtz/uKseaKaNWvmyvQ8z7SufTqm8/1FE8OXKVPGTRCv8jt37px7jtbVM8hPO2zYMKtUqZKp/rt27TIF+jzPM53/9ttvm/+fylBZKtPzDs5fpXXt0zE/XXHePc+zRo0aRTxVeasMleV5kctdvXq11a1b1+rVq0FI0iwAABAASURBVGeaoyo8I+3TMc2RprnSdHzQoEFuGGFowEyfB/UI0/X0vINlqbfWjTfeaBpmqfOKco3Cz9dQSX1mdH7oojroWq9bt86ef/5599nzPM8yMzPdxO8qKzQ96wgggEC6C2zfcHBIYEbZcpZR7ojDcuz7QQGsb1yaskccaQp6uQ1eEEAAAQQQQACBdBZIo7aXSca2KhCgoYNHHnmkC3SoDQpWaJLts88+2wWnNJTs2muvdXMwKajTp08f05PqlFaLhtYpmPLaa6+5+bTeffddu+aaa+yss86yJUuWWK9evezDDz9U0txF2x07drQpU6ZYhw4dTPl/+eWXLkj00ksv5abzV1QnlaNFQx79/ZoXSvNDaZ6ozZs3u3xU36+//toF0n7xi1+YzvHTa115PfHEE66uCpBoPrAWLVrY+++/bxdeeKEp6KP0Cphdd911VqNGDRfkUjsUcLnpppuscePGSuJMoinfnRTFi4KFH330kTsjdMhdUdutoKN8165da3PnznX5hL5ouKCO6VpXr17dHVLeup6ycjtyXiZNmmSan+urr74y+cpBZhrW6aeTq9a1FHSN/PNlXrt2bTc0UnOw6fOQU0zuP9VB1/PKK69087adcMIJ7tpqzqyHH37YBbGUJvcEVhBAAIE0F8jasdUJHDiw3z4c+yd7bkhL04Tsr9za1ZZPf84O7N/njutFAaz9WQeHEG5avdiURml1zruP3mDbv12lZCwIIIAAAghELcAJCCCQHAJJF8BSAODvf/+7LVu2zDRUrWnTpk561qxZ9vvf/940ibh6x2ii93//+98usNO/f3/Xe+n11193aUNfZs6c6QJA6tWj9OrBpbm1NIG85nTy0yooc+edd5r2aw4upVN6BY6UXr2d/LSFvatuTz31lA0cONDVT/lon+qtAJqOzZs3L182kydPdm3UJOmaD0w9vy6//HI3L5g/of3FF1/sepwpUKPAieqmdjz66KOm3kHKVGWpjGjL17mFLQos6umEU6dOte7du9v555+fe0pRyy1btqxddtll7ryJEyfmCeap55SCjurVpECRSxThRen+8Y9/uF5ZCjSpbDkoIKa6qSdWhNNyd8lXRqGfJ+3TsNV77rnHfQ4UGNUTEHNPylnR52PhwoU2bdo0mzFjhunaKpinubZeeOGFwD09M6fK/EMAAQQSJrBry7eu7AP79tqmlYssO/uA2969dYPNf/4vOcs9lp0T3NLOrF3bbO/uHVq1beu+NKXRhs5Zt+g9m3rPFbbl68+0iwUBBOIvQIkIIIAAAgiUukDgA1jr16+3X//61zZkyBBTIEq9c+6++26rX7++qVeLH4gYP36861k0YsQIO/roo3PhFMTR0C4FRUKH0PkJOnXqZHqynIYkap/neaYgkM5TTx2/19aqVatMQaXmzZu7pyF6nqfk7ol0ChL16tXLbRf2osCKhpdpkvNf/vKX7nz/HNX7+uuvt6ysLDcRur/ff7/uuuvsd7/7nWkIpfbp/YorrtCq63XmVgp5KUn5BWUtL8/zXI8v9VBSgFE9vl555RWrUqWKOy3acnVd1HtLQSD1THOZ5LzomsyePdtat25tuhY5uw77T4HFDRsOzply2IQhB3XNFWzSZ0ZBUV0X/3BGRobpGmlopgJT4XOweZ5nemKhesL55yhwqEDY999/b6Ft8Y/zjgACCKSjQPaBA3Zch17WtPs1Vr/1T+yCO1+x3g/MsC43/82OqFjNkayeN8W2ffOVW69QtZaddvmtVqdFRzvj6jvs0vunW697p9lx7S9xx7N2fW9fzHrZLDvbbSffCzVGAAEEEEAAAQQQOJxAmcMdDMIxBXOee+45U2+YMWPGmIYNqifU4sWL7dRTT3VVVMBBvV60oV43CnaFLn/961/dE/kU/FBapfOXxo0b5wZZ/H2aX6lmzZr+pnvXuRoepjL9YWvuQM6LAkmaTytntdB/ejqg6q7Ayv/93/+5wFxoXdVjR5mEzuWkbS2aN0plad1fFOSRib9d2HtJyi8obw3T0/A8BbI015bqeNJJJ1mlSpVyT4m2XM2BpaGRCmCqN5OfkQJa6uWk4Z5+cMw/Fvpevnx5Gzp0qOu91aNHD7vllltMQcjsIvywUaBJPfJUB5mH5qv1atWqueCZhh2GB8cU+GzSpImS5S6e59kpp5ySu80KAgiUkgDZJpWAV6aM1WrW1tpc8Vvr/PNHrFr9plahSk079pSzreVFP3dtUVBq65rlbr1ClRp2QpcrrNsvn7QTu1xpR1arZUdVr2utL/uV6amESrRp5ULL2v29VlkQQAABBBBAAAEEUkygTNDb06BBA1u3bl3OH1Sz3aIghHpgRQoYKTgxYcIEF+xSwMtftE/HFHhQr5qStFnne55XkizcuaGBOb+eeveDNZrDyiUspZdYln/zzTebhudpuJ8CiXXq1DHti9Tjrajlep5n6tXmeZ69+uqrbhJ+DePUMNCqVataly5dCpW56KKLTHObaTjlQw895OYAa9euXaHD+PR527hxo5tfrbDg4IoVKwqtRzIloK4IIIBAEAQq5gSm/Hr4wwz97fD3skdUsPKVa7jde7Zvtv17f3DrvCCAAAIIIIAAAgiklkDgA1jRcCvYMH/+fBfoUsAqfFEgpHz5g4/jjibf0LTqdaN8Q/eFrBd5NTwwpzxDF/UaK3JmxUhYWuUrWPTb3/7WDhw4YJp3S0Gn0OpFU67mOGvbtq2byF2T5S9dutRNWq8J3sN7OYWW4a97nmedO3c2zRWmoXsa+qdhoJr8XRP1++nC32vVqmUKdiqQpZ5y4cdDt5s3bx66yToCCCCAQBEFdny3xl759dlu0vbpDw/JCTwdnKBdp29avURvbjmyWi33vuDVR1zasUNOtnWLZ7l9etnz/WbbseFrreYEso62wp5m6BLyggACCCCAAAIIlFyAHOIskBIBLM1fpaGACjbo6XSlYai5nTQ87PPPPzcNYQstY+/evbZ9+/bQXQWua1id6qoePgqQFJiwBAfUS0wmkbKIR/mXXnqpaeidnhb46aefumoUp1wNEdTwP3lr6KB6dOka//SnP7VoA5GaM+1vf/ubaY402fv1cpULe5GdepHp+ihwFnbYNFG9JoavWrWq69Vl/IcAAgggELVAhao17OiGLdx53yz5r80b+2fbnBO4Wj79Ofts6jNu/5FVa1mN409168c0PcM8L+drS3a2zX32LtP8WN998bHNe+4vtmvrwcng67Y82zKPrOzS84IAAgggkAwC1BEBBBAoukDON8GiJw5qSs/zTMPFPM8zPSFO8yaF1nX//v2m4W16el/o/mjWTzzxRDePkXp4KS/1ltL56mF02223mYYparuwRZPO68l8CsSMHDnSdu7cmecU5adJ3r/55ps8+6PZUHBHQxBVRvgQt3iUrx5M/fr1c5PRjx071vWIK265uq7qWaeJ4f/5z3+aJvHXMMDCPOQnZw1pDE3re4dOzB56XOvqfdWzZ083f5bmW9PcZ9qvRZ+lZ555xvQUTM395T8FU8dYEEAAAQSKLpBRrry1vOjG3Anbv/zvq/bGn/uanj64L+tgb6yTzrvOKtao5zKt1bStNel8uVvftXm9zXryVnvrvp+ankConVXrnWhNOl2mVRYE0kuA1iKAAAIIIJAmAikRwNK1UqBDTxucO3euC3J069bNTZDeq1cv96Q/va9atUpJi7WoN9Ctt95qmqT8Zz/7mXXt2tU9FVGTqGvi+Ouuu67I+WooW/fu3e3FF190Q9VUN03krjpXrFjRTT4ePjl4kTM/lFBD57Sqicz19EYFfaZPn65d7il6pV3+ZZddZuqhpMCe716cdmuInp5IqOGDy5cvN1k1atTIteNwL5mZmW7utFatWlmXLl3cZ+G0006zJ554wjp27Ggamni484cPH24y0hxamtRfAbmBAweaAla33367aaikApDlypU7XDYcQwABBBA4jED1Ri2s5x9etZPO6W+ZR1ZyKdXLqmaT1nbOrf+2Zt1/6vbppUxGWTvjqjvcUwprHNdKu9xSvtLR1rzHQDt3xLNuYne3M8oXkiOAAAIIIIAAAggEXyCwAawyZcqYhsJp0boV8p8CCeqlo6CQnoCnwIMmRdews3PPPdfmzJljPXr0yM1F+WZkZJjOy915aEXl6bgWz/MO7TXr3bu3aZJ1BS9mzpxp//nPf0zzNGmOpb59+5rnea7O/gmed3Bb+ShPf7+CYZMmTXJzROlJd+rRpbpqWNu1115rmqdJgRc/vc7XeqS66likdigfBVrUo0tPb1QvIg2LUz7Rlq9zIi1+fVSH8OMaQihvDenUtdDx4pSrYZsKHul8GV5yySXOWduhi+oiB78uelLk5MmTTUHN2bNnm3wVSNMQwilTppiO63zPK/waHXPMMTZu3DhTzyt5qleW8lTwUnn4S3gd/P161zG9+/XTOgsCKSRAUxAotkCFKjXttL4j7PJH5tjVTy2xq55cZOfe9h875sQ2lnPDt9D/9ORCPaXwvN8+59IqfZ8H37fWfW6xchUqhiZlHQEEEEAAAQQQQCDFBAIbwNIwNM0/pEXrRXFXAEOBpMWLF7tha9nZ2bZjxw7Tk+vUA8nzfgxGKUCkeatGjx6dL2uVp3IV/NJ8SH4Cz/NMvaT8/DWcTEESDS/UcDVNXK53P73OVR7KS3n6+/WuwIye1KegiuqpRUEmDZNTLx+l8RflqeO33HKLvyv3vaB2KGDyl7/8xQ3j07kaSqjAnn9iNOX754S/y055q37hxxSo0VBIHR8wYEDu4eKUqx5vykfeGraXm1nIiuqi6ykPf7d6TilwpScf6vwtW7bYfffdZ6FPsIz2Gikgd/fdd+fJwy8vUh38Y7p2qkMkq4NpeEUAAQQQQAABBBBAAAEEEEAAgYIEAhvAKqjCBe7nAAIIIIAAAggggAACCCCAAAIIpL4ALUxLAQJYaXnZaTQCCCCAAAIIIIAAAgikswBtRwABBJJNgABWsl0x6osAAggggAACCCAQBAHqgAACCCCAAAJxFCCAFUdsikIAAQQQQACBUAHWEUAAAQQQQAABBBAomgABrKI5kQoBBBAIpgC1QgABBBBAAAEEEEAAAQTSQIAAVhpcZJp4eAGOIoAAAggggAACCCCAAAIIIIBAsAViEcAKdgupHQIIIIAAAgggkCNQvhxfe3IY+IcAAggggEBJBDgXgYQJ8E0uYfQUjAACCCCAAALxFDi1fsV4FkdZCCCAQAEC7EYAAQQQKI4AAaziqHEOAggggAACCCSVQGaGZxe1qpFUdaayhxHgEAIIIIAAAgiknQABrLS75DQYAQQQQAABs3Qx0LDBM4+rbHdd3NgaVi+fLs2mnQgggAACCCCAQMoJEMBKuUtKg1JRYNmoa03LfwY1N5bAGHAt+DzyGSjGZ2B4692mJV73stH9m9lN3eoRvErF/3OkTQgggAACCCCQVgIEsNLqcgetsdTiBn/jAAAQAElEQVQHAQQQQAABBBBAAAEEEEAAAQRSX6DkLSSAVXJDckAAAQQQQAABBBBAAAEEEECgdAXIHYE0FyCAleYfAJqPAAIIIIAAAggggEC6CNBOBBBAAIHkFSCAlbzXjpojgAACCCCAAALxFqA8BBBAAAEEEEAgIQIEsBLCTqEIIIAAAukrQMsRQAABBBBAAAEEEEAgWgECWNGKkR4BBBIvQA0QQAABBBBAAAEEEEAAAQTSSoAAVlpd7h8byxoCCCCAAAIIIIAAAggggAACCKS+QKq0kABWqlxJ2oEAAggggAACCCCAAAIIIFAaAuSJAAIBECCAFYCLQBUQQAABBBBAAAEEEEhtAVqHAAIIIIBAyQQIYJXMj7MRQAABBBBAAIH4CFAKAggggAACCCCQxgIEsNL44tN0BBBAIN0EaC8CCCCAAAIIIIAAAggkpwABrOS8btQagUQJUC4CCCCAAAIIIIAAAggggAACcRcggBV3cgpEAAEEEEAAAQQQQAABBBBAAIHUF6CFsRQggBVLTfJCAAEEEEAAAQQQQAABBBCInQA5IYAAAocECGAdguANAQQQQAABBBBAAIFUFKBNCCCAAAIIpIIAAaxUuIq0AQEEEEAAAQRKU4C8EUAAAQQQQAABBBIsQAArwReA4hFAAIH0EKCVCCCAAAIIIIAAAggggEDxBQhgFd+OMxGIrwClIYAAAggggAACCCCAAAIIIJCmAmkVwErTa0yzEUAAAQQQQAABBBBAAAEEEEgrARqbegIEsFLvmtKiFBRodv0Y03LN6KXGggGfAT4DyfwZeOiTCqYlmdtA3fnfIJ8BPgOhnwHd07SE7kuRdb538t2bz0ApfQaGjlluj09fY6s37UnBX6+l1yQCWKVnS84IIIAAAggggAACaS1A4xFAAAEEEMgvsDNrv835arvd/dpKglj5eQrcQwCrQBoOIIAAAggggEDCBagAAggggAACCCCQogJZ+7Nt0oKNKdq62DeLAFbsTckRAQQQCJQAlUEAAQQQQAABBBBAAIFgCqgnVjBrFrxaEcAK3jWhRsEToEYIIIAAAggggAACCCCAAAIIIJBAgTgFsBLYQopGAAEEEEAAAQQQQAABBBBAAIE4CVAMAqUjQACrdFzJFQEEEEAAAQQQQAABBBAongBnIYAAAgjkEyCAlY+EHQgggAACCCCAAALJLkD9EUAAAQQQQCC1BAhgpdb1pDUIIIAAAgjESoB8EEAAAQQQQAABBBAIjAABrMBcimBVZOfOnXb++edb5cqVbcGCBXkqt3XrVtuas+TZGcONgsrev3+/bdiwwXbs2BHD0qLP6s033zTP82zQoEHRn8wZaSZAcxFAAAEEEEAAAQQQQAABBGIhQAArFooBy2PTpk3WqlUrF2S56KKLbPfu3VHXMDs7252noNG+fftyz1cwq0GDBqZF67kHYriSp+yQssePH2+1atWydu3a2caNG2NYYnRZ7d27153gv7sNXhBAAAEEEEAAAQQQQAABBIIrkPMbd+emtbZgwqM26fcX2ubVSwqtq9JPvP08Gzu4hb144+mHPycn/yVTnnJplf6DZ24vNH8ShAkUskkAqxCgZDw8b948W7Rokav6W2+9ZZ9++qlbj8VLhQoVrFKlSm7ReizyLGoeKldpq1evbuXKldMqCwIIIIAAAggggAACCCCAwCEB3vIL7Nq83hZPedJeGdHNJvzmXFs8+R+2a/M3+ROG7ck+sN+WvPG07fhuTdiRyJtb/rfMlk59OvJB9sZEgABWTBiDk4l6L7344otWpUoVGzBggGVlZdnUqVNjVsETTzzR1q5d6xatxyzjImTUs2dPU/vee+89174inEISBBBAAAEEEEAAAQSiESAtAgikkMDubd/ZW/ddYwtefcR2b90QVcvWL5trX7w3vkjn7N+7xxZMfMyydn1fpPQkKp4AAaziuQX2rFWrVtm0adPcMLuhQ4da1apVbfLkybZly5bA1pmKIYAAAggggEAqCdAWBBBAAAEEgiVQoeox1rzHQDvmhNOLVLEfdmx1Qa/s7ANFSv/1R9Ns7cKZRUpLouILlCn+qZwZRIHZs2e73lEXXnihnXLKKdahQwf76KOPbO7cuRGrm52dberR1L59ezdnVkZGhl1yySW2cuXKiOm//fZbO/74492idT/Rgw8+6M7Xu7/Pf3/jjTfcsfBJz6MtW3NuaVL58HxUzpo1a2zw4MGWmZnpytK7DJYuXarDbtFcYGPGjLFmzZq5NJ7nWaNGjezxxx+3vYfmtXIJD71s377dbrvtNqtWrZpLf+yxx9pTTz1lmhfsUJJ8b/45mqvL8zx3nsp47LHH3Jxi+U5gBwIIIBBJgH0IIIAAAggggAACJRYoX6m69bx7ovUe+a617nOLVaxRr/A8c34jq+fVplWLrXqjk61Oi46HPUfzZC187XGX5sQuV1rZzPJunZfYCxDAir1pwnLcs2ePPffcc3b00Udb9+7drXz58nbVVVe5YXevv/66ew+v3CuvvGJdu3a1OXPmmIboXXbZZa4H12mnneb2hac/cOCAaVJ3LVr3j/sBIP/d3693pdV7+LFoy1Y+Ch6F5/Phhx9ay5YtbfTo0daiRQsXyFLgTj3Pfv7zn7unFmpi+86dO1v//v1VFTe8sm/fvu6phjfffLP98Y9/zOOzbds26927t91///3uSYwDBgywY445xoYMGWIDBw50eYS/rF692tq0aePO0XxdOscvY9iwYaYJ9ZVv+Hlsl44AuSKAAAIIIIAAAggggEB6C3hlyli58kdZNP/5c1l5Xhk7+cLrrULlGgWenh0yT1ad5h2sQZvzCkzLgZILEMAquWFgcvjiiy9MPbAUkDrhhBNcvRTIUc+hCRMmmIYXup2HXtSD6o477nBbL730kinIpfmz1q9fb3379rUffvjBHSuNl1iVrV5Vd955p23dutWeeOIJ+/jjj+3JJ5+0GTNm2P/+9z8XcFIgT8EvTf7+zjvv2GeffWZPP/20qa3y0jBLBdMU5PLb+uyzz5rSKhC4cOFCl155v/nmm3YgJ4jnp/PfVY+bbrrJVqxYYffcc48tX77cnaMy1DtM10T5PfTQQ/4pvCOAAAIIIIAAAggggAACCARIIHQuq8btL7a6J3c6bO38ebLU6+qUXjfnBMuOPGz6AB9MiqoRwEqKy1S0SqrHkQI56kVVtmxZd1L9+vWtU6dOblhh+DBCPalQgZYePXq43lfuhJwXDdN79NFHrXXr1jlbpfMvVmVriOD777/vej5deeWV5nleboXr1avneqDJQkP6FHzq1q1bnjRNmjSxVq1auV5afs8u9WTzhz3+5je/yZ0w3vM8O++88yxSEEr1mD59ujNTLy0NxbRD/6lHnHp4qR66RsxHdgiGNwQQQAABBBBAAAEEUkaAhqSCgD+X1REVq1nz835mZTLKFtis0HmymnS63Go0allgWg7ERqBMbLIhl0QLaGjaq6++aupt1a5du9zqKGiiwI52qFeRgjNa16K5sTQPVceOHd1wQ+3zlyOOOMINnbNS+i9WZa9bt8527dplzZs3d3NVFVZdOSk4NWLECNc7S8MHlyxZkuc0BZgWL15sdevWdfNl5TmYs6GeXDlvef759dBQxkjHNW+Y8vvmm29s586dec5lAwEEEEAAAQQQQMDMQEAAAQQSKBA6l1WL8wdZlbpNCq5NyDxZlWs3tpNygl3m/diZouATOVISAQJYJdEL0Lnq0aSgkIb9qbePegH5i+bFUiBLw+U0zDC82qG9hcKPlfZ2SctWzyfV8bjjjtNbgYvmzlKvspo1a9oFF1xgI0eOdBOy/+tf/7KNGzdGPE910xLxYNjOotZDwTENnww7nU0EEEAAAQRiIkAmCCCAAAIIIFA8geXvjLUd361xJ388fqSNHdzCLV99MNHt25e1x974c1+bNvI60zxZy94e4/ZvX7/SXh3RzaXVcaXTAZ2nPNYumKFNlhgIEMCKAWKis1AvqhdeeMFNrq5gjIIyelqev2geJs0BtXXrVtMQtvD6KrgTvi9e2yUt25/r66uvvjpslTW8b/jw4Va7dm3TUMKsrCw3afv3339vZ599dsRzVTctEQ+G7SxqPWrUqOF6doWdziYCCARHgJoggAACCCCAAAIIpKFAZsWqRW51xhEVrExGuSKnJ2FsBAhgxcYxobls2LDBTTiu4YMK5CigFb5o2JzneaZhhhpGpwr7QRdNTq4Al/b5i3pybd++3d8s9N3Pa+3atfnSaoLz8J1++pKWrScDqneZ5vLy2xVelrZnzJjhJl//3e9+5+axKleu4JtNxYoVrUGDBqaeUuET3yuv0Mneta3Fr4d6YqmXlfaFLgsWLHCTyp900klWtWrV0EMpuE6TEEAAAQQQQAABBBBAAIHkEmjW/Rrr/cCMfEuD0891DckoV966/fJJ63zDw1apRn07/86X8qXVcaXTCTpP+dVu3l6bLDEQIIAVA8SYZxFlhu+++64tW7bMTdauSdsjna4J2Zs2bWoaZqjhhkqjfQp6TZo0yd577z3tcsvmzZtNww8/+eQTt12Ulzp16lhmZqbr4eUHfRREmzp1qg0dOjRfFrEqWwEhzX/14Ycf2pQpU1yvKr8wBZomTJhgCs5pYnrt9wN8WlfvKvVO0yTw2vaXSpUqmZ4+qPMefvhh8wNwas9rr71mN954o580911zX51++uk2f/58GzVqlClv/6A877//fle3a665xipUqOAf4h0BBBBAAAEEEEAAAQQQQCAAAmWPONIqVKmZbymbefD3m+eZHVGxqlu8jAwrX+nofGl1XOnUHJ2n/DLKHaHNgheOFFmAAFaRqYKZUEGWiRMPjsm95JJLTL2RItVUT+Hr3bu3C+ZouKGCMY0aNbJhw4aZhtOdc845pvP79etnenrfvHnz7NJLL42UVcR9p556qp177rmmAJGe6te/f3/r3LmznX/++a43U3i9GsWobE2Yfuedd5rnee6Jg6eddpoLvulpg+oVpQCUJq5X3dTzSYEk1WvgwIGmgN6gQYNcYCm8UT/72c9MvcRefvllU3BK6ZV3r1693BMbNZdW6DlVqlQxzbGlMm6//XaXt87xPRVkvP76603boeexjgACCCCAAAIIIIAAAiUT4GwEEEgPAQJYSX6dv/vuO9Pk7HrKXUFzOflNvPDCC10vKfU4Uq8gz/PsV7/6lWmSd80Npd5FGmJ49dVXm3o0nXXWWaZJzMODT35+oe/qVTR27Fj7xS9+4XosjRkzxlQ3Bcv++c9/ul5H5UKG7Xle9GWrHqpPaD6qQ58+fWzu3LkuYLZw4UI3Obvqf/nll9sDDzxgGhKoHl+vv/66nXnmmTZr1ix75plnXLDvpZdeMgWrlE/o0rBhQ9O8WX379rWVK1e69OqJNX78eHvkkUdMvbTC69G2bVtT7zYFxdavX+/OGTdunLVo0cJUzuOPP27h54SWyToCCCCA42ATuAAAEABJREFUAAIIIJAgAYpFAAEE0kKg/YB77Oqnlli/Jz6yoxu2KFKbozlHeSpvlaHzilQAiYosQACryFTBTKihe6tXrzY9XVDrh6tl+/btTXNbaT4m9VxSWgWErrzyStPcVeqVpd5YmvxdAa1bbrnFNA+WelQpbWGLhumpx5PyUF4a1qgAkHouKZ/Ro0fnySLaslWPSPko0zZt2tjMmTPd0D2VvWPHDlPwTPt1XEvHjh3tgw8+cD2ulEb1U/Dr6aefNhmG+6knmoYYajhgaHql+/LLLy28PSpD58hP5escLerNpnLUXqVhQQABBBBIRQHahAACCCCAAAIIIFCaAgSwSlM3BfPWvFIKIjVu3Nj1QkrBJtIkBBBIlADlIoAAAggggAACCCCAAAIFCBDAKgCG3XkF9BRDzenUs2dP27p1q3Xp0sUNzcubiq1EC1A+AggggAACCCCAAAIIIIAAAqkoQAAr71VlqwABf06nNWvWuKcKDh8+vICU7EYAAQQQQAABBBBAAAEEEEAg8AJUMMkECGAl2QVLVHU10bnmc9J8UKNGjTI9dS9RdaFcBBBAAAEEEEAAAQQQCIIAdUAAAQTiJ0AAK37WlIQAAggggAACCCCAQF4BthBAAAEEEECgSAIEsIrERCIEEEAAAQQQCKoA9UIAAQQQQAABBBBIfQECWKl/jWkhAgggUJgAxxFAAAEEEEAAAQQQQCABAuXLEZYpKjtSRZUiHQKHFeAgAggggAACCCCAAAIIIIAAAtEJnFq/YnQnpHHq4ASw0vgi0HQEEEAAAQQQQAABBBBAAAEE0kaAhjqBzAzPLmpVw63zUrgAAazCjUiBAAIIIIAAAggggAACCARKgMoggEDyCmjY4JnHVba7Lm5sDauXT96GxLnmBLDiDE5xCBRHYNmoa03LfwY1NxYM+AzwGUjmz8Dw1rtNSzK3gbqnzP8G+f9UvlfE5DOge5oW7g3cG/gM8Bko6mdgdP9mdlO3egSvovxxTAArSjCSI4AAAggggIAvwDsCCCCAAAIIIIAAAvERIIAVH2dKQQABBCILsBcBBBBAAAEEEEAAAQQQQKBQAQJYhRKRIOgC1A8BBBBAAAEEEEAAAQQQQAABBFJbQAGs1G4hrUMAAQQQQAABBBBAAAEEEEAAAQmwIJC0AgSwkvbSUXEEEEAAAQQQQAABBBCIvwAlIoAAAggkQoAAViLUKRMBBBBAAAEEEEhnAdqOAAIIIIAAAghEKUAAK0owkiOAAAIIIBAEAeqAAAIIIIAAAggggEA6CRDASqerTVsRQCBUgHUEEEAAAQQQQAABBBBAAIEkESCAlSQXKpjVpFYIIIAAAggggAACCCCAAAIIIJD6AolvIQGsxF8DaoAAAggggAACCCCAAAIIIJDqArQPAQRKJEAAq0R8nIwAAggggAACCCCAAALxEqAcBBBAAIH0FSCAlb7XnpYjgAACCCCAQPoJ0GIEEEAAAQQQQCApBQhgJeVlo9IIIIAAAokToGQEEEAAAQQQQAABBBCItwABrHiLUx4CCJhhgAACCCCAAAIIIIAAAggggEAUAgSwosAKUlLqggACCCCAAAIIIIAAAggggAACqS9ACw8KEMA66MArAggggAACCCCAAAIIIIBAagrQKgQQSAEBAlgpcBFpAgIIIIAAAggggAACpStA7ggggAACCCRWgABWYv0pHQEEEEAAAQTSRYB2IoAAAggggAACCBRbgABWsek4EYH4CcyfP9+0xK9ESkIgmALUKvkFTj/9dNOS/C2hBQgggMBBAd3TtBzc4hUBBBBIfgHd07QErSUEsIJ2RagPAqUrQO4IIIAAAggggAACCCCAAAIIJJ0AAayoLxknIIAAAggggAACCCCAAAIIIIBA6gvQwiAJEMAK0tWgLggggAACCCCAAAIIIIBAKgnQFgQQQCBGAgSwYgRJNggggAACCCCAAAIIlIYAeSKAAAIIIICAGQEsPgUIIIAAAgggkOoCtA8BBBBAAAEEEEAgyQUIYCX5BaT6CCCAQHwEKAUBBBBAAAEEEEAAAQQQSJwAAazE2VNyugnQXgQQQAABBBBAAAEEEEAAAQQQKJZAUgWwitVCTkIAAQQQQAABBBBAAAEEEEAAgaQSoLIIhAsQwAoXYRsBBBBAAAEEEEAAAQQQSH4BWoAAAgiklAABrJS6nDQGAQQQQAABBBBAIHYC5IQAAggggAACQREggBWUK0E9EEAAAQQQSEUB2oQAAggggAACCCCAQAwECGDFAJEsEEAAgdIUIG8EEEAAAQQQQAABBBBAIN0FCGCl+ycgPdpPKxFAAAEEEEAAAQQQQAABBBBAIIkFihjASuIWUnUEEEAAAQQQQAABBBBAAAEEECiiAMkQCKYAAaxgXhdqhQACCCCAAAIIIIAAAskqQL0RQAABBGIuQAAr5qRkiEDJBbKzs+29996z9u3bm+d5bqlWrZrddttttn379pIXQA4IIIBAKQg8+OCD7n7leQfvW57343uZMmXs7bffzlfq/v37bdy4cdasWbPcc4899lh77LHHbPfu3fnSsyN9BGgpAokQ0H3n1ltvdfejQYMGHbYKa9asscGDB1tmZqZLn5GRYT179rSlS5dGPE/f4fRdTt/pPO/g/VHf9fSdT9/9Ip7ETgQQQKCEAps3b7a+ffu6+5S+q0XKbsGCBVa5cmWXxvMO3p8878f3YcOG5TtN9y3dv3Qf87yDaXV/031O97t8J8RgBwGsGCCSBQKxFNCNYOTIkXb22WebbiS62Vx77bVWrlw5u//++61Hjx62adOmWBZJXgggkJoCcW/V3r17XZk1a9a0+vXr51lOPPFE98XIJTj0ovQ33HCD9evXz/TlSvc63fO2bNli+qI0dOhQgliHrHhDAIHSF1i4cKGddtpp9sADD7jCdI9yKxFePvzwQ2vZsqWNHj3aOnTo4AJZp5xyik2ZMsXOOOMMmzVrVp6zVq9ebW3atHHf5Ro1auTS67venDlzrGvXrvbss8/mSc8GAgggUFIB/a6cNm2aNW3a1MaPH++yK+i+tm/fPtMfFY866qg839/873P646LL4NCL8k7Eb1YCWIcuAG8IBEVAX2R+//vf2wknnGD6IvXiiy/av//9b1uxYoV1797dPvjgA9czISj1Te160DoEEIhW4Mgjj7Q33njDvv766zzLsmXLrG3btnmye/nll+2pp55yP950XPc63fM+++wzdw/UD7qJEyfmOYcNBBBAINYC+uH217/+1Vq3bm3r1q2zAQMGHLaIbdu2uSC7ehi88MIL9u6779qTTz5pH3/8sd133322a9cu+/Wvf21Kp4yU/29+8xv3Xe6ee+6x+fPnu/QzZsywl156SUns9ttvt5UrV7p1XhBAAIGSCqg3qf4YeO6551qVKlXs0ksvLVKW+h0a/h1O2+pVFZpBon6zEsAKvQqsx16AHKMWeP755y0rK8t9MWrSpEnu+brx/OEPf7CyZcva5MmTTT0Ucg+yggACCCSZwJ49e1yPA8/zbMSIEXb00UfntqBhw4Z21113uW39uNOPP7fBCwIIIFAKAt99953742CfPn1cEKlXr16HLWXevHmmHljnnHOOXXzxxW7IjU7wPM/1rFJPq48++sgWLVqk3S5w9dZbb7mh0gqOaaihO5Dzcskll7gflmvXrrXZs2fn7OEfAgggUHIBDWUeM2aMC6brXtSuXbuSZxqSQ4G/WXOCZaX5m5UAVshFYBWBRAsoKKUeVpUqVbJOnTrlq456ZTVo0MC++uorW79+fb7j7EAAAQSSRUC9HNRboXHjxq7XQ3i9Tz75ZNO9UL2xtm7dGn6YbQQQQCBmAjVq1DD1hlIP0NBgekEFqMeVhs+oZ0OFChXyJNP8L61atTIF3pcsWeKO6V6nYdIdO3a0WrVquX3+i/4wqSGI2p47d67eWNJcgOYjEAsBzS2qe5CG+YXfp0qafyJ/sxLAKunV43wEYiigHgkbNmwwffk55phj8uXsj0lWl3XmwcrHww4EEAiAgLqs//nPf7YhQ4a45W9/+5t9/vnnph97odXTlx/dyzS3gu5toce0rnug7oX60ad02seCAAIIFEEg6iSaZ7RRo0a5PakKy0CTtyuN/rCo9/DF369hNzpW1PQK7CvwpXNYEEAAgZII6LtVvXr1os5Cc2X53+HUG16TtIfPm5XI36wEsKK+pJyAQOkJ6IvLxo0b3TBBPbErvCT9lU43I3250Y+/8ONsI4AAAokWUKBqwoQJbm4rzW914403uslDr7zyytz5YFRH3e80T4zua57naVeeRT8oK1as6J68yv0uD00cNigCAQQKEtixY4dpQnYd1/1L7+FL1apV3S4/cKWhPNqh+5rewxf1jvA8z/QdUD8Mw4+zjQACCMRLQMOf9f1Nyx//+EfTwyZOOukk+/TTT3OroO9wul/pHhjv36wEsHIvAysIBEegoB4J5cuXN3VzD05NqQkCCEQUSNOdt9xyi6l36IEDB1yPq++//940UbvuaRqao0mMFYAP5dFTbRSYD92ndd3v9DRDrbMggAACQRPQAyvUUzRSverWrRtpt3s4RaQD6m2qIFakY+xDAAEE4iGgJ7D+73//c3Mx64+RmpNZQasLLrjAvvzyS9MfIv2gvF8ffb8r6Dtcaf1mLeMXzjsCCARHQDePnTt35quQfvhF2p8vYQrsoAkIIJB8AupdoPljPO9gjyr1oOrdu7eNHTvWMjMzbdy4cW4yYwv5TxMXR7qvqbt6pP0hp7KKAAIIJExAPUg17UOkChQ07HnFihWRkpuGXuvHYsSD7EQAAQTiIOB5nnugjr7LqTi9az4/TQR/xhlnmJ4WrQeJ6Zi/JOI3KwEsXz/13mlREgroL3CVK1d2E3+qB0N4E9StXN019Ve62rVrhx9mGwEEEAikgCZkP+WUU9zTUxWwUiV1v1PXcwXm9Zc+7QtddL/Tj0OlC5/0ODQd6wgggEA8BdQ71O9ZoPtXpLL9XgpNmzZ1h/15aBSYdzvCXjRMWnkV1CM1LDmbCCCAQCSBUtlXvXp1O+ecc1zemhReK/pulqjfrASwdAVYEAiIgG4E6r2gLzL64RZeLfVGUKS7SpUqpptJ+HG2EUAAgSAKKFClH31adP9SHXUP0z1P9zTd27QvdNE9UPfCOnXqWKTu6aFpWUcAAQTiJaD7mT9EsKAeVf7+hg0bumrpCdJa8fdrPXTx90czkXzo+azHSoB8EEAgkoD/PczvQKHvb4n6zUoAK9IVYh8CCRKoWrWqaZI8zRuzePHifLX45JNPbOXKlabunPpRly8BOxBAAIEACmjCY93T9GXH77mgL0HHHXec6Sld/o+30Kq///77pnthu3btTPfG0GOsI4BAQAXSpFq6L6mps2fPdr3mte4v3377rf33v/919y19X9P+Fi1auAf0LFiwwPVE1T5/0fDBt956yz0BsVOnTv5u3hFAAIFACOgepScRqoru8rMAAAixSURBVDL63qZ3fS9L1G9WAli6AiwIBERAf9W77LLLXG3uvvvu3KfcaMfmzZvt/vvvdxMjX3fddaZhhNrPggACCARB4M0337QrrrjC1HMqtD66dw0bNsy2bt1qur+ph4GOq/t5z5493Y+/P/zhD3meUPjFF1/Yo48+6ubNuvrqq90PO52TDgttRACB4At06NDBNNzv1VdftYkTJ+ZWeP/+/fbMM8+4uWJ69OhhzZo1c8datmxpp59+us2fP9/0ZC9/2LTeX3vtNZs2bZq1bdvW2rdv79LzggACCMRTQIF33bPmzJnjfmv6Zeue9vDDD9vUqVNNgfhu3bq5Q4n8zUoAy10CXhAIjkCfPn1s8ODBbqJjRbb79etnWo4//nh799133TGlCU6NqQkCgRKgMgkS0JcZTdKu3qH6gjNkyBDr1auX1a5d29279MVIgXnPOzjBu6o5fPhw6969u73zzjvu6Vz9+/d35zRv3tzdA//0pz/ZmWeeqaQsCCCAQKkJaP4pBc1139Ly2GOPubLU60DbWnRc6XSgcePG9sgjj2jVBea7dOliAwcOdD/wbr/9dnc/u/fee12vKyXS0Gmdr14Lt912m+lpX8pTQSsF/jUcR8eVTulZEEAAgZIK7Nixw/S9S/caLePHj3dZ6l3bWl544QW3LyMjwzSlg4Lo+v2p+5m+k2n4s+5p6j3/r3/9y0KfvKrfo4n4zUoAy10yXhAIjoCe+KAvRfoiox4K+kGoRZMY6zH0f//7301pSq/G5IwAAghEL9C1a1ebNGmSm+hz1qxZrpeBttUD4fnnnzf1Mgj/cabtV155xUaMGGGa3FhPulFvBvVUmDlzpt166630vor+UnAGAghEKfDDDz+4e5R6R2lRjyhlsWrVKncv0z7dw5RO+7XoCav6w6KC7LpfqeeVejHofqaeVv78V0qrRcEqDS284IILbOHChS5fDSkcNGiQLVq0yPXAUjoWBBBAIBYCml9U36t0/9Ly0UcfuWz1rm0tb7/9ttunAJW+jw0dOtQNc9b9TOfqoO5pegJhmzZttJm76PdoIn6zEsDKvQQxXCErBEoooOGBN998s+lpXeperkU3jr59+5oi5CXMntMRQACBmAvo3qQhgRpKmJWV5bqgq+u5fqiph4G+6EQqVD0P7rvvPveFSfc6LR988IF17tyZ4FUkMPYhgEDMBTRBsX7I6f5T0KLjSucX7nmeu0/pfuWfowdP6H6m+5qfLvRdvUsnT55sujfqHN0r9SPSf0phaFrWEUAgiQQCWFV1fvjyyy/d9zHdbyIto0ePzq1506ZNbdSoUaZAvJ9Wv0V1T9ODd3IThqwk4jcrAayQC8AqAggggAACCCCAAAIIIIBAfAUoDQEEECiKAAGsoiiRBgEEEEAAAQQQQACB4ApQMwQQQAABBFJegABWyl9iGogAAggggAAChQuQAgEEEEAAAQQQQCDIAgSwgnx1qBsCCCCQTALUFQEEEEAAAQQQQAABBBAoJQECWKUES7YIFEeAcxBAAAEEEEAAAQQQQAABBBBAIL9AqgWw8reQPQgggAACCCCAAAIIIIAAAgggkGoCtCfNBAhgpdkFp7kIIIAAAggggAACCCCAwEEBXhFAAIHkESCAlTzXipoigAACCCCAAAIIBE2A+iCAAAIIIIBAXAQIYMWFmUIQQAABBBBAoCAB9iOAAAIIIIAAAgggUJgAAazChDiOAAIIBF+AGiKAAAIIIIAAAggggAACKS1AACulLy+NK7oAKRFAAAEEEEAAAQQQQAABBBBAIKgCsQtgBbWF1AsBBBBAAAEEEEAAAQQQQAABBGInQE4IJECAAFYC0CkSAQQQQAABBBBAAAEE0luA1iOAAAIIRCdAACs6L1IjgAACCCCAAAIIBEOAWiCAAAIIIIBAGgkQwEqji01TEUAAAQQQyCvAFgIIIIAAAggggAACySFAACs5rhO1RACBoApQLwQQQAABBBBAAAEEEEAAgVIXIIBV6sQUUJgAxxFAAAEEEEAAAQQQQAABBBBAIPUFStJCAlgl0eNcBBBAAAEEEEAAAQQQQAABBOInQEkIpK0AAay0vfQ0HAEEEEAAAQQQQACBdBSgzQgggAACyShAACsZrxp1RgABBBBAAAEEEilA2QgggAACCCCAQJwFCGDFGZziEEAAAQQQkAALAggggAACCCCAAAIIFF2AAFbRrUiJAALBEqA2CCCAAAIIIIAAAggggAACaSJAACtNLnTkZrIXAQQQQAABBBBAAAEEEEAAAQRSXyD5W0gAK/mvIS1AAAEEEEAAAQQQQAABBBAobQHyRwCBhAoQwEooP4UjgAACCCCAAAIIIJA+ArQUAQQQQACB4goQwCquHOchgAACCCCAAALxF6BEBBBAAAEEEEAgLQUIYKXlZafRCCCAQDoL0HYEEEAAAQQQQAABBBBINgECWMl2xagvAkEQoA4IIIAAAggggAACCCCAAAIIxFGAAFYcsUOLYh0BBBBAAAEEEEAAAQQQQAABBFJfgBbGRoAAVmwcyQUBBBBAAAEEEEAAAQQQQKB0BMgVAQQQMAJYfAgQQAABBBBAAAEEEEh5ARqIAAIIIIBAcgsQwEru60ftEUAAAQQQQCBeApSDAAIIIIAAAgggkDABAlgJo6dgBBBAIP0EaDECCCCAAAIIIIAAAgggUBwBAljFUeMcBBInQMkIIIAAAggggAACCCCAAAIIpJ1AGgaw0u4a02AEEEAAAQQQQAABBBBAAAEE0lCAJqeSAAGsVLqatAUBBBBAAAEEEEAAAQQQiKUAeSGAAAIBESCAFZALQTUQQAABBBBAAAEEUlOAViGAAAIIIIBAyQUIYJXckBwQQAABBBBAoHQFyB0BBBBAAAEEEEAgzQUIYKX5B4DmI4BAugjQTgQQQAABBBBAAAEEEEAgeQUIYCXvtaPm8RagPAQQQAABBBBAAAEEEEAAAQQQSIjA/wMAAP//67Dq6AAAAAZJREFUAwCYACduvllcHwAAAABJRU5ErkJggg==" id="169" name="Google Shape;169;p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descr="data:image/png;base64,iVBORw0KGgoAAAANSUhEUgAABLAAAALmCAYAAABSJm0fAAAQAElEQVR4AezdB4BV1bX/8d8UYOgd6WBBFMXeYg12Y+8KUaMpf9OrviSa8owmajRGEzUaX8SuiIpgQxCw0Hsd+lAGGJjK9D7/u47eyQzMDFNuOeXL4cy995x99l7rc+b54nKffRNr+IMAAggggAACCCCAAAIIIIAAAn4XID8EPC2QKP4ggAACCCCAAAIIIIAAAgg0Q4AmCCCAAALxEqCAFS95xkUAAQQQQAABBIIoQM4IIIAAAggggEArBChgtQKNSxBAAAEEEIinAGMjgAACCCCAAAIIIBA0AQpYQbvj5IsAAibAjgACCCCAAAIIIIAAAggg4CEBClgeulnuCpVoEEAAAQQQQAABBBBAAAEEEEDA/wLuyJACljvuA1EggAACCCCAAAIIIIAAAgj4VYC8EECgzQIUsNpMSAcIIIAAAggggAACCCAQbQH6RwABBBAItgAFrGDff7JHAAEEEEAAgeAIkCkCCCCAAAIIIOBZAQpYnr11BI4AAgggEHsBRkQAAQQQQAABBBBAAIF4CFDAioc6YyIQZAFyRwABBBBAAAEEEEAAAQQQQKCFAhSwWgjmhubEgAACCCCAAAIIIIAAAggggAAC/hcgw/8KUMD6rwXvEEAAAQQQQAABBBBAAAEE/CVANggg4BMBClg+uZGkgQACCCCAAAIIIIBAdAToFQEEEEAAgfgLUMCK/z0gAgQQQAABBBDwuwD5IYAAAggggAACCLRJgAJWm/i4GAEEEEAgVgKMgwACCCCAAAIIIIAAAsEVoIAV3HtP5sETIGMEEEAAAQQQQAABBBBAAAEEPClAAatFt43GCCCAAAIIIIAAAggggAACCCDgfwEydJsABSy33RHiQQABBBBAAAEEEEAAAQT8IEAOCCCAQAQFKGBFEJOuEEAAAQQQQAABBBCIpAB9IYAAAggggMCXAhSwvnTgJwIIIIAAAgj4U4CsEEAAAQQQQAABBHwgQAHLBzeRFBBAAIHoCtA7AggggAACCCCAAAIIIBBfAQpY8fVn9KAIkCcCCCCAAAIIIIAAAggggAACCLRawDMFrFZnyIUIIIAAAggggAACCCCAAAIIIOAZAQJFoCEBClgNqXAMAQQQQAABBBBAAAEEEPCuAJEjgAACvhOggOW7W0pCCCCAAAIIIIAAAm0XoAcEEEAAAQQQcJMABSw33Q1iQQABBBBAwE8C5IIAAggggAACCCCAQIQEKGBFCJJuEEAAgWgI0CcCCCCAAAIIIIAAAggggIBEAYvfAr8LkB8CCCCAAAIIIIAAAggggAACCHhcoBkFLI9nSPgIIIAAAggggAACCCCAAAIIINAMAZog4F4BCljuvTdEhgACCCCAAAIIIIAAAl4TIF4EEEAAgagIUMCKCiudIoAAAggggAACCLRWgOsQQAABBBBAAIF9BShg7SvCZwQQQAABBLwvQAYIIIAAAggggAACCPhKgAKWr24nySCAQOQE6AkBBBBAAAEEEEAAAQQQQMAtAhSw3HIn/BgHOSGAAAIIIIAAAggggAACCCCAgP8FYpAhBawYIDMEAggggAACCCCAAAIIIIAAAk0JcA4BBJoWoIDVtA9nEUAAAQQQQAABBBBAwBsCRIkAAggg4GMBClg+vrmkhgACCCCAAAIItEyA1ggggAACCCCAgDsFKGC5874QFQIIIICAVwWIGwEEEEAAAQQQQAABBCIuQAEr4qR0iAACbRXgegQQQAABBBBAAAEEEEAAAQTqClDAqqvhn/dkggACCCCAAAIIIIAAAggggAAC/hcITIYUsAJzq0kUAQQQQAABBBBAAAEEEEBgfwGOIICAFwQoYHnhLhEjAggggAACCCCAAAJuFiA2BBBAAAEEoixAASvKwHSPAAIIIIAAAgg0R4A2CCCAAAIIIIAAAo0LUMBq3IYzCCCAAALeEiBaBBBAAAEEEEAAAQQQ8KkABSyf3ljSQqB1AlyFAAIIIIAAAggggAACCCCAgPsEKGBF+p7QHwIIIIAAAggggAACCCCAAAII+F+ADGMqQAErptwMhgACCCCAAAIIIIAAAgggEBbgFQEEEGiuAAWs5krRDgEEEEAAAQQQQAAB9wkQEQIIIIAAAoEQoIAViNtMkggggAACCCDQuABnEEAAAQQQQAABBNwuQAHL7XeI+BBAAAEvCBAjAggggAACCCCAAAIIIBBFAQpYUcSlawRaIkBbBBBAAAEEEEAAAQQQQAABBBBoWMBPBayGM+QoAggggAACCCCAAAIIIIAAAgj4SYBcAihAASuAN52UEUAAAQQQQAABBBBAIOgC5I8AAgh4S4AClrfuF9EigAACCCCAAAIIuEWAOBBAAAEEEEAgZgIUsGJGzUAIIIAAAgggsK8AnxFAAAEEEEAAAQQQaI4ABazmKNEGAQQQcK8AkSGAAAIIIIAAAggggAACvheggOX7W0yCBxagBQIIIIAAAggggAACCCCAAAIIuFkgMgUsN2dIbAgggAACCCCAAAIIIIAAAgggEBkBekEgTgIUsOIEz7AIIIAAAggggAACCCAQTAGyRgABBBBouQAFrJabcQUCCCCAAAIIIIBAfAUYHQEEEEAAAQQCJkABK2A3nHQRQAABBBD4UoCfCCCAAAIIIIAAAgh4R4AClnfuFZEigIDbBIgHAQQQQAABBBBAAAEEEEAgJgIUsGLCzCCNCXAcAQQQQAABBBBAAAEEEEAAAQT8L9DWDClgtVWQ6xFAAAEEEEAAAQQQQAABBBCIvgAjIBBoAQpYgb79JI8AAggggAACCCCAQJAEyBUBBBBAwKsCFLC8eueIGwEEEEAAAQQQiIcAYyKAAAIIIIAAAnEQoIAVB3SGRAABBBAItgDZI4AAAggggAACCCCAQMsEKGC1zIvWCCDgDgGiQAABBBBAAAEEEEAAAQQQCJAABawA3ez6qfIJAQQQQAABBBBAAAEEEEAAAQT8L+CPDClg+eM+kgUCCCCAAAIIIIAAAggggEC0BOgXAQTiLkABK+63gAAQQAABBBBAAAEEEPC/ABkigAACCCDQFgEKWG3R41oEEEAAAQQQQCB2AoyEAAIIIIAAAggEVoACVmBvPYkjgAACQRQgZwQQQAABBBBAAAEEEPCiAAUsL941YkYgngKMjQACCCCAAAIIIIAAAggggECMBShgxRjchmNHAAEEEEAAAQQQQAABBBBAAAH/C5Bh5AQoYEXOkp4QQAABBBBAAAEEEEAAAQQiK0BvCCCAgCNAActh4AcCCCCAAAIIIIAAAn4VIC8EEEAAAQS8L0ABy/v3kAwQQAABBBBAINoC9I8AAggggAACCCAQVwEKWHHlZ3AEEEAgOAJkigACCCCAAAIIIIAAAgi0VoACVmvluA6B2AswIgIIIIAAAggggAACCCCAAAKBFAhYASuQ95ikEUAAAQQQQAABBBBAAAEEEAiYAOn6TYAClt/uKPkggAACCCCAAAIIIIAAApEQoA8EEEDARQIUsFx0MwgFAQQQQAABBBBAwF8CZIMAAggggAACkRGggBUZR3pBAAEEEEAAgegI0CsCCCCAAAIIIIAAAqKAxS8BAggg4HsBEkQAAQQQQAABBBBAAAEEvC1AAcvb94/oYyXAOAgggAACCCCAAAIIIIAAAgggEDeBmBWw4pYhAyOAAAIIIIAAAggggAACCCCAQMwEGAiBaAhQwIqGKn0igAACCCCAAAIIIIAAAq0X4EoEEEAAgX0EKGDtA8JHBBBAAAEEEEAAAT8IkAMCCCCAAAII+EmAApaf7ia5IIAAAgggEEkB+kIAAQQQQAABBBBAwCUCFLBcciMIAwEE/ClAVggggAACCCCAAAIIIIAAAm0XoIDVdkN6iK4AvSOAAAIIIIAAAggggAACCCCAgP8FmsyQAlaTPJxEAAEEEEAAAQQQQAABBBBAwCsCxImAfwUoYPn33pIZAggggAACCCCAAAIItFSA9ggggAACrhSggOXK20JQCCCAAAIIIICAdwWIHAEEEEAAAQQQiLQABaxIi9IfAggggAACbRegBwQQQAABBBBAAAEEEKgjQAGrDgZvEUDATwLkggACCCCAAAIIIIAAAggg4BcBClh+uZPRyIM+EUAAAQQQQAABBBBAAAEEEEDA/wIeyJAClgduEiEigAACCCCAAAIIIIAAAgi4W4DoEEAgugIUsKLrS+8IIIAAAggggAACCCDQPAFaIYAAAggg0KgABaxGaTiBAAIIIIAAAgh4TYB4EUAAAQQQQAABfwpQwPLnfSUrBBBAAIHWCnAdAggggAACCCCAAAIIuE6AApbrbgkBIeB9ATJAAAEEEEAAAQQQQAABBBBAIJICFLAiqRm5vugJAQQQQAABBBBAAAEEEEAAAQT8L0CGzRSggNVMKJohgAACCCCAAAIIIIAAAgi4UYCYEEAgCAIUsIJwl8kRAQQQQAABBBBAAIGmBDiHAAIIIICAywUoYLn8BhEeAggggAACCHhDgCgRQAABBBBAAAEEoidAASt6tvSMAAIIINAyAVojgAACCCCAAAIIIIAAAg0KUMBqkIWDCHhVgLgRQAABBBBAAAEEEEAAAQQQ8J8ABax97ymfEUAAAQQQQAABBBBAAAEEEEDA/wJk6CkBClieul0EiwACCCCAAAIIIIAAAgi4R4BIEEAAgVgJUMCKlTTjIIAAAggggIBrBEpUoszQtkVbtCq0zdd8zQxt7+t9vRnaXtAL+ldoe0yP6S+h7Q/6g/4ntP1MP9Odoe0O3aFxoe0qXaXLQtvFulgXhLYxGqOzQtv/Ttmiuvv972/RXz7Yqgc/3Kq/Tt2mv328XX+fvl3/nLFDT8/aoec+36XxczL0yrzdmrBoj95Zkqn3V2Rr2ppcfbY+T/M252vptgKl7ipWWlapduaVKbe4UiUV1eKP5wVIAAEEEEAAAQSaIUABqxlINEEAAQQQQAAB9whUqUpWfFqndZob2j7QB3o1tD2pJ/VAaLtbd+t7oe1G3ahLQtsZOkMJ+2yd1En9QtvBOlijQ9tpOk3nhrbLQsWoG3SDvhXavq/v6xeh7bf6re4LbQ/rYT0e2p7RM3o+tNmY7+pdWdFrqqZqemibpVn6IrRt2F2suvvaUOFp9c4irdpRpOXbC7UkVIxatKUgVJjaq9kb92rWulxNX5OjD1dla/KyLL0VKmC9tmC3XpizS89+tjNU6ErXo6Gi1wPvb9HvJm3W3RM36cevrtd3X1irW/5vjf7fS+v089c36J53NuvPoULZ36dtDxXFdsr6eC9UCJu1Lk+LtuRrfSguK34VlVWJPwgggAACCCCAgJcEKGB56W4RKwIIIBAtAfpFwCUC27Vdc0LbG3pDj4a2n+vnuj60na7TdVho66meSg5tVnw6QkeEjp6uS0PbOI3Tj0LbvbpXfw1t/9a/NSG0faSPQr3NcUl20QmjpkayglRmYYW2ZpdqTahQtmhrQagolufM4no9VAh77vOd+vv0dN03ZYtTf8j58AAAEABJREFU/LKC162hwtePX9ugeyelObPCrFD25qI9mhYqpC1My3cKcNmhPqttgOiETq8IIIAAAggggECzBShgNZuKhgg0LcBZBBBAAIGmBSpVqY2hzWYqPafn9LvQdqtu1bGhrY/6KCG0DdVQ2Yypm3STfhXa/q6/a2Jos5lWm7RJeaFN/ImIQHWo8JVbVKEtWSXOrDB7VPHdZVl6YU6GHv8k3XkE8qevb9Ct/5cqK3T94d00PRE6/sr83Zq6OkeLthSEri11imcRCYhOEEAAAQQQQACBJgTcVMBqIkxOIYAAAggggIAXBLKUpfmh7TW9pgdC27f1bdm6UFacaqd2GhHabK2o7+q7uj+0vaSXtCK0ZSvbC+kFNkYrdG3KLNGCtHx9uDJbL83NkK3hde+kzc7ji3eMX6tfv7VJj0/f7jy2OD01RyvTC7WnoCKwZiSOAAIIINCkACcRaLEABawWk3EBAggggAACwRbIVW6oRDVfL4c2W9x8nMbp1NBmRaq+6itbT2qsxsoe5/uP/qNZoU388bVAeWW10nPLtHBLgfPY4vjZGXroo236xRsbdOv/rdFdEzfpb9O+LG7NXJentRnF2ltS6WsTkkMg+gKMgAACCARLgAJWsO432SKAAAIIINBsgQ3aoPdC2yN6RDZj6kgdKStS9VIvp0h1i26RLW5ui5kv0IJm90vDYAnYo4q78sq0ZOuXxa3/+3yn7n9vi374ynp9/+V1zrpcduyjVTlauaPQ+XbFmAkxEAIIIIAAAgh4RoAClmduFYEigAACCCAQHYE1WiNbZ8qKUfYNfEfraCWGtsN1uC4PbXfpLtmaVWu1Vvv+4TMCbREoKK1yvhnRZmW9PC9DD324TT9+1Qpb650il63HNWNtrrOgfFlFdVuG4loEEEAAAQQQ8LgABSyP30DCRwABzwuQAAIxEyhWsWaHtif1pGxG1ck6WR1C21E6SvZNf3/QH/RmaFut1aoJbTELjIEQ2EegoLTSeczQvhHxP1/schaU//YLa3X3xI16cuYOTVmepRXpRcoPFcD2uZSPCCCAAAIIIOBTAQpYPr2xwUqLbBFAAAEE9hUoV7nmhLZ/6B/6Vmg7Rseoc2g7U2fqR6HNZlQt0qJQq3LxBwGvCOzMK9fcTXv1xsI9evijrfrBy+v08zc2OIvHT15mRa1CFZZVeSUd4kQAAQQQQACBFgh8WcBqwQU0RQABBBBAAAH3Cdisqef1vH4Q2sIzq87QGfpJaHtBL2hlaHNf1ESEQNsFMgsqnMXjJyyyotY23fnSOmfR+Kdn7dTU1TnauKdENW0fhh4QQAAB/wiQCQIeFaCA5dEbR9gIIIAAAsEVKFCBpoU2W7PqG/qGeoc2W7fqDt2hp0PbIi0KLg6ZIxAS2JVXptkb8/TS3Az9cXKavvWfVP1pyha9Nn+3FqTlK7e4ItSKvwi0XoArEUAAAQRiL0ABK/bmjIgAAggggECLBHZoh94IbT/VT2Wzq7qpmy4MbbZm1Yf6UDmhrUUd0hiB+AvENIKq6hqt212s91dm64lP0vXjVzc4s7Se/WynZq3L085QwSumATEYAggggAACCLRYgAJWi8m4AAEEEEAAgegKbNEWvRjabKH1I3WkBoe2m3STnght/51dJf4ggEAbBHaFilafrc/Tc5/v1N0TN+nHr613Foifnpqr7TmlbeiZSxFAAAEEEEAgGgIUsKKhSp8IIOANAaJEwCUCNsPqFb2i74W2kRqpg0PbbbpNz4W2tVrrkigJAwF/C+QWVToLxI+fvUu/eXuzfvTqev1zRrpmrM3Vrr182YG/7z7ZIYAAAgh4QYAClhfukotjJDQEEEAAgZYLFKpQk0Pbz/QzHRvabIbVN/VN/Tu0rdd68QcBBOIvkFdcqXmb8/WfL3bprjc36hdvbHRma83ZtFd2Lv4REgECCCCAAAKxFYj3aBSw4n0HGB8BBBBAIBAC8zVf94e2MRqjrqHtSl2px0PbCq0IRP4kiYDXBfYUlDvrZT01c4czO+t3kzbrjYV7tHpnkddTI34EEIidACMhgEAbBChgtQGPSxFAAAEEEGhMYI/26KXQdotuUf/QdppO0+9C2yzNEn8QQMD7AmlZpZqyPEt/+WCrvj1+rR6btl2fpOYqs4BvOIzu3aV3BBBAAIGgCri2gJWbm6vzzz9fgwYNanSfMWNGUO8beSOAAAIIuFDAFli3WVZn6kwdFNpu1a16ObTt1m4XRktIgRUg8YgLlFVWa/HWAj0/e5d+/sYG/fbtL2dnpe5idlbEsekQAQQQQCCwAq4tYFVUVCg/P1/t2rXT1VdfrXHjxtXbb731Vg0ZMiSwN47EEUAAAQTiJxAeuUY1ej+0/VA/lC28frJOls2ymq3Z4Sa8IoBAAAW25Xw5O+uB97fquy+u1TOf7dT8zfkqq6wJoAYpI4AAAgggEBkB1xawwun169dPv//97/Xwww/X2//yl79oxIgR4Wa8IoCAtwSIFgHPCuQpT/Zo4I26UV1D22W6TE+Fti3aIv4ggAAC+wqUlFfr8/V5+seMdH17fKoembrNedTQvvVw37Z8RgABBBBAAIHGBVxfwGo89KCfIX8EEEAAgVgJ7NIu/Su0fUPfUM/QZo8GTtAEFYW2WMXAOAgg4A+BZdsLnUcNf/zaet3/3hZ9sDJbu/PL/ZEcWSCAAAIIREmAbk3ANwWsGTNmaPDgwbLX9evX65prrqldO8veb9682fI94G7Xh/uxa2655RbnUUVbi+vcc8/V3Llz9+vjV7/6lU4//XRt375dDzzwgNPeHm988803a9sWFBQ454499tjauE499VT95z//UWlpaW278JuqqipNmTJFZ5999gHb79q1S3fddZeGDRvmtLVX+2zHw/2FX+3YnXfe6cRoOVmcl112mbZu3Rpu4ry2NF7nIn4ggAACPhLYru36R2g7T+dpYGj7vr6vD0Obj1IkFQQQiLPA2oxivTp/t345YaP+8G6asyj8zryyOEfF8Aj4VIC0EEDA8wK+KWBZwaempkbjx4/Xeeedp4yMDN10000aOXKk5s+fL1szKz09/YA3LNyPFY8uvPBCLV++3CmGnXLKKVq3bp1uuOEGffzxx/X6sfW6CgsL9etf/1pPPfWUevbsqZSUFNlC9NbQxr3kkkucc507d3biuvzyy5WVlaXf/e53uu2222QFI2tre2VlpX7zm9/ICk07duyQtb3uuutUUlLitP/888+tmbMvW7ZMVlh79dVXdfLJJzvrhFnO9tniX7NmjdPOfljxykwsNyue2bpiF1xwgfbs2aO9e/daE2dvabzORfxAAAEEfCCwUzv1z9BmRauhGqqfhLYZ4gtDfHBrSQEB1wtsyizRGwv36O6Jm/THyV8WszL2umtmlusRCRABBBBAwNcCiW7Pzoor9913n+6+++56+7x58xoM/ZNPPtHPfvYzffbZZ3r00UedYpPNMEpLS9MHH3zQ4DUNHZwwYYJTQFqwYIEef/xxvf3227rnnntUXV2tJ554ol7Bya7Pzs52xnz66aedoteGDRv0ve99z5ldZdfZ+FbgsuKTxfWvf/1Lixcvls3c+uKLL/Tss89aN85ubawANWrUKNk5a2sxLF261JmxNXz4cKedFcisb/vw7rvvauLEic46YVOnTtWTTz7pFND++c9/ygpi1sZsNm7cqPvvv7+2rc0AsxyPOeYYa9KqeJ0L+YEAAgh4VMDWtHpOz+ni0DZIg/Tj0EbRyqM30/1hEyECzRLYuOfLYtav3tyoP723RVNX5yi3uLJZ19IIAQQQQAABvwq4voBls5veeecdvfLKK/X2FStWNHhPbIbUT3/6UyUnJzvn7fXKK6903q9evdp5bc4P6+dnoUKYzaSy9gkJCbr++ut12GGHyYpT9rigHa+726wpmy2VkJBQe9geZ5w9e7aOPvpoffOb31RSUlLtuR49ejiP/lmMVlyyWVA2i2zy5Mmy1+9///saMGBAbXu79qKLLqpdvH7VqlVOscwekTzxxBNr2yUkJGjMmDGyotSyZcucQlbtydAbm51mM81Cb/f729J49+uAAwgggEBUBSLTeY1q9EZou07XqWdo+66+q6mhLTK90wsCCCAQOYF1GcV6aW6Gfvzqej380TZ9ui5PpRXVkRuAnhBAAAEEEPCIQKLb47R1mmzmkT1KV3e32U0NxW4FJisI1T1na1p17Nix7qEDvm+oH3v8r3///rLHBS2Wup1Y/2eeeaYSEv5bvLLzu3fvdh79O+KII5xHC+1Y3d1mUx100EGydsXFxbLdimPWn8VQt+2+762IZ4WuJUuW6H/+53/qzVD74x//6KzJZTPY7NFBu9YerbQ+bVaWFdMWLlxYOzvLzttucdijis2N165h95gA4SIQYIFP9Im+F9p6qIduCm1v6S3xBwEEEPCKwIr0Qv3785363otr9dTMHVqytcAroRMnAggggAACbRZwfQGrzRlGsINOnTrJClgt6dJmNFl7W1jdXhvbbfZVZmamioqKtG3bNnXr1k29e/durHm941bI2neGmj0CmZOTIyu62W4X2Gyu119/3VnHyx6xvOqqq5yZYZMmTVJ4RlZL47V+2RFAAAE3C6QqVb8PbYfrcJ0f2v6tfys/tLk5ZmJDAAEEmhKorpHmbNqrv03b7szMsoXg07JKm7qEcwgggAACrRTgMvcIUMBqwb2w2VH2+F1CQoKzSHtzLj344IOdZlv3+ZY/52CdH7169XKKY1Yks1ln+fn5snW16jRp9O1vf/tb2YywhnZbhP7QQw+tvdaKWI899pjzGOQjjzziHP/hD38oW3PLPrQ0XruGHQEEEHCbQKlK9X+h7Vydq1Gh7U/6kzaENrfFSTwIIIBAWwVsbawPVmbrd5M26w+T0/TxmhwVlVW1tVuuRyCSAvSFAAIIRESAAlYjjHl5ec46VHVP27cG2iLo3bt3d4pNdc819r5Pnz7Oely2bpbNstq33erVq7Vz505nXSubdZWSkqK+ffs6jx3awu/7tq/7ecSIEc5Hi8keJXQ+NPOHFcpuvvlmZ1F4e+TSFo63xd5bGm8zh6MZAgggEBOBz/SZvhvauqu7vhPaZmpmTMZlEAQQQCC6As3rfdOeEr04J0P/76V1enrWDtkjh827klYIIIAAAgi4XyDR/SHGJ8KnnnpKf/vb32rXiLJH7GwxeZuBdc455yg8U+lA0R155JEaPXq0s9j6iy++WPuonl1nRTIbx4pPthC7Fa+smGQLsNv58ePHy9rYe9stBvv2xXBhyxaGtzW0pkyZ4nwDorWpu9vjgB9++GHtIfsWRHuE0PoJHywrK3NisuKZjd3SeMP98IoAAgjESyBb2XostB2v43VOaHtOz6k8tMUrHsZ1qQBhIRAwgdkb9zqLvt/15iZNXpalnKKKgAmQLgIIIICA3wRcX8CyRcjvu+++eguU33333c5n+4a9aN0QW8T873//u84++1N6/ZMAABAASURBVGz98pe/1CWXXKKHH37YWZvKFpC3Yk9zxu7atavuv/9+57oHH3xQZ511ltPfnXfeKfvmwDlz5uiWW25R+JsSrc/LLrtMtiD8ggULnDbW1r5Z8eSTT9a1114rm3Fl7QYOHCh7fNCKUGPHjq2N1dqecMIJzjcR2rcbWlvbbWF4yyUcw+23365bb73VeRzSvnXR2rQmXruOHQEE/C/gtgxtdtVtuk19Qtsv9AstC23iDwIIIIBAPYFde8s0YdEe/eS1DfrHJ+latr2w3nk+IIAAAggg4BUB1xaw2rVr5xR9KioqZDOf9l2k3D6vWrWq1jkpKcl5b9c5b+r8sGKTnW/oXJ1m9d7ajKi3337b+eZAm7WUmpqqSy+9VB999JGOO+64em2tX+vfxql34qsP1n7GjBmyIpMt1G792aypkSNH6tlnn9UDDzzgPGb4VXNZEen55593vlmwS5cusrYTJ05Ujx49ZN8ueMYZZ4SbOjFZkcq+YdDW2bK+w3E//vjjTvEs3Ni+qfBPf/qTSktLZe2mT5+ur3/96/rggw90yimnhJuppfHWXsibAwlwHgEE2ihQpCL9M7SdqBNl61u9qBfb2COXI4AAAsERmJ+Wr0embtP/vLVJtm5WYSlrZQXn7pMpAggg4H2BRLem0LNnT1mBpf7C5DvqLVb+zW9+szb8c8891zlns6NqD371ZtSoUVq3bp3Ci5Z/dfiALzbj6f3333f63b59u1NsaujbBK1f69/GaaxTWzz9r3/9q7N4ejgnKxxZUcyKX/teZ2tU/eQnP3EePQy3tyLYd7/7Xdm5uu0PP/xw2eOJW7durY3VilrXXXedM7sq3NYeUbzjjju0ZMmS2nYvvfSS7Ppwm/BrS+MNX8crAgggEA2BpVqqH4W2vuqrH4e2JVoSjWHoEwEEEAiEwI7cMtk3F37/5XV67vOd2rinJBB5kyQCCHhNgHgRqC/g2gJW/TD5hAACCCAQRIGJmqiLQ9sJOkFPhrYS8S9ZQfw9IGcEEIiOQE2o21nr8vTHyWl64P2tsnWzQof46ycBckEAAQR8JEABy0c3k1QQQAABPwjkK1+PhLaRGqnrQ9tUTfVDWuSAAAIeFQhK2Km7ipxvLvzZ6xucRd8LeLwwKLeePBFAAAHPCFDA2udWhR/ns3Wt9jnFRwQQQACBKAqkKlU/C20H6SDdFdrWa70i8adDRQddsOYCfe/T7+nm+Tdr1M5RkeiWPpovQEsEEPCQQFZhhbPouz1eOH72Lm3PKfNQ9ISKAAIIIOBnAQpY+9zdptbS2qcpHxFAAIEYCfh7mFmapRtD2yiN0uOhrVSlitSfoTlD9cCkB5zC1WmbT3MKWb+a+ivdvODmSA1BPwgggIBvBaan5uo3b2/S3z7eplU7inybJ4khgAACCHhDgAKWN+4TUbZVgOsRQMB1Am/qTY35apugCVGJ76b5N6lXYa/9+r5g9QU6bttx+x3nAAIIIIDA/gJLthXqwQ+36r4paZq7KX//BhxBAAEEEEAgBgLNLmDFIJbaIe6//37dfffdrtntm/rYXxIGGPA7wO9AS38Hmvpn+cK7F+rku0/WXXffFZX9t/f8VkdkHFH7/1v2fXPC1hP2PcRnBBBAAIEmBNbvLtGTM9N198SNmr4mp4mWnEIAAa8LED8CbhRwZQHLbVArV64UOwb8DvA7wO9Ay38H4vnP8wOtZdiraP+ZWfGMl7ERQAABrwjszCvX+DkZsnWypizPUnlljVdCj2WcjIUAAgggEGEBVxawrrzySt1yyy3sGPA7wO8AvwMe/x247pbr1PGWjppxywy9e8u7Md3fuuqtJv9f5pY+W5o8z0kEEIi3AOO7XcC+qfCNhXv0o1fX6+0lmSoqq3J7yMSHAAIIIOBhAVcWsEaPHi12DPgd4HeA3wHv/g4MGj1IE0ZP0Hmjz9N9o+/T4tGLtX70+pjuq45bpU9GfdLg/4uuSajRF4d/0eA5Xx0kGQQQQCAGAsXlVU4B68evbXC+wTC/pDIGozIEAggggEDQBBKDljD5IoAAAi0RoG3LBLKUpd+GtkEapPtDW6EKW9ZBhFu/cuormjVyVr1ed3fbrSfOfUIZ3TLqHecDAggggEDbBMorqzV5WZaskPX6gt3aSyGrbaBcjQACCCBQT4ACVj0OPkRBgC4RQCAAAjnK0T2hbbAG6y+hrVSlrsn6xdNf1C9u/IUeP/9xPXDpA/rNtb/R8qHLXRMfgSCAAAJ+E6iqrtF7K7L141fX6/WFu2WPGvotR/JBAAEEEGhQIKoHKWBFlZfOEUAAAX8LFKpQfwhtQzREfw5tZSpzZcJ5nfK0fMhybeq3yZXxERQCCCDgR4FQHUvvLQ8Vsl5br4mLM1VSUe3HNMkJgQgL0B0CCDQmQAGrMRmOI4AAAgg0KlCtatlMq6EaqvtCW7GKG23LCQQQQACBYAtUVtVo0tJM/eTV9Xp3WZZshlZURegcAQQQQMCXAhSwInBb09LSNGHCBD3//PN6+eWXNX/+fFVV7f8tLHbsk08+0auvvqo9e/ZEYGS6QAABBGIv8A/9I1S2Gipb6ypXubEPgBERQCDqAgyAQDQEbAbWm4v26CevbdDU1TnRGII+EUAAAQR8LOCJAlZFRYVmzZql8ePH6+OPPz7g7cjLy9O0adP00ksvOUUlKyy99tprWrp06QGvtQZWaFq9erUmTpzojGnXW19WfCosrL8gcUZGhubMmaNu3brpiiuu0NChQ5Wamqo1a9ZYV/X2devWKT09XYcccoj69etX7xwfEEAAAbcLvKgXNSq0/UQ/0Y7Q5vZ44xwfwyOAAAIINCJgi7u/NDdDv3pzoz5bn9dIKw4jgAACCCBQX8D1Baxdu3bpnXfekc1yqqmpUXV108/OW+Fo8uTJTqGoffv2GjRokAYMGCC7duvWrSora3p9FiuWffTRR1qwYIHTtn///jrooIOc67dt26YPPvhABQUFtYrWp8V09NFHq3fv3jrhhBPUqVMnWVsrhIUb5ubmauXKlU6bE088MXyYVwQQaFSAE24ReF/v64zQdptuU2poc0tcxIEAAggg4G2BjL3levaznfrj5DQt2fbf/33t7ayIHgEEEEAgWgKuLWBZ8ccexbMZV+Xl5U4h6kAINhvKZlklJibqzDPP1I033qgLL7xQF198scaOHavLL79cHTp0aLIbK0ZZg5NOOkk333yzc+03vvENXXbZZerYsaOKioqcYpq1sd0KU8nJyc4MLPvcrl07WeHMCmGVlZV2yHmc0ApiltNpp50ma+OciPYP+kcAAQTaILBIi3RVaLtMl2lOaBN/EEAAAQQQiILAxj0l+tvH2/Xox9u0KbMkCiPQJQIIIBAAgQCk6NoClhWKNm/erL59++qaa65xHs070P2wx/6s2HXkkUdqxIgR+zVPSkra79i+B6zAdemll2r06NGyQlj4fK9evdSjRw/no8XmvGnmj2XLlsmKa8ccc4z69OnTzKtohgACCMRHYKd26vuh7WSdrHdDW3yiYFQEEEAAgaAJLN1WqD+8m6b/+2KncooqgpY++bpAgBAQQMDdAq4tYHXu3FkXXXSRbPaTPZJ3IMa9e/c6C6OnpKTosMMOO1DzFp+32VO224UWm73abmtf2Uyr/Px8++jMtrLPFocVw3bs2OGsiTVw4EBZYc1pxA8EEEDApQJ/1p91SGj7l/7l0ggJCwEEEEDAxQIRCW3m2jz9/I2NmrQ0MyL90QkCCCCAgD8EXFvAstlSNuupucxWQLLH9rp06eKsQdXc65rbzhZmz8rKkhWvbKH28HXh96tWrVJ2drazUHxxcbGGDx+ukpISLVy40Hmk8OSTT5blFL6OVwQQQMBNAq/qVY0MbffoHpWFNjfFRiwIBEuAbBFAwASqqms0cXGmfjlho+Zs2muH2BFAAAEEAi7g2gJWS++LPdZnM6QSEhJkjxJOmDCh9hsEX375ZX366acqLS1tdrcrV650vsnQ1uB64403tGjRInXt2lVjxoypfZTQOhs8eLCsOJWTkyNbPH7Lli3OQu6HH364li9fLpsZZgu7hx8/tGvYEUAAAbcILNACXRLaxmmc1oc2t8TVpji4GAEEEEDANwK788v11Mwdevgj1sfyzU0lEQQQQKCVAr4pYIXzz8zMlK05ZetX2TcQ2jcI2sLstp7W1KlTnW8WDLdt6tW+/TA9PV32CKDNqLJvMbQZXrt3797vmxCPOOIIZ5H422+/XePGjZN9I6Fdu2HDBh188MHOI4323gphzz//vKygtnjx4qaG5xwCcRVgcP8L5CtfPwttp+pUfRTaxB8EEEAAAQRcLLAivdBZH+uluRkqLq92caSEhgACCCAQLQHfFbDsscObbrpJ1113nS644AJnDS379kFbR8tmSaWlpTXL0r690ApStt9www2yIlVZWZnzSKB9o2BTnRQUFGjevHmyxxltdpYVwebPn6/u3bvriiuucBakt0cO165d21Q3nEMAAQSiIvCsntWI0Pa4Ho9K/3SKAAIIIIBAtASmrs7RryZs1Iy1udEagn4RQACBlgrQPkYCvitg2cLptoB6Xb+ePXtqwIABzqHc3Jb/Pztb9+prX/uajjvuOKcPK4LZelfOh31+2GOMVqyyb0M86aST1LFjR23atEkJCQk6/vjj1bt3bx177LHOuljbtm3b52o+IoAAAtETmKd5Oi+0/T/9P+0JbdEbiZ4RQAABBBCInkB+aaX+88Uu/eWDrdqwpzh6A9FzDAUYCgEEEDiwgG8KWMnJybLHBu0xP9v3Tb1du3b7HmrxZ1uw3Ypj9i2DtkB7Qx2sW7fOeexwxIgRGjJkiNPEHkG02KyYZQesD3tvx21Wlx1jRwABBKIlUK5y/Sq0fU1f04zQFq1x6BcBBBBAII4CARx69c4i/e/kLXpl/m5VVNUEUICUEUAAgWAJ+KaAZbOsrEhVWFgoKwztexvtWwrtmM2mstfW7LYIvM2wSkhIcIpl2uePze6yxd9tlpUt3L7PaT4igAACMRd4Xa/Lvl3wUT0a87EZEAGvCRAvAgh4U+DDldm6e+Imzduc780EiBoBBBBAoFkCvilg9ejRQ1bEsiJTampqveRtAfU9e/bIZj7Zwu7hk3Z8/Pjxeu+99xSetbV+/Xrn876PCNr5FStWOO16hMbq27dvuBvn1QpbtjaWvZ522mmyYppzIvTD1t+yheTDs7YsRntvx+2Rx1AT/iKAAAIRFdiiLboxtN2sm0PvtihGfxgGAQQQQACBuAhkFpTrnzPS9Y9P0pVZWBGXGBgUAQQQQCC6Aq4tYFkhaOHChZo2bZqz26N5RpGXl+d8tuN23trZ8aSkJOfb/6xwZAWsiRMnOu0mTZqk2bNny75F0NaestlR1t52u9aO2yOBVmCyY1bkssXeJ0+eLPvWwI8//lgffPCB894WY7fztpaVjWPtw7t982FGRoaOOeYY9enTJ3zYeR0+fLi1/517AAAQAElEQVRsLCuAWWFs+fLlsjWyDjnkEOc8PxD4rwDvEGi7wBN6QkeEtgma0PbO6AEBBBBAAAEPCcxPy9fdb26SLfbuobAJFQEEEECgGQKuLmBZwSg9PV22W1HJ8rGZS/bZdjtvhSE7brutOXXRRRc5BaSioiLnOnt00GZLXXzxxRo1apQ1q93tcUP7YAWn8EwoW+fK2lpfVtiyMXbv3u08MmgFp6uvvlp1Z3HZ9ZmZmbIC28CBA3XkkUfaoXq79WmPFNosMCuMWewnnniiDjvssHrt+IAAAgi0RWCZlumC0PZT/VRloU38QQABBBBAIIACFVXVemluhh78cKu25ZQGUICUEQiQAKkGSsC1Baz27dvrqquu0u23397obuetXd07ZsWqyy+/XLfddptz3a233qpLL71U/fr1q9tMBQUF2rx5s+wxvqOOOqreOWt7/vnna9y4cU4fFsPYsWN1zjnnOI8h1msc+mBj2vkLLrhANhMsdGi/v0cffXRtf9bWPu/XiAMIIIBAKwX+rD/r+NA2XdNb2QOXIYAAAggg4C+BVTuK9Nu3N2vy8ix/JRbhbOgOAQQQ8IqAawtY0QZMS0uTzeYaPXq0s3ZWtMejfwQQQCAaAgu0QGeGtnt0TzS6p08EEEAAgQML0MLlAhMW7tF9U7YoLavE5ZESHgIIIIBAUwKBLGBZ4coWcLdH/kaOHNmUD+cQQAAB1wrcr/t1amibrdmujZHAEGieAK0QQACB6Aqs312s301K07vLmI0VXWl6RwABBKInEMgCVseOHXXttdeqqUf+okdOzwgggEDbBGytq3N0jn4X2mp74g0CCCCAAAIIHFDgzUV79MD7W7Qtm7WxDohFAwQQQMBlAoEsYLnsHhCOSwQIAwEvCPxNf5OtdfWZPvNCuMSIAAIIIICA6wRSdxXrt+9s1kerclwXGwEhgAACCDQuEMkCVuOjcAYBBBBAoE0CW7RFV4S2X+qX4g8CCCCAAAIItF3g5XkZ+tvH25VVWNH2zugBgeAJkDECMReggBVzcgZEAAEEWibwol7UsaFtiqa07EJaI4AAAggggECTAku2FTizsWZv3Ntku+icpFcEEEAAgZYIUMBqiRZtEUAAgRgKVKhC3wttt+k25Ye2GA7NUAgggIA3BIgSgQgIFJdV6elZO/R/X+xUVXVNBHqkCwQQQACBaAhQwIqGKn0igAACbRT4VJ/K1rr6t/7dxp64HIGmBTiLAAIIIPClwMy1ebrnnc1au6voywP8RAABBBBwlQAFLFfdDoJBAAEPCkQ85If0kL4e2lZrtfiDAAIIIIAAArETSM8t0/3vb9V7y7NiNygjIYAAAgg0S4ACVrOYaBRdAXpHAAETyFSmrg1tv9av7SM7AggggAACCMRJ4PWFe/T49HQVlFbGKQKGRQABBPwq0Pq8KGC13o4rEUAAgYgJfKgPdWJoe1tvR6xPOkIAAQQQQACB1gss3JKv301K04p0HilsvSJXRkWAThEIqAAFrIDeeNJGAAH3CDygB/SN0LZd290TFJEggAACCCDgY4HmppZVWKGHP9qqyTxS2Fwy2iGAAAJRE6CAFTVaOkYAAQSaFtirvbo+tN2re5tuyFkEEEDAfQJEhECgBCYs3KN/zEhXSUV1oPImWQQQQMBNAhSw3HQ3iAUBBAIj8Lk+1ymhbaImBiZnEt1XgM8IIIAAAl4SmL85X7+ftFnrMoq9FDaxIoAAAr4RoIDlm1tJIggEUMCjKT+tp3V2aFuv9R7NgLARQAABBBAIpsCuveX603tbNGNtbjAByBoBBBCIowAFrDjiu2FoYkAAgdgK/Fg/1g9CW2xHZTQEEEAAAQQQiKTAf77YpZfm7o5kl/SFAAIIRF3A6wNQwPL6HSR+BBDwhMAO7dAFoe2f+qcn4iVIBBBAAAEEEGhaYOrqbD344VblFlc23ZCzfhIgFwQQiKMABaw44jM0AggEQ2CmZur00DZd04ORMFkigAACCCDQqIC/TqzaUaT/nZym1F1F/kqMbBBAAAEXClDAcuFNISQEEPCPwHN6TueGtm3a5p+kyAQBBOIrwOgIIOAqgazCCj3w/lbNWpfnqrgIBgEEEPCbAAUsv91R8kEAAdcI/Fa/1XdDm2sCIpBaAd4ggAACCCAQaYHnPt+pNxftiXS39IcAAggg8JUABayvIHhBAIEWCdC4CYFqVWtsaPuL/tJEK04hgAACCCCAgN8E3l2WpSdnpqvGb4mRDwIIIOACAQpYcbsJDIwAAn4U2KqtOju0vabX/JgeOSGAAAIIIIDAAQTmbsrXn6ZskT1aeICmnEYAgcAIkGgkBChgRUKRPhBAAIGQwBzNCZWuztbs0Bb6yF8EEEAAAQQQCKjA+t3Fuv+9LdqwuySgAlFImy4RQCDwAhSwAv8rAAACCERCYKIm6pzQxmLtkdCkDwQQQACBaAjQZ2wFbAbW/e9v0YK0/NgOzGgIIICATwUoYPn0xpIWAgjETuCf+qeuD22VqozdoIyEAALxEGBMBBBAoEUCVdU1euKTdH28JqdF19EYAQQQQGB/AQpY+5twBAEEEGi2wB/0B/04tDX7gsA3BAABBBBAAIHgCbw4J0MTF/MNhcG782SMAAKRFKCAFUlN+kIgFgKM4RqBH+qHui+0uSYgAkEAAQQQQAAB1wpMWpql8bN3uTY+AkMAAQTcLhDIApbbbwrxIYCA+wVu1s16KrS5P1IiRAABBBBAAAG3CExPzdU/Z+xwSzjEgUAgBEjSPwIUsPxzL8kEAQRiIFCsYl0S2l7X6zEYjSEQQAABBBBAwG8C8zbv1UMfblVpRbVXUiNOBBBAwBUCFLBccRsIAgEEvCCwW7t1QWj7SB95IVxiRAABBBBwjQCBIFBfYOWOIj0YKmLlFVfWP8EnBBBAAIFGBShgNUrDCQQQQOC/Apu0SReGtjma89+DvEMAgdgJMBICCCDgM4GNe0qcIlZGfrnPMiMdBBBAIDoCFLCi40qvCCDgI4FVWqWLQtsKrfB0VgSPAAIIIIAAAu4SSM8t00MfbNW27FJ3BUY0CCCAgAsFKGC58KYQkmsFCCyAAou1WBeHtk3aFMDsSRkBBBBAAAEEoi2QWVih+9/fIpuRFe2x6B8BBBDwskCMC1hepiJ2BBAImsA8zZMt2L5DfFtQ0O49+SKAAAIIIBBLgeLyaj300Vat310cy2EZC4EoC9A9ApEVoIAVWU96QwABnwh8oS/0jdCWqUyfZEQaCCCAAAIIIOBmgZJQEevhj7YpdVedIpabAyY2BBBAIMYCFLBiDM5wCCDgfoHP9bkuDW25ynV/sESIAAIIINCkACcR8JJAaUW1/vrRVq3ZWeSlsIkVAQQQiIkABayYMDMIAgh4RcBmXl2my5Qf2rwSM3EiEGUBukcAAQQQiKFAeVWNHp66TaspYsVQnaEQQMALAhSwvHCXiBEBBGIiMFdzdXloi3zxKibhMwgCCCCAAAII+ESg0opYH23TWh4n9MkdJQ0EEIiEAAWsSCjSR/QFGAGBKAss1MJQ6epy5YU28QcBBBBAAAEEEIizQFV1jf78AQu7x/k2MDwCCMRDoJExKWA1AsNhBBAIjsAKrdCVoS1b2cFJmkwRQAABBBBAwPUC1TU1+tu07UrLKnV9rAToLgGiQcCPAhSw/HhXyQkBBJotsEEbdFVo26Vd4g8CCCCAAAIIIPCVgGteCkur9LePtyk9t8w1MREIAgggEA8BCljxUGdMBBBwhcBO7dTVoS1Naa6IhyAQQAABfwmQDQIIREogt7jSKWLtKSiPVJf0gwACCHhOgAKW524ZASOAQCQEClSga0Lbaq2ORHf0gUB0BOgVAQQQQACBrwT2FFTo79PSlV9S+dURXhBAAIFgCVDACtb9JlsEAifQWMLX6lrND22Nnec4AggggAACCCDgNoFtOaX6+/R02bcUui024kEAAQSiLUABK9rC3u+fDBDwncANukHTQpvvEiMhBBBAAAEEEPC9wPrdxXr8k3Tf50mCCCAQFwFXD0oBy9W3h+AQQCDSAnfqTr0Z2iLdL/0hgAACCCCAAAKxEli6rUD/mrUjVsMxTosEaIwAAtESoIAVLVn6RQAB1wn8Tr/TM6HNdYEREAIIIIAAAgj8V4B3zRL4YuNevTJvd7Pa0ggBBBDwgwAFLD/cRXJAAIEDCvxD/9D9oe2ADWmAAAII+ECAFBBAIBgCH67K1pTlWcFIliwRQCDwAhSwAv8rAAAC/hcoXz1NJ30wT1fvPtb/yZJhpAToBwEEEEAAAU8IvLFwjz5bn+eJWAkSAQQQaIsABay26HEtAgg0IeCOU5Xbl6vozd9o5LxUPfdkoja9dJPuS73QHcERBQIIIIAAAgggEAGBZz/bqZU7CiPQE10ggAAC7hWggOXeeyMRGwIItEmgem+GCt/8rWqqq2v76bFhnX74Wqb2PHGp3phzvQaW9ag9xxsEEEAAAQQQQMCrAk/O2KEduWVeDZ+4EUAAgQMKUMA6IBENEEDAqwJFE+9Rdd6uBsNPytqp8z/aqJUPHq55743TdRnHNdiOgwgggAACCCCAgBcECsuq9PSsHSqr/O9/uPNC3JGMkb4QQMDfAhSw/H1/yQ6BwAoUvnWvKrYuPXD+VRUasWCNnnkqQZtfulEPrL74wNfQAgEEEEAAAX8KkJXHBbZkl+qpmTs8ngXhI4AAAg0LUMBq2IWjCCDgYYGSGf9S+fIPWpxB9w3rdecbu7Xn8W9o4hfXa1hJ7xb3wQUIIBB0AfJHAAEE4iuweGuBXpm/O75BMDoCCCAQBQEKWFFApUsEEIifgBWuSmY926YAkrJ3aczHG7XkoYO1YMo43bTzxDb1x8UtFKA5AggggAACCLRJ4MOV2ZqemtumPrgYAQQQcJsABSy33RHiQSACAkHtonLHKhW+/fvIpV9dpUMXrtGT/6pW2os36sHVl0Sub3pCAAEEEEAAAQSiKDB+9i6t3lkUxRHoGgEEEIitAAWshr05igACHhOoKStS0Tt/lGqis3Bpt43r9d03MpT590v09uc36NDifh4TIlwEEEAAAQQQCJrAs5/uVG5xZdDSJl8EWipAe48IUMDyyI0iTAQQaFqgaNL/qmrP5qYbReBsYk6Gzpm2QQseGqKFk8dq3I6TItArXSCAAAIIIIAAApEXyC6q0L8/2xn5jvfrkQMIIIBA9AUoYEXfmBEQQCDKAiUzn1H56ulRHmWf7muqdciiVD3xTJW2vHCDHl71jX0a8BEBBBBAAIEWCNAUgSgJrEgv1Kss6h4lXbpFAIFYClDAiqU2YyGAQMQFylNnygpYEe+4BR123bRB356wS5l/v1jvfnajRhYd1IKraYoAApESoB8EEEAAgYYFPliZrS827G34JEcRQAABjwhQwPLIjSJMBBDYX6Aqd4eK3r1v/xNxOpKYs1tnTl+vOQ8N1OJ3x+nW9FPiFEmrh+VCBBBAAAEEEPCpwHOf79S2rARYXAAAEABJREFUnFKfZkdaCCAQBAEKWEG4y+QYQwGGiqVA8eQHVFPszv+aOHzxGj32bIW2PH+dHl15aSxZGAsBBBBAAAEEENhPoLK6Rv/5Ytd+xzmAAAIIeEXAfQUsr8gRJwIIxFWgZPo/VbFpXlxjaM7gXdM26Vtv7lTm3y7UlE9v0lGFA5pzGW0QQAABBBBAAIGIC2zcU6IX5mREvF86RKDVAlyIQAsEKGC1AIumCCDgDgFn3avP/uOOYJoZRWJepk7/ZJ0+e7i/lr4zVrdvP7WZV9IMAQQQQAABBBBoXKClZ6atyWE9rJai0R4BBFwhQAHLFbeBIBBAoLkCNYXZKn7vL81t7sp2Q5em6pF/l2vrf67T35df7soYCQoBBBAIkACpIhA4gfFzdml3fnng8iZhBBDwtgAFLG/fP6JHIHACRe89qOqCLF/k3WXLJt3yVrqyHr1A78+6SccWDPZFXiQRRAFyRgABBBDwkkBpRbXGz2Y9LC/dM2JFAAGJAha/BQgg4BmB0rmvqnzNJ56Jt7mBJuzN0mkz1mnGX/tq+dvj9L2tX2vupbRDAAEEEEAAAQRaJbByR5EmLc1s1bVchAACCMRDgAJWPNQZMyoCdOpvgcqda1X84SP+TjKU3eBla/SX/yvVtv+7Vk8s4/HCEAl/EUAAAQQQQCBKAhMXZ2ptRnGUeqdbBBBAILICdQtYke2Z3hBAAIEIChR/+HAEe3N/V523bta4t9OV9cj5+nDmzToxf6j7gyZCBBBAAAEEEPCcwEtz+VZCz920yARMLwh4ToACluduGQEjEDyBkhn/UuXWZcFLPJRxQn62Tpm5Vh8/0lsr3hqr7285I3SUvwgggAACCCAQfwF/RLA1u1SvzN/tj2TIAgEEfC1AAcvXt5fkEPC+QOW2ZSqZ9az3E4lABoOWp+r+/xRr+3PX6smlV0SgR7pAAAEE4izA8Agg4AqBD1dma/n2QlfEQhAIIIBAYwIUsBqT4TgCCLhCoPjDR10Rh5uC6LRts256Z7uy/3qeps64WafsHe6m8IglxgIMhwACCCCAQCQEXp63WzU1keiJPhBAAIHoCFDAio4rvSKAQAQESmY8rcodqyPQU5NdePdkQY5OmrVWHz7aU6veGqcfpZ3p3VyIHAEEEEAAAQTiKrBrb5le5VHCuN4DBkcAgaYFKGA17cPZZgnQCIHIC1Smr1LJrH9HvmOf9jhg+Rr97/NFSn/2aj295EqfZklaCCCAAAIIIBBNgQ9XZWvVjqJoDkHfCCDgeYH4JUABK372jIwAAk0IlHz89ybOcqoxgY7pW3TDpG3KemiMpk2/WafnHdJYU44jgAACCCCAAAL7Cby2YPd+xzgQYQG6QwCBVglQwGoVGxchgEA0BUpnv6SKLUuiOYTv+04oytMJn63VlL911+o3x+qnm8/2fc4kiAACCCAQHAEyjZ6AfSvh20syozcAPSOAAAKtFKCA1Uo4LkMAgegIVOfuUPG0J6LTeUB77b8yVb8fX6Cdz1yjfy+6KqAKpI0AAvsI8BEBBBBoVMAKWNtyShs9zwkEEEAgHgIUsOKhzpgIINCoQMn0f0jVVY2e50TrBTrsSNM1k7cq68Fz9Mm0sTo7Z0TrO+NKSSAggAACCCDgX4E3Fuzxb3JkhgACnhSggOXJ20bQCPhEYJ80yldPV9nKj/c5ysdICyQU5+u4z1P1zt+7aM2Em/WLTedEegj6QwABBBBAAAGPCyxPL9Rn6/M8ngXhI4CAnwQoYHn8bhI+An4SKPnkST+l44lcDlq1Vve8kK+dz1yl/1t4tdpXJ3siboJEAAEEEEAAgegLvLloj8oqqqM/ECMggECzBILeiAJW0H8DyB8BlwiUzHxGVVlbXRJN8MLosGOrrpqyRbseOkMzPr5Z52aPDB4CGSOAAAIIIIBAPYHc4kpN9NeC7vXy4wMCCHhLgAKWt+4X0SLgS4Gq7G2yApYvk/NaUiX5OvaLtXrz8U5KfeNm3bVxjNcyIF4EEEAAgagK0HnQBD5cma0t2SzoHrT7Tr4IuFGAApYb7woxIRAwAYpX7rzh/Vav1a9fzNOuf12p8QuvUaeq9u4MlKgQ8JoA8SKAAAIeE3hr8R6PRUy4CCDgRwEKWH68q+SEgIcEKjbOVfmKDz0UcfBCbb9zmy6fkqb0h07VrKljdUHWkXFHIAAEEEAAAQQQiJ3A0m2FWpCWH7sBGQkBBBBoQIACVgMoHEIgAAKuSbHk0+dcEwuBNC1QU1qo0bNT9foTKVr3+s369YZzm76AswgggAACCCDgG4F3WAvLN/eSRBDwqgAFrFbfOS5EAIG2CpQtmazKrUvb2g3Xx0Ggz5q1uuulXO166gq9uOBadatKiUMUDIkAAggggAACsRLYnlumqatzYjUc4yDgMgHCcYMABSw33AViQCCgAiWfPRfQzP2TdvuM7br0vc1Ke/AEff7hWF2cOco/yZEJAggggAACCNQTeHdplsora+oda/YHGiKAAAJtFKCA1UZALkcAgdYJlH7xgqpz0lt3MVe5T6CsRKPmpuqVf3TQ+ldv1j3rzndfjESEAAIIeFyA8BGIt0B+aaXeXZYZ7zAYHwEEAipAASugN560EYinQE15sUo/Hx/PEBg7igK9167VL17JVsaTl+uVedepd2WXKI5G1wi0SIDGCCCAAAJtFJiyPFu5RZVt7IXLEUAAgZYLUMBquRlXIIBAGwWseFVdsreNvXB5fASaP2q73em6+INN2vDgMZr9wThdvvvo5l9MSwQQQAABBBBwpUB1TY2mrMhyZWwEhQAC/haggOXv+0t2bhQIeEzVRTkqnf1iwBWClX5NeYmOmLdG459spw2v3KTfr70gWABkiwACCCCAgM8EPl6do4z8cp9lRToIIOB2AU8WsNyOSnwIINC4QOnsl1RTyf/gaVzI32d6rVunn76apd3/vFyvzb1e/cq7+jthskMAAQQQQMCnAh+syPZpZqTlNgHiQSAsQAErLMErAghEXaC6IEtWwIr6QAzgeoHkPem68MONWvvQUZrzwVhdnXGs62MmQAQQQAABBDwqEJWwZ6zN1c69/EfJqODSKQIINChAAatBFg4igEA0BErnvCzVVEeja/r0qEBNRZlGzkvVc08lauPLN+l/Uy/0aCaEjQAC/hYgOwQQaEjgw5XMwmrIhWMIIBAdAQpY0XGlVwQQ2EfAWftq7iv7HOUjAv8V6Ll+nX70WqZ2/+NSvTHneg0s6/Hfk7zzvgAZIIAAAgj4TmDm2lzWwvLdXSUhBNwrQAHLvfeGyBDwlUDZvNek6ipf5RTrZIIyXnLmTp3/0UatfPBwzXt/nK7LOC4oqZMnAggggAACnhOYuirHczETMAIIeFOAApY37xtRt06Aq+IkUFNerNJ5r8dpdIb1rEBVhUbMX6NnnkrQ5pdu1P1rLvZsKgSOAAIIIICAXwWmrclRbnGlX9MjLwQQcJFACwtYLoqcUBBAwDMCpfPfUE1ZkWfiJVD3CXTfsF7ff323dj/+Db05+3oNLe3lviCJCAEEEEAAgYAKfLw6J6CZ+z1t8kPAXQIUsNx1P4gGAV8KlM2f4Mu8SCr2AsnZu3Tu1I1a+uAhWjBlnG7cdULsg2BEBBBAAAEEmisQkHbTQgWs8sqagGRLmgggEC8BCljxkmdcBAIiULb4HVXn7w5ItqQZM4HqKh26cI2eerpGaS/eoAdXXRKzoRkIAQRiK8BoCCDgfoHSymrZo4Tuj5QIEUDAywIUsLx894gdAQ8IlC2c6IEoCdHLAt02btB3J2Roz98v0Vuf36BDi/t5OZ1oxE6fCCCAAAIIRF1gxtrcqI/BAAggEGwBCljBvv9kj0BUBSrWf6HKnalRHSM2nTOKFwSScjL09WkbtOChIVo4eazG7TjJC2ETIwIIIIAAAr4Q2J1frrmb8n2RC0kggIA7BShgufO++C8qMgqkgD0+GMjESTq+AjXVOmRRqp54pkpbXrhBD6/6RnzjYXQEEEAAAQQCIjBjLYu5B+RWkyYCTQtE6SwFrCjB0i0CQReoykxTeerMoDOQf5wFum7aoG9P2KXMxy7SpM9u1OFFB8U5IoZHAAEEEEDAvwKpu4q1cU+JfxOMYWYMhQAC+wtQwNrfhCMIIBABgfIl70agF7pAIDICibl7dNb09Zr70EAtfnecbk0/JTId0wsCCCCAgFsFiCtOArPW5cZpZIZFAAG/C1DA8vsdJj8E4iFQU6PSxW/HY2TGROCAAsMXr9Fjz1Zo6/jr9ejKSw/YngYIBFeAzBFAAIGWC3y2Pk/F5VUtv5ArEEAAgQMIUMA6ABCnEUCg5QJlS6eoprSw5RdyBQIxFOiyeaO+9eZOZT12kaZ8epNGFQ6I/Oj0iAACCCCAQMAEqmukzzfsDVjWpIsAArEQoIAVC2XGQCBgAuXL34tYxnSEQLQFEnL36PRP1unzh/tryaSxun37qdEekv4RQAABBBDwtYDNwvJ1giSHAAJxEaCAFRf2mA7KYAjEVKAqY70q0hbFdEwGQyBSAsOWpOqRf5dr2/PX6+8rLo9Ut/SDAAIIIIBAoAS2ZpdqXUZxoHImWQRcIuDrMChg+fr2khwCsRcoW/5B7AdlRAQiLNA5baNumZiurEcv0Puf3qRjCwZHeAS6QwABBBBAwN8CX2z06mOE/r4vZIeAlwUoYHn57hE7Ai4UKF/xoQujIiQEWieQsDdLp32yTjP+2lfL3h6n72w7rXUdcRUCCCAQJAFyRSAkMHfTXtl6WKG3/EUAAQQiIkABKyKMdIIAAiZQnjpT1QWZ9pYdAd8JDFm2Rg89V6Zt/3etnljG44W+u8EuS4hwEEAAAa8LlFZUa87GPK+nQfwIIOAiAQpYLroZhIKA1wXKV33s9RSI3z8CUcuk89bNGvd2urIeOV8fzrxZJ+YPjdpYdIwAAggggICXBeZtzvdy+MSOAAIuE6CA5bIbQjgIuEegZZHUlBerfCUFrJap0drLAgn52Tpl5lp9/EhvLX9rrO7ccoaX0yF2BBBAAAEEIi6wbHuh8oorI94vHSKAQDAFKGBF877TNwIBEihfNS2UbU1o5y8CwRMYvDxVD/ynWNufu1ZPLr0ieABkjAACCCCAQCMC89OYhdUIDYf9JkA+UReggBV1YgZAIBgCFWs+CUaiZIlAEwKdtm3WTe9sV/Zfz9PUGTfrlL3Dm2jNKQQQQAABBPwvsLAFBSz/a5AhAgi0RYACVlv0uBYBBByB6qIcla//wnnPDwQQCAkU5OikWWv14aM9tWriOP0w7czQQf4igAACURdgAARcJ7A2o1iZBeWui4uAEEDAewIUsLx3z4gYAdcJVKTOcl1MBISAWwQGrFij+54vUvq/r9HTS650S1jE0agAJxBAAAEEIi2waEtBpLukPwQQCKAABawA3nRSRiDSAhVrKWBF2tTT/RF8gwIdt6fphknblP3wuZr2yc06Pe+QBttxEAEEEEAAAb8JLCyOGb0AABAASURBVNlW6LeUyAcBBOIgQAErDugMicCBBLx0vqa0gMcHvXTDiDX+AoW5OuHTtZryt+5aPXGsfrr57PjHRAQIIIAAAghEUSB1V5FyiyuiOAJdI4BAEAT8WsAKwr0jRwRcIVCx7nNXxEEQCHhRoP+KVP1+fIF2PHONnl18lRL4Ik8v3kZiRgABBBBohsCy7UXNaEUTBFolwEUBEaCAFZAbTZoIREugfD0FrGjZ0m9wBFJ2pOnad7cq86Fz9Mn0sTor97DgJE+mCCCAAAIuEIh+CMu2sQ5W9JUZAQF/C1DA8vf9JTsEoi5QsWF21MdgAASCIpBQnK/jPkvVpMe6as2Em/WLzecEJXXyRMD7AmSAAAJNCizfXqiqGqYaN4nESQQQaFKAAlaTPJxEAIGmBCo3L1BNKYtyNmXEOQRaK3DQqrW6Z3y+dvzrKj238Gq1q05qbVeeuY5AEUAAAQT8K1BZXaOV6TxG6N87TGYIRF8gMfpDMAICCPhVoHzDHL+m5tW8iNuHAik7t+rqKVuU8dCZmvHxzTo3e6QPsyQlBBBAAIEgCKxM5z98BuE+kyMC0RKggBUtWfr1qABht0SgYtP8ljSnLQIItEWgJF/HfrFWbz7eSalv3Ky7No5pS29ciwACCCCAQMwFVu5gBlbM0RkQAR8JRL6A5SMcUkEAgcYFqvN3qypjXeMNOIMAAlET6Ld6rX79Yp52/etKPb/gGnWqai/+IIAAAggg4HaBnXll2p1f7vYwia8lArRFIIYCFLBiiM1QCPhJoGLzQj+lQy4IeFKg/c5tuuK9NG1/6FTNmjpWF2Qd6ck8CBoBBBAIskDQck/dVRy0lMkXAQQiJEABK0KQdINA0AQqtywKWsrki4B7BUoLNXp2ql5/IkXrXr9Zv95wrntjJTIEIi9Ajwgg4CGB1F08Ruih20WoCLhKgAKWq24HwSDgHYHKtMXeCZZIEQiQQJ81a3XXS7nKePpKvbjgWnWrSmlG9jRBAAEEEEAgNgIUsGLjzCgI+FGAApYf7yo5IRBlgeqcdFXl7ojyKB7rnnARcJlAu13bdOl7m5X24In67KOxujhzlMsiJBwEEEAAgSAK5BRVamdeWRBTJ2cEEGijAAWsNgJyeeQE6Mk7AhVbl3onWCJFIOgCZcU6ak6qXvlHB61/7Wbds/68oIuQPwIIIIBAnAXW7y6JcwQMjwAC8RZozfgUsFqjxjUIBFygcvvygAuQPgLeFOidula/eDlHGU9erpfnX6telZ29mQhRI4AAAgh4WmDDHhZyj8ANpAsEAidAAStwt5yEEWi7QOX2FW3vhB4QQCBuAu12p+uS9zdrw1+O1RcfjNPlu4+OWywMjAACCMRPgJHjJbCBGVjxomdcBDwtQAHL07eP4BGIvUB1Sb6qdm+M/cCMiAACkReoKNGR89Zo/JPttOGVm/T7dRdEfgx69LcA2SGAAAKtENiZV6aC0qpWXMklCCAQZAEKWEG+++SOQCsEqnasacVVXIIAAo0JuOV4r3Xr9NNXsrT7n5frtbnXqW95F7eERhwIIIAAAj4U2JzFOlg+vK2khEBUBShgRZWXzhHwn0DljtVuS4p4EEAgggLJe9J14YebtO6hozX7/bG6OuPYCPZOVwgggAACCHwpkJZZ+uUbfiKAAALNFKCA1UwofzcjOwSaL1C1K7X5jWmJAAKeFaipKNMR81P13FOJ2vjyTfrf1As9mwuBI4AAAgi4TyCNGVjuuylE5HmB3NxcXXXVVTr++OOVlpbWSD7ePUwBy7v3jsgRiItA5c61cRmXQRFAIH4CPdev049ey9Tuf1yqN+Zcr4FlPeIXDCMjgAACCPhCYEu2h2dg+eIOkISXBPLz82XFqZqamibDfu+997Ro0SJ997vf1fDhw5ts68WTFLC8eNeIGYE4CdQU56k6b2ecRmdYBBCIt0By5k6d/9FGrXpopOa9P1bXZRwX75AYHwEEPCpA2AhkF1Yov6QykBBWiDj//PM1aNCgRvcZM2YE0oak9xfYtm2bxowZo9GjR+uLL77Yv8FXR7Zv366nn35a5513nu644w4lJCR8dcY/LxSw/HMvyQSBqAtUZmyI+hgMgAAC7heoqSzXiPmpeuapBG166Ubdv+Zi9wftvwjJCAEEEPC8wPbcMs/n0JoEKipCxbv8fLVr105XX321xo0bV2+/9dZbNWTIkNZ0HfNrwsW4008/XZmZmTEfv6kBy8rK9O1vf1sjR47UmjXe/SKqlJQUdejQQfbauXPnRlN+6aWXlJiYqAceeMBp22hDD5+ggOXhm0foCMRaoGo3BaxYmzNeNAXoOxICPTas1/df3609T1yqN2dfr6GlvSLRLX0ggAACCARAYHtOsB8j7Nevn37/+9/r4Ycfrrf/5S9/0YgRIzzxGxAuxlVWVupAj7fFOiGLae/evaqqqpK9j/X4kRrPfk/mzJmjjRs36oQTTmi029/+9rfODK3Bgwc32sbrJyhgef0OEj8CMRSo2rO5/mh8QgABBL4SSMraqXOnbtSyhw7VgvfG6cZdjf8PrK8u4QUBBBBAIOAC6QGdgRXw2076CLRagAJWq+kicyG9IOAlgapMClheul/EikA8BGqqKnXogjV66ukabX7xBv15NY8XxuM+MCYCCCDgBYGdeeVeCDPuMdp6WDarxl7Xr1+va665pnbtLHu/eXPz/ze6zUaaMmWKzj777No+7L0ds3N1k7XPkyZNcmb9hNfrGjVqlP75z3/KHs+75ZZbnG+727Fjh2y3b76zdkcddZQ2bPjyyQ2L2WL/5JNPNH36dB1zzDHOuD/4wQ+cPuyxQ3v80HZ7X3f84uJi3XjjjQ0+AlhaWqr//Oc/9WI799xzFc7jd7/7nQ4//HDNnTtXJSUluuSSS5xxLZbPP//cGcZis3h/9atfOZ/r/rBHDu3RQxvf4gifs7YWq603ZY/q2aOetr/55ptOEzOzXC+//HJnPOv/2GOP1Z///GdZP06jOj+svcVs98Da2n7qqac6uVmO1tSuszhs3H2Nwtdb7nat7TZ776677tKuXbvs8to93I/1lZub66yXdeSRRzpx2uszzzzj+plqFLBqbydvEEDgQAJVWWkHasJ5BBBAoFag+8YN+n9v7Naev1+it764QYeU9K09xxsEEEAAAQR25rV4DaxAolmRwh7PGz9+vLNAd0ZGhm666SansDN//nzZmlnp6ekHtLHH6H7zm9/ozjvvVF5enq677jpZocWKT3bMHme0NuGOnnvuOf3whz90ihrW1sbs37+/rGDWvn17XXTRRc4aXraWl+3h9bzGjh2rPn36ON2EY584caJuv/12p5jUu3dv5xv1wudsTNstR+eir37YZ2tju53/6rAKCgp02223yYpUdtxiszy2bt2qn//851q9erXOOuss3XDDDerVq5ezmPnFF1/srDNmMQwdOtTpyvq1N/YYpL3W3a1fO2+7xRE+Z20LCwv161//Wk899ZR69uzprDdlBSEr6n3/+9937oeZWly22/VPPvmkE5v1G+7L3ofvh7W3HKy9Fdwst3Chza63OKy9vW/oesvdrrd71LdvX7366quyotayZcvCzZ1HPK0fK75df/31TlHttNNO06WXXuoU1+677z49++yzTrvai1z2hgKWy24I4SDgVoGaohzVFO91a3jEhQACLhZIysnQ1z/eoIUPDtXCyWM1dseJLo6W0BDwuwD5IeAegcKyKuUH9JsI7S7s2bNHVjS4++67VXefN2+end5vt5k9P/vZz/TZZ5/p0Ucf1ccff6zLLrtMaWlp+uCDD/Zrv++Bd999V6+88opuvvlmLViwQI8//rj+9a9/afHixTrllFOcc8uXL3cuy8nJ0euvv67DDjtMNq61tTFt1tLf/vY3pyj0zW9+01nDy9Zost0KYLae1z333OMUdpyOvvoxefJkZzbVypUrtWLFCr322mvq1KnTV2db9mLFMPs2Pvu2PbOy2CwPK1w98sgjsiLbhRdeqPvvv98p8qWkpOinP/2ps87Yn/70Jw0bNqxlA+7TOjs727kH9o1/5mWzzb73ve85a20lJCTIilULFy50fC22adOm6dBDD3XWp7J7Fe7OClRWaLJZbZaP5WDtly5d6szAGj58eLhpg69maPfTZmbZPbTr7R5Zv1Zgy8/P17333usU/Op2sDVU6LPZWHYvn3/+eadoNWHCBOdLBV5++WVlZWXVbe6q9xSwXHU7CAYB9wpUZW9zb3BEhgAC3hCoqdYhi1L1j2eqteWFG/TQym94I+59o+QzAggggEDEBDLyg/sYoc3meeedd5zCkRUiwrsVeBoCthlFVohJTk52TtvrlVde6by34o3zppEfNjto0qRJ6tatm77zne84s4bCTXv06CF7HNDisUJI+Li9WhHEFkK3923ZzzzzTP3hD3+oN25r+isqKtL7778vy/1HP/pRvSKYFaquuuoqWTGtNX235BqbOWUznhISEmovs4KcPYZnMSQlJdUeP+igg5xHLe0elJSUOMdtJpUV9ezVZm0NGDDAOW4/7Fqb3WaPAtrnhnZzsIKkOdisM7uH4XZ2vc3Ks0cXrWCYmpoaPuW8duzY0Smy1e3fHvu0R0CtqLrvo4fORS75QQHLJTeCMBBwu0B1zoGnJbs9B+JzjwCRINB10wZ9581d2vPYRZr02Y0aUdQPFAQQQACBAArsya8IYNZfpmzrFdlsG3t8rO5us3m+bFH/p82GsoJF3aO2ppMVJOoea+i9FaHWrVvnPMJna1jVnfFl78NrOIULYfbonT2OZgUNm+Vlj8vtu/5SQ+M0dszWeOratWtjp5t93Ao327ZtkxWFDjRDqdmdtrCheVtBLiHhv8Wrul1YocrW3rLZYGZruz3qWbeNzYCyR/msL7uvdc81531dh4au7969u/NNlvbY4b4zquze2u9e3XG6dOmi8KOVdY+77T0FLLfdEeJBoHkCMW9Vlbsj5mMyIAII+F8gKXePzpq+XvMeGqTF747Tremn+D9pMkQAAQQQqBXYUxDcGVi1CDF8Y7OsGpr1ZY8lWhhW3LBX222mlj2WZrO2bMHy4447zpm9Fc8ZOrb+V05OjlPAsuKPxemW3WZT2UL1NvPJ1rJ67LHHamfXWbGqbpzhApTZ2ppgdc81531LHOo+tticvt3cJtHNwUU3NnpHAIGWCFRRwGoJF20RQKAVAsMXr9Fjz1Zo6/jr9ejKS1vRA5cggAACCHhNILMguDOw4nGvbOZNQ7O+wjPA7DG/cFz2KJo9Jmezh2bOnClbV+rDDz90FkPfd1ZP+Jpov9oC5Ta7aPfu3c5ssuaPF/2W69evr12o3dayssXuw65W0KobgT1uaPfCHtG0NbXqnmvO+5Y4HH744c3p0hNtKGB54jYRJALxF6jZmxH/IIgAAQQCIdBl80Z9682dyvzbRZr86U0aVfjfdSECAUCSCCCAgBsFohRTViEzsKJEW6/gxY/2AAAQAElEQVTbzp07O4+I2ewlm71T7+QBPiQkJMiKIP/+979l3+a3adMm55sI7TJ7pNH6tvet2cOFHJuRZI851u3DHn8rL6//+2Ht7fFBe7Rx31lNda+19xZbU7O0rAhk62aZiT32Z9eEdxvXZlSFPzfn1R6/tL5skXwrWHXo0KHRy2xcG9/WxGrNDKmwgxXytmzZst849rinfQOhzfAaMmTIfue9eoACllfvHHEjEGOBqrxdMR6R4RBAIOgCiXl7dMYn6/T5w/21ZNJY3b791KCTkL/HBQgfAQT2F8guqtz/IEciLmBFpjFjxjizluzb82wNprqDlJaWatKkSbLCkB23heS/+93vqu7jglZQsnZWfLE1k6ydFWnsETi77kAFJWu/72592QLmeXl5+uijjxQuGhUUFMi+zXDfReVt9tWpp54qexTypZdeksUT7tPis5liFosds9jskcjGikR2zhY/t/Wq1qxZY5c4uy16/pOf/KRe386JA/wIr/G1c+dOWSzW3PKZNWuW842R9jm8W3HN7od9Hj9+vCx/e297VVWV7NsVmypsmYN9C6ON89e//nW/6+0bJDdu3Chbe6yhNbJsHC/uFLC8eNeIGYE4CFTn74nDqAyJAAIIfCkwbEmqHvl3ubY9f73+vuLyLw/yEwEEEEDA8wK5AS5gWaHlvvvuky3yve++bNmyiN9b+2Y6W3zcvv3uyCOP1B133OGMff311zsLfv/P//yPwo8GWsFrwYIFOuWUU3T77bfrl7/8pc4991zNChVjzj//fGdGlgVo7UaPHu0UlOzb9OxbEq+66ipt2LDBTh9wt0KOLRafmJioBx98UNdcc42sj5NPPlmffvqphg0btl8f3/72t3XwwQfLFp63+Kz9nXfeKYvDim51Z5iddtppzvWWm7W79NJLNXv2bOeYzUyyBeqtwGUx2+L5ZmT5tW/fXk3N3nI62OfH0UcfLSsWWSHOHre0e2rfJjhu3DhZQW6f5rKx7X6Y84knnijLwWK03K+99lpZAWrfa+p+tnjt+jlz5ih8vd2ns846y7EcOXKkfve73znf2Fj3Oi+/T/Ry8MSOAAKxEagpypWqWJ8gNtrRHoX+EfC2QOe0jbplYroyH71A7826SccUDPZ2QkSPAAIIBFygoqpaBaVVgVJo166d7NEum0XU0ILqr7zyilatWlVrYmtR2Qe7zl7r7lYAsvMNnavbzt7bDKEXXnhBf/rTn9S/f39NnTrVWWTcHn2zR94++OADjRo1yprq0EMPdQpEX//612ULk9uMHpvtZNc++uij9Yoiv/jFL2QFF5utNXHiROf6nj17Oq8Wm71pKj4ruFj/VnCxYo7NBLO1tz7++GOdfvrpsj4sT+vHdvvmRSvCfetb33JmlNmY77//vg455BDZN/+Fc7C2Vpyz2VRWpLJ2NtOpX79+dkoJCQn6zW9+o3vvvVf2SJ71Ye6Wo83usnY2dkJCgtPeflgedqxuPHbcdptJ9vzzzzuFPivg2X20guD999+vX//619ak3m73w9pbcc1mtE2ZMkUWY48ePfTHP/5RZ5xxhtM+ISGh1iAh4b+x2PXh+9mnTx/Z9eZo9+nnP/+53n33XZmVvvqTkJDQYD/66k9TuX3VJO4viXGPgAAQ8JpAAOOtKsgKYNakjAACbhZI3Julr81Yp5l/7atl74zTd7Z9+V9Y3RwzsSGAAAIINCywtyRYjxFacceKQuEFvht6/eY3v1mLZTOfrI3NuKk9+NUbK9asW7fOKdx8dajJl5SUFGfmlS3Mbn3abo/PPfbYY07Rqu7Ftu6VFXLs0UBrt2TJEuda66NuOyukPPHEEwq3swKUFVSsTVOx23nbExISnGLNjBkzZONs3bpV9licFYSsIGX5WZ7WNrzb43/2zYhWKLJrbGwrQF111VX1imtWaLICkfVp7Wz21YgRI8LdyHKxmWP22KCdD+dos7NsZtMbb7zhFLfCFzQWT/i8FdH2NbMZbD/60Y+cGVXHHHNMuKnzaoUzK7AtX77cyd1iMAebSWbnrJG9WhwWj62bZcfCu8VvM+nq3k/L4Ve/+pXsvoTb2WtT/dj5A+VmbeK9J8YjAMZEAAFvCdQUZXsrYKJFAIFACQxZukYPPVem7f+5Tk8svzxQuZMsAggg4AeBoBWw/HDPWpIDbRGIlAAFrEhJ0g8CPhZwHiH0cX6khgAC/hDotGWTxr2VrqxHztcHM2/S8flD/JEYWSCAQNAFfJ9/fsBmYPn+hpIgAlESoIAVJVi6RcBPAtXFeX5Kh1wQQMDnAgn52Tp15jpNf6SPlr81Vv9v6+k+z5j0DixACwQQiJZAB5WrQ0Lb1koN2hpY0boX9IuA3wUoYPn9DpMfAhEQqCnJj0AvdIEAAp4W8Gjwg5en6s//V6Ltz12rJ5de4dEsCBsBBBBwn0C/hFydkrhKZyYt1ZmJS3Ry6H3f0LHWRFpYFqxF3FtjxDUIICBRwOK3AAEEDihAAeuARM1qQCMEEIifQKdtm3XTO9uV/dfzNHXGzTo5b3j8gmFkBBBAwOMCvZSn0Ynr1TWhSOE/3ULvjwkd65WwN3yo2a9F5RSwmo1FQwQCLEABK8A334OpE3KcBGrKCuM0MsMigAACERYoyNFJs9bqo7/11MqJY/XDtDMjPADdIYAAAv4XGJqY0WiSw5Su5PK9Ldrzc7KVmZnJjgG/Ay76HWj0/8hjd2K/kShg7UfCAQQQ2FegprRw30N8RgABBDwvMHBFqu57vkjp/75GTy+50vP5kAACCCAQK4GeCQWNDtVD+eq35Z0W7VtnvaC//vWv7BE3wJTfq9b9DjzzzDON/t94PE9QwIqnPmMj4BGBmvISj0RKmAgggEDLBTpuT9MNk7Yp++FzNe2Tm3V63iEt74QrEEDAnwJk1aBAZU3j/xpZXV3d4DVuOdi3b1+xYxCv3wG3/N+BV+No/J88Xs2IuBFAIOICNRUUsCKOSocIIOA+gcJcnfDpWk35W3etenOsfrL5bPfF6MGICBkBBPwnkKVejSa1O2mQdh7+rRbtnc/6vh5++OGY7HfddZfYMYjX70Csfs/bOs69997b6P+Nx/MEBax46jM2Al4RqCjzSqTEiYAfBcgpDgIDVqbqD+MLtOPZq/Xs4qviEAFDIoAAAu4V2Fw9SCVK2S/A4poUba4euN/xAx2oqKw5UBPOI4AAAqKAxS8BAggcUKCm0usFrAOmSAMEEECgQYGU9C269t2tyn7o6/pk+lidlXtYg+04iAACCARJoEzttbDqKG2pGaT8mi7aG9rTQkWtRTVHqzx0rqUW5VUUsFpqRnsEgihAASuId701OXNNoAVqqioCnT/JI4AAAiraq+M+S9Wkx7pq9Zs36+ebzgEFAQQQCLRAhZK1qXqwFlYfpUWhfXPNYFXUJLXKpLLK3etmtSopLkLAywIujZ0ClktvDGEh4CaBhOoqN4VDLAgggEBcBfqvXKt7X8jXzmeu1nOLrlZyE4sZxzVQBkcAAQQ8IuDHCVgeoSdMBDwlQAHLU7eLYBGIj0BNVWV8BmZUBBBAwMUCHXZs0dWTt2j3g2dqxrSbNSbncBdHS2gIeE6AgAMkUF3NI4QBut2kGiOB/Px8ffDBBxo/frxeeOEF570da2j4tWvX6sUXX9TSpUsbOu2aYxSwXHMrCAQBBBBAAAEEPClQUqBjP1+riX/vrNQ3btavNo1xSRqEgQACCHhDgPqVN+4TUTYssGTJEqdI9Pzzz2v69OkNNtq9e7emTJniFIms3fhQUWnChAlatWqVqqub/whtc/upqKjQZ599JitYnXvuuTr11FOVk5Oj2bNnq6qq/tM1ubm5Wr58ubp166YjjjiiwfjdcpACllvuBHEg4GKBmhr+q5iLbw+hRVOAvhFooUC/1Wv1mxfy1Cu5tIVX0hwBBBAIrgD/WzO4997rmVvxZ8OGDQr/DldW7v/kis1umjp1qrKzs50i0eDBg9WjRw+VlJRo4cKFWrBgQbMYWtJPZmam8vLyNGzYMA0dOtQpTA0cOFAWrx0PD2jFrEWLFsniPu2009SxY8fwKVe+UsBy5W0hKARcJtCGApbLMiEcBBBAICYCQ9oVxGQcBkEAAQT8IJCgBD+kQQ4BFFi5cqVKS0s1ZMiQBrMvKyuTFZ6swHXSSSfpqquu0gUXXOC8jhkzRsnJyUpLS9PevXsbvD58sKX92Mwrm4XVs2fPcBdOccoKVlY4Cx9MTU3Vzp07NXr0aPXv3z982LWvFLBce2tqA+MNAnEXqEnkHxVxvwkEgAACnhLon9j0/xD1VDIEiwACCERbIKEm2iPQPwIRF9ixY4e2bdumvn37ymY3NTSAFZ6sYNS+fXtnJlTdNgcddJC6du3qzH4qKKj9D191m9S+j1Q/tR2G3mRkZDiPDlrh6qijjgodcf9f/q3U/feICBGIu0AN/1Us7veAABBAwFsCfUUBy1t3jGgRQCC+AjURHJ6uEIi+gM1ksnWjEhISdMIJJyixkf/gbzOs2rVrJ5sNZY8Q1o3MilbFxcXq0KGD80hh3XP7vm9pP507d1ZSUpLzyGC4L4vB+unSpYusIDZ//nxnBtgpp5zitA23c/MrBSw33x1iQ8AtAo38A9kt4REHAggg4DaB3jW5bguJeBBovgAtEYixQKIoYMWYnOHaKGCP/dk6U/booM1gaqy7Tp066eCDD3YWTreC0a5du5ymVrj64osvnMLW0UcfLSsqOSca+dHSfvr16+est7V161Znltj69euVnp7uzBazWV/2bYO2Ftaxxx6ruo8ZNjK8aw5TwHLNrSAQBNwrUC3+UeHeu0NkCCDgRoGulRSw3HhfiAkBBNwpkJDAGljuvDNE1ZCAPRJoa1+lpKQ4a0c11KbuseOPP15WpCovL5ct5v7WW2/p7bffVmFhofPtgKNGjarbvNH3LenHZnWdffbZshhnzJihuXPnygptZ511lrPm1caNG511u9z+rYP7YvBvpfuK8BkBBPYTqFHSfsc4gECUBegeAU8LdK7I8XT8BI8AAgjEUiCxpiaWwzEWAm0SWLNmjbPo+pFHHtms2Uv2eOFxxx2nESNGOOOGF1jv3r27evXq5Rxrzo+W9mN9X3XVVfrWt76l2267Teeee66qq6tl3zpo3zZ46qmnymZhvffeexo/frxeeOEFffTRR863IzYnnni0oYAVD3XGRCAmApEbpDqBf1RETpOeEEAgCAIppdlBSJMcEUAAgQgJVEeoH7pBILoCubm5stlLPXr00MiRI5s12O7du/XOO+9o3bp1zqynSy65xHm1NbGsYGQFpeZ0FIl+bCaWzfw6+eSTnfWvPv30U2cmmBW3rKCVlZWl2bNnO488NiemWLfh30qbEuccAgg4AtViWrcDwQ8EEECgmQJJxVnNbEkzBBBAAIGE6koQEIi/QDMisLWjSktLnUcC7TG9A11iM5ysSGSPD5555pk677zznEf5zj//fI0ZADyTIgAAEABJREFUM0Y2q2r16tVOUaypviLRz9q1a7V9+3ZnJtjQoUNl63FZvzYzzD7b44R9+/aVFbFsja6m4onXOQpY8ZJnXAQ8JFBVwz8qPHS7CBUBBNwgUJDphiiIAQEEEIipQKsH4xHCVtNxYewEbMZURkaGM3Np06ZNmjZtWu1us6ssEisI2fElS5bYR1m7oqIiDRgwQIcddphzLPxj2LBhsqKRPda3efPm8OEGX9vaj80cs29NtJljtpaWDWKFOBvbvrHQPtverVs3Z2H5vXv32kfX7fxbqetuCQEh4D6BymrWJXDfXSEiBBBwt0CNhrUvcHeIROdGAWJCIJACNczACuR991rSVVVVqgkVW2021c6dO51v9bNv9rM9JyfHSccWeLfPO3bscApB1tZO2JpT9rrvbt8uaMeqq6vtpdG9Lf1Y3PaYYmVlpbNofHNmjjUaSJxPUMCK8w1geAS8IFBBAcsLt4kYEUDAEXDPj4HJ+e4JhkgQQAABFwtUV1W4ODpCQ+BLgX79+mncuHG6/fbb99u/9rWvOY1sppWdv/zyy9WuXTt16dLFOW6P7tksKOfDVz+s2LV+/Xrnkz2657wJ/diwYYOzqLotrl5R8eX/bbSmn1BXzt/U1FTnmwdHjx7tPL7oHAz9SElJcR5htBlioY/OX1tg3uK2BeadAy77QQHLZTeEcBBwo0AljxC68bZELyZ6RgCBiAj0T8yLSD90ggACCPhdgG8h9PsdDm5+9thgz549ZWtKTZ48WZMmTXIeO7Ti1JtvvikravXu3VujRo2qRar6aqaXzZgKz8xqTT/WoT3yaI8O9u/fX0cddZQdqt0POuggp8BmjyfarDFbIyszM1NWqOvatWttOze9SXRTMMSCgF8E/JZHJYu4++2Wkg8CCMRAoI8oYIk/CCCAQDMEKivLm9GKJgi4V8AWY7fowq/23nZ7dPDSSy+VzX6y97ZGlhWLbD0t+3zCCSfIvpXQ3lt72+1bAu21T58+Cj/uZ+db2o8VwBYvXuys2XXKKacoKSnJuq3drc+zzz7bOW/rdi1YsECDBg3SGWecUdvGbW/cWsBymxPxIBBogcJ8dy7iF+ibQvIIIOB6gR5VFLBcf5MIEAEEXCFQUFjkijgIIm4Cnh/48MMPdx4rvPDCC/fLxR7JO+mkk3TDDTfoW9/6ltPutttu0/XXX69jjz3WedQwfFFBQYFsQXdbG2vfGVMt6cf6S05OlhW9brzxRtksMDu2726PLl5zzTVOTLfeeqvzzYjhotm+bd3wmQKWG+4CMSDgcoG9OVkuj5DwEEAAAfcJdK3MdV9QRIQAAj4V8HZauXmsGejtO0j0kRJIS0uTrY1lM7YaKzpFaiwv9kMBy4t3jZgRiLFAcQH/oyLG5AyHAAI+EOhYlu2DLAKUAqkigEDcBOouIh23IBgYgTgLWOHKFnAfOHCgRo4cGedo3Dk8BSx33heiQsBVAuVVNVJye1fFRDAIIOA+ASKqL9CuhAJWfRE+IYAAAvsLJCUmqJo1sPaH4UjgBGxNqmuvvVYXXHDBfutVBQ6jkYQTGznOYQQQQKCeQE1K93qf+RAVATpFAAEfCSQWZfooG1JBAAEEoiPQuX1CdDqmVwQQ8J0ABSzf3dKgJ0T+0RKoTE6JVtf0iwACCPhToLRA3ZL4Zi1/3lyyQgCBSAl0SKyOVFf0gwACPhfYv4Dl84RJDwEEWidQXp3Uugu5CgEEEAiwwJD2rCEY4NtP6ggg0AyBpJqqZrSiSdQE6BgBDwlQwPLQzSJUBOIpUFzJfx2Lpz9jI4CANwUGJFHA8uadI2oEmi9Ay7YJ1FSWtq0DrkYAgcAIUMAKzK0mUQTaJlBQVNK2DrgaAQQQCKBAvwQKWM247TRBAIEAC5SVFAc4e1JHAIGWCFDAaokWbREIsMDe3NwAZ0/qCLhdgPjcKtCrmn92uvXeEBcCCLhDIIf/jemOG0EUCHhAgAKWB24SISLgBoG83Bw3hBG9GOgZAQQQiIJA9yoKWFFgpUsEEPCRwJ49WT7KhlQQQCCaAhSwoqkbsL5J198C5VU1Usfu/k6S7BBAAIEIC3Quz45wj3SHAAII+EcgJTlBVZV8W6t/7iiZBEkgHrlSwIqHOmMi4FGBqg4UsDx66wgbAQTiJJBSxuzVONEzLAIIeECgWwcPBBm9EOkZAQRaKEABq4VgNEcgyAIlahfk9MkdAQQQaLFAcnFmi6/hAgQQaK4A7bwukFzD7Cuv30PiRyCWAhSwYqnNWAh4XCC/qMzjGRA+AgggEFuBhEKXr+0SWw5GQwABBOoJVJQU1fvMBwQQQKApAQpYTelwDgEE6glkZu2p95kPCCAgYYBAUwI1VZUa1K6wqSacQwABBAIrkJeXF9jcSRwBBFouQAGr5WZcgUBgBbKzojKTILCeJI4AAsEQGNSuIBiJkiUCCCDQQoEdO3e18AqaI4BAkAUoYPni7pMEArERqKiqUU2XfrEZjFEQQAABnwj0T9zrk0xIAwEEEIicQI9OSaooZ3mKyInSU3AEgpspBazg3nsyR6BVAhUde7XqOi5CAAEEgirQt4ZHZIJ678kbAQQaF+iR0vi5qJ9hAAQQ8KQABSxP3jaCRiB+AkVVSfEbnJERQAABDwr0qKaA5cHbRsgHEOA0Am0VaF/NNxC21ZDrEQiaAAWsoN1x8kWgjQLZe1mMuI2EXI4AAgET6FqZ01DGHEMAAQQCLZCfmx3o/EkeAQRaLkABq+VmXIFAoAUydu0IdP4k7yYBYkHAGwKdyylgeeNOESUCCMRSYGPatlgOx1gIIOADAQpYPriJpIBAqwVacWFRXrYS+x3Siiu5BAEEEAimQLuSrGAmTtYIIIBAIwJ9OidpbwGz+hvh4TACCDQiQAGrEZjmHqYdAkEUKGnXI4hpkzMCCCDQKoGkIgpYrYLjIgQQ8K1Al+RK3+ZGYv4WILv4ClDAiq8/oyPgSYHsvUWejJugEUAAgXgI1JTkqVMi/7IWD3vGRAAB1wk4AZXk8+UWDgQ/EECgRQIUsFrERWMEEDCBrZvW2ws7AggggEAzBYa0L2hmS5ohcCABziPgfYGt6eneT4IMEEAg5gIUsGJOzoAIeF8gf2/ov5p16+/9RMgAAQSCKRCHrAcm5cdhVIZEAAEE3CfQLSVR2Vl8A6H77gwRIeB+AQpY7r9HRIiAKwVKOvRyZVwEFRsBRkEAgZYJHJQQKvy37BJaI4AAAr4U6NG+ypd5kRQCCERfgAJW9I0ZAYGGBDx/bE8e3xzj+ZtIAgggEDOBXjUUsGKGzUAIIOBqgfIi/nno6htEcAi4WMDDBSwXqxIaAgEQ2LI+NQBZkiICCCAQGYHuVbmR6YheEEAAAY8LpG/f4fEMCD8+AoyKgEQBi98CBBBolUBpRaWqewxp1bVchAACCARNoEtFTtBSJl8EEHCbgAvi6dMlSbszs1wQCSEggIAXBShgefGuETMCLhEoSOzskkgIAwEEEHC3QEopCxa7+w41LzpaIYBA2wQ6q6xtHXA1AggEWoACVqBvP8kj0DaBXZk8EtM2Qa5GIHACgU04uTgzsLmTOAIIIBAWyN6zM/yWVwQQQKDFAhSwWkzGBQggEBbYumm9Ejp2C3/kNSYCDIIAAl4USCzikRkv3jdiRgCByAkkJyZo3ca0yHVITwggEDgBCliBu+UkLAgiKlDSZVBE+6MzBBBAwI8CNZXl6t+u2I+pkRMCCCDQLIFeHSqlmppmtaURAggg0JBAqwpYDXXEMQQQCKZARm5hMBMnawQQQKCFAgPb5bfwCpojgAAC/hEo3stMVK/eTeJGwC0CFLDccieIAwEXCyQmJTca3Ya1q6UE/lEi/iCAAAIHEBiQSAHrAEScRsCvAuQVEti4cVPoZ8N/2yUnNXyCowgggEAdAf6tsw4GbxFAoGGB5JRODZ8IHa2urlFZ96Ghd/xFAAEEEGhKoE9CXlOnOdekACcRQMDLAn1SalRVUd5oCintG/+PpY1exAkEEAicAAWswN1yEkag5QJJ7Ts2eVHGXtZ1aRKIkwi4QYAY4i7Qqyo37jEQAAIIIBAPgfKCnCaHTWnfrsnznEQAAQRMgAKWKbAjgECTAkkdUpo8v3HDxibP++UkeSCAAAJtEehWSQGrLX5ciwAC3hVYv3FDk8GndGAGVpNAnEQAAUeAApbDwI8YCTCMRwXadWj8EUJLqbK6RiXdeIzQLNgRQACBxgQ6lmc3dorjCCCAgG8F+nSsVlV5aZP5MQOrSR5OIuBVgYjHTQEr4qR0iID/BJLaNz0DyzLexbcRGgM7Aggg0KhAhxIKWI3icAIBBHwrUFl44NmnHVkDq5H7z2EEEKgrQAGrrgbvEUCgQYGmFnEPX7Bpc5pqmvi2wnA7XhFAAIGgCiQXU8AK6r0n7zgKMHTcBVLXrjtgDMzAOiARDRBAICRAASuEwF8EEGhaIOkAi7jb1dU1UnHnwfaWHQEEEECgAYGaomy1T6hu4Iy7DxEdAggg0FqBvilVqq5s/NsHw/2yBlZYglcEEGhKgAJWUzqcQwABRyDpAIu4O41CP7btPvAU8VAz/iIQNAHyRaBWYGj7gtr3vEEAAQT8LpCftatZKTIDq1lMNEIg8AIUsAL/KwAAAgcWONAi7uEetm3fpprOvcMfI/hKVwgggIA/BAYm7/VHImSBAAIIHECgQ1KCNm/aeIBWX55mDawvHfiJAAJNC1DAatrHP2fJBIE2CDR3BpYNkaOu9sKOAAIIINCAwEEJeQ0c5RACCCDgP4HuiSXNTiqlQ7tmt6UhAgg0Q8CnTShg+fTGkhYCkRRI7tCp2d2tW7u22W1piAACCARNoFcNBayg3XPyRSCoAtu3bmp26iku/BbCZgdPQwQQiJkABayYUTMQAt4VaNep+bOqCkrKVNaNxdy9e7eJHAEEoinQs4q1AqPpS9+uEiCYAAv06ZigrMzMZgv069n8/63Z7E5piAACvhOggOW7W0pCCEReoHPflhWktmXmRz4IekQAAQR8INCloiUzsHyQMCkggEAgBWqKs1uUd98enVvUnsYIIBBMAQpYwbzvZI1AiwQ69x3Uovabt25XTYcuLbqGxghERYBOEXCZQEpZlssiIhwEEEAgsgLtkhK0ctWqFnXKDKwWcdEYgcAKUMAK7K0ncQSaJ2CturRwBpZdk6Vu9sKOAAIIIFBHoF1Jy2Yl1LmUtwgggIAnBAZ2qlRNdXWLYmUGVou4aIxAYAUoYEX/1jMCAp4XSOnRV0ntOrQoj9S161rUnsYIIIBAEAQSCjODkCY5IoBAgAUyd2xpUfadUtrL9hZdRGME3CtAZFEUSIxi33SNAAI+EmjpOlglFdUq6jrURwKkggACCERAoKJEvZNLI9ARXSCAAALuExjUVdqQtr1FgfXrue+yEy26nMYIIBAgAQpYAbrZpIpAWwQ692vZOlg21uYde+yFHQEEEECgjsCQdnzRRR0O3kZDgD4RiN6x9YYAABAASURBVJNAYU5Gi0fu24MCVovRuACBgApQwArojSdtBFoq0Jp1sHZm7FZlt5Z9g2FL46I9AgggEA2BaPY5IGlvNLunbwQQQCAuAr06JWrNmrUtHpv1r1pMxgUIBFaAAlZgbz2JI9AygU59Wj4Dy0ZIL6qxF/bgCZAxAgg0ItBHFLAaoeEwAgh4WCChqHXfskoBy8M3ndARiLEABawYgzMcAs0XcFfLlq6BFY5+XeoaVXfpG/7IKwIIIBB4gV7VeYE3AAABBPwl0LFdglasWNmqpPr17Nqq67gIAQSCJ+DvAlbw7icZIxA1gc59WzcDywLaU9nRXtgRQAABBEIC3atyQz/5iwACCPhHoJsKQ8m0btY9M7BCdPyNjAC9+F6AApbvbzEJIhAZgdasgRUeebn9F7kO/Ne1sAevCCAQbIGOZdnBBiB7BBBwrUBrAksO/RvlsqVLW3Opc83gvj2cV34ggAACBxII/ePmQE04jwACCEgpPfoquUOnVlNkJvZs9bVciAACCPhJIIUClp9u57658BmBwAn0a1+i6qrKVuXdLjlJA/p0a9W1XIQAAsETSAxeymSMAAKtFeg2+LDWXqoVK1cqVAFr9fVciAACQRHwf55JrVzo2P8yZIgAAl4UsPVOWxv3kH7MvmqtHdchEESBxCAmTc4IINA6gR6DR7TuwtBVldVSVvv+oXf8jboAAyCAgLsFCjOVmNC6tWLcnRjRIYBA0ASGdq5Qfn5Bq9MeehAFrFbjcSECARSggBXAm07KBxagRcMC3dpQwLIelzuzsFLsLTsCCCAQaIGh7fMDnT/JI4CAPwTWrlndpkSGHsQSE20C5GIEAiYQrQJWwBhJF4FgCHRvYwGrsqpG2SkDgoFFlggggEATAoOSWz9joYluOYUAAgjETGBgSqly8/LaNB6PELaJz00XEwsCMRGggBUTZgZBwB8C3duwBlZYYOmyZVL71i8GH+6HVwQQQMDLAgcl7vVy+MSOAAIRF/BWhwkJ0vJly9oc9ND+zMBqMyIdIBAgAQpYAbrZpIpAWwU69x2stnwToY1fZWthpQyyt+wIIIBAYAX61LRt1kJg4ZpKnHMIIBAzgb5JRSovK23zeDxC2GZCOkAgUAIUsAJ1u0kWgbYLdIvALKwlixZJnXq1PRh6QACBiArQWewEelRRwIqdNiMhgEAkBTokS8uWLW1zl317dFZK+1Bnbe6JDhBAICgCFLCCcqfJE4EICbTlmwjDIdSE3uxpd1Dop+/+khACCCDQLIEuFdnNakcjBBBAwG0CXar2qqaqss1hMfuqzYR0gEDgBChgBe6Wuz1h4nO7QLc2LuQezm/pwnmq7s6C7mEPXhFAIFgCHctzgpUw2SKAgC8EunZI0IoIzL4yDApYpsCOQNAFWpY/BayWedEagcALdI9QAcsgtxXwjyBzYEcAgeAJtC/OCl7SZIwAAp4XSCzaE7EcDh/SN2J9BbojkkcgQAL822OAbjapIhAJge4RWAMrHMe6tWtU3mNI+COvCCCAQGAEEihgBeZek6j7BYiweQJ9OklrVq9uXuNmtDpuBF/q0wwmmiCAQB0BClh1MHiLAAIHFrBvImzfufuBGzazRerW3c1sSTMEEEDARwKlheqeVO6XhMgDAQQCIFCcuS1iWQ7s0139e3eNWH90hAACwRCggBWM+0yWCERUoP8xZ0Ssv4zdmcrvMixi/dERAt4UIOogCgxtlx/EtMkZAQQ8KDCwc7U2bNwcsciPOZR1UCOGSUcIBEiAAlaAbjapIhApgf6jz4xUV04/S1askpLaOe9b/YMLEUAAAY8JDEiigOWxW0a4CARWYGPqyojmfuxhAyPaH50hgEAwBChgBeM+NytLGiHQXIFIF7DKKqu1K6lPc4enHQIIIOALgb4Jeb7IgyQQQMDfAge1K1Jubm5Ek2T9q4hy0hkCrRLw4kUUsLx414gZgTgLdO47SD2GjoxoFCtWrVVll4Mi2iedIYAAAm4W6FVNAcvN94fYEEBA6tEhQUsWLYwoxaGDevtl/auIutAZAggcWIAC1oGNaIEAAg0I9Dvy1AaOtu3Qhj2FbeuAqxFAAAEPCXSvyvFQtISKQDQE6NPtApV5OyIe4tGHsP5VxFHpEIGACFDActmNXrNmjUaOHKlf/epXLouMcBCoLxDJhdzDPW9L36nC7sPDH3lFAAEEfC3QqTwCBSxfC5EcAgjEU2BA52qtW78+4iEcfUj/iPdJhwggEAwB1xaw7Dnr888/X4MGDaq3DxkyROedd56eeeYZFRQU+O4uVVZWqqqqShUVFb7LjYT8JWDrYCV36BTxpBYuWSG1i3y/EQ+UDn0jQCIIxEsgpTQ7XkMzLgIIINCkQEKCtCnCC7eHBzz6YGZghS14RQCBlgkktqx57FpbASc/P1/t2rXT1VdfrXHjxjn76aefro0bN+q+++7TySefrOnTp6umpiZ2gcVppLlz58qKd8zMitMNYNj9BJLap6jfqFPseET38qoapatXRPukMwQQQMCNAsklWW4Mi5gQQAAB9U8ujPjC7cY6avhBrH9lEOwIINAqAdcWsMLZ9OvXT7///e/18MMPO/sbb7yhdevW6Te/+Y2Kiop0++23a9q0aeHmHn09cNiFhYWqrq5mZtaBqWgRQ4ForINl4a9evVrlPYbZW3YEEEDAvwIFmf7NjcwQQMCzAgO6JmnRokVRif+kI4ZEpV86RcBbAkTbWgHXF7AaSiwlJUU//OEPnSKWFXWeeOIJXz5O2FDuHEPATQLRmIEVzm/Z+q3ht7wigAAC/hSoqdaQ9nx5hT9vLlkh4F2Bwt2boxZ8xApYUYuQjhFAwM0CnixgGWhCQoKuv/56HXbYYVq2bJmz2/HwbutITZkyRWeffXbtGlr23o7ZOWtnr3feeadz/t1337VD9XZbj+oHP/iB8+iePcJXXFysG2+80Vlk3RZbr9c49MEe77M1u2bMmBH6VP/vrl27dNddd2nYsGHOePZqn+14/Zb1P23YsEFHHXWUvvWtbzknJk6c6Fxv49xyyy0qKytzjtsPWxPsgQce0LHHHlvb5tRTT9V//vMflZaWWpPa3R67nD17ts4999zatiNGjNBvf/vben3WXsAbBBoQ6H3Yceo28NAGzrT9UG7eXmV2PrjtHdEDAggg4GKBQcn5Lo6O0PwsQG4INCQwrEu51m5Ia+hUm48dMrC3Rh/K+ldthqQDBAIs4NkClt2zvn37OgUqK8YsXbrUDjm7FZ7sEUMrTuXl5em6667T5Zdfrh07dsiO2SOJ1iYpKUkXXnihc83UqVNlx5wPX/1IS0vTp59+6hTJ7JsBbRwretm+b1u7xNbtslc7b6/hfVmowGaFoldffdVZt8vW87L+7LON31AxLHxtnz59NHbsWCdPO2brYNn1tl900UVq3769HVZ6erouueQSPfXUU+rcubNuuukmJ+esrCz97ne/02233VZvlpo9dmlttm7d6rSz/g4//HBt2bJlPwdnAH4g0IjAgGPPauRM2w8vWbpMlT2Ht70jekAAAQQiLxCRHg9K3BuRfugEAQQQaKtA3y6JmjN7Tlu7afR6Zl81SsMJBBBopkBiM9u5tln//v2d2DZt2uS82g+bTfXKK6/o5ptv1oIFC/T444/rX//6lxYvXqxTTjlFdm758uXWVCeddJKsj/nz52vnzp3OsfAPO2YFsMsuu0y9evUKH27Rq32b4j333ONcY3HZDCpbz8sKZk8++aSzOOI///nPRotGPXv2lF1/xx13OH3YjCq73vZvfvObSkhIcGZXWRsruP3617/W559/rkcffbQ2Z1v4/osvvtCzzz7r9GGztl566SV16dJF77//vtPO+rP3VlSzApjTkB8INENg0AnnNqNV65us2s4ix63Xc/uVxIcAAn2VJ/4ggAACbhAo2LUpqmGcfCTrX0UVmM4RCICA5wtY+94jK85MmjRJ3bp103e+8x2lpKTUNunRo4fssTubKWXFLDthM5rs0cKMjIx6ixXaI3cffvih8y2IX//6161pq/ZVq1bJimXXXHONTjzxxNo+EhISNGbMGB1zzDHO449W6Ko92cI369evlz0OePTRR8uKWjazLNyF5WyPKiYnJ+uTTz7R3r3//S+9JSUlys7ODjfl1YsCLoj5oNFnqMfQkVGLZPfOHcrueWTU+qdjBBBAIJ4CPapy4zk8YyOAAAKOwMCUUm3aHL31Rwf26S5mYDnU/EAAgTYIJLbhWldd2q5dOyceK9DYtxRaccZmNt19992qu7/55ptOO/uWM3uTkJCgK664wpnJ9M4779Su/2SP0i1ZskRnnHGGswaVtW3NvmLFCtmjh9bX//zP/9SL5Y9//KO2b9+uPXv26EBrYTU19u7du2X5HnHEEbIZW/u2HT58uA466CBZO1vHq0OHDk4hzx51tMcTw3FYnPtey2cEmiMw8PgxzWnW6jaL5s9TVd/oFclaHRgXIoAAAm0U6FpJAauNhFyOAAJtFOjXOUELQ/9bq43dNHk5s6+a5OFkDAUYytsCni5gWcElNTXVuQO2fpPz5qsfNsvKClL2uGDd/bPPPnNa1H0k0BY9twXMFy1aJHsMzxrYou35+fk6//zz683isnOt2a2QVTcOez9hwgTl5OQ4a1a15bE9m4FlMdnC8Pba2G7FvczMTOf0BRdcICvm2Vpc//73v3XaaafJHpUM9+U04gcCzRQYGOXHCC2M1IwCJbTrYG/ZEUAAAd8IdCxjJrRvbiaJIOBRgT1b17Yk8la1ZfZVq9i4CAEE9hHwdAHLFihfuXKl7PG44447rl5qgwYNki3sbgu3N7T/4Q9/qG1vxSwr3ljBygpXRUVFztpQ9vjdmWeeWduuLW/s2/0aisOO2SOGhx7a+m9yO/jgg53Qtm5tetqv5WnrfVnjhIQEp2j18ccfa+HChc6MrGXLlunaa6+VzWCzNuwINFeg78gT1fvQY5vbvFXtdmxKVXbf41t1LRchgAACbhXoUEoBy633Jnpx0TMC7hEY0K5AO3bsimpAvbt10slHDInqGHSOAALBEPBsAcsef3vuuee0ceNG55v9jjrqKOeO2UymoUOHOjObbF0r52Azftg6V/YY4vTp02WPF1ox55xzzlG4OGRddOrUSVYAsvWxbDaTHQvvFk95eXn4Y+2rzeyyDxanzRiz963ZU1JSnMccG7rWvqnQingbNmyot8ZVuK3lYwvUWyy2Nlj4ePh14MCB+stf/qIf/OAHjpu1D5/jFYHmCgw8MbqLuVscC2dNVdWwU+wtOwIIBFnAR7knFPFFFT66naSCgKcEBnWRFi1aHPWYTzpyiDq0T476OAyAAAL+F/BkAcuKMb/5zW9ka1xZQebee+91HsOz22UFLFsc3daEevrpp2VrPtnx8G7FJ1vk3dadCh+zV1s/yr6R0L550L7Bz66/6KKLnNlddt72hIQEp6Blhai333679psDrc/HHntcUd4rAAAQAElEQVRMkydPtmb1dltYffjw4ZoyZYrCjy/WbWCP7Nli8XWPNfS+e/fuzqOM9m2LBQUF9ZoceeSRGj16tLNY/IsvvigrpoUb2LcoPvXUU7KYbSF5K4RZ7rbYe/jxy3DbsJXNPAsf4xWB5gpEex2scByL125RYs/B4Y+8tlKAyxBAwCUCJXvVOanSJcEQBgIIBEWgU/tEbVyzLCbpnnzE0JiMwyAIIOB/AdcXsOwROysknXzyyc5MK5tFZO9tDSl7JM5mYe37+OCtt94qe/TPCkpW3LnjjjucxdOvv/562fW2mLo9flj39lrh69JLL3UWQ//iiy902GGH6fTTT6/bxHlvjxrauLZ+1YUXXqhf/vKXsm8x/Mc//iEby2lU54fNbrLHB+3bEW3BdGtr1/z0pz/VCSec4HwToX07YJ1LGnxr35Y4PFQIs8ciLb8777zTmTFl/Xbt2lX333+/882LDz74oM466ywnLmtj33w4Z84c5xHBK6+80unbZprZ7DRb3+u6665zbMx4/PjxjvHxx/OYlgPV9A/O7iPQ6+Cj1G/UqfscjfzH3O0btKW6Z+Q7pkcEEEAgTgJD2+XHaWSGRQCBoAp0Kd+tnNy8qKfft0cXfe3oYVEfhwEQQCAYAnEsYDUNbEUWm11lrWzGkM26st0e07MCyxNPPCGbLWXfEmht6u5W0HnhhRf0pz/9SfbI39SpU2UFL3s0zgo2H3zwgUaNGlX3Eue9PTJo39ZnH+yRQns0z97X3W3R87feekunnnqqs1aUFbLs2LRp03TDDTc4TZOSkpzX8A8rjFmR6rzzzpOtU/X666/LZnDZNwY+/vjjTvEp3DY5OVl2veUfPmav4bY21oIFC5w1ugYPHqz27dvbaVkRb8aMGbIimS3UbmPYrC9r/+yzz+qBBx6onU1mfb300ktOW1v/ymzs2xDtEUI7buedTvmBQAsFYjULK3XhFyoYcFILo6M5Aggg4E6BAcl73RkYUSGAgC8FhnUp19Llq2OS21nHHaJOKV/++0pMBmQQFwsQGgJtF3BtAcuKKLYelc3Aqrtv3bpV7733nrPYuK1J1RhBSkqKbOaVFbnC169Zs0b2qF9jC6YfcsghWrJkiaz9//7v/za65pR946EVoKydFX6s6GPHvve97znXnnvu/msB2Xl7vM/iD19nRS0rqFms4TyssGaLqD/yyCPhQ7Wvts6XFanC19vMroSEhNrzAwYM0F//+lfZWljWxnYr1lkBzYpitQ1Db8Jtw/HY44T33HOPrPgXOs1fBFolMOjE/X/3W9VRMy6a8+knqhpwdDNa0gQBBBBwt0C/BApY7r5DRIeASwQiEEb/LgmaM3tOBHpqXhdnHfPll001rzWtEEAAgaYFXFvAajpsziKAgBsFug08VANPGBOz0Bat2yZ17Rez8RgIAQQQiIZA75rcaHRLnw0IcAiBIAu0T07Q9vUrY0Zw9CEDdNyIQTEbj4EQQMD/AhSw/H+PyRCBmAoM+9qlMRsvL2O7tlSxHlbMwBkIAQmDKAh0r4z+OjRRCJsuEUDAYwJdynZrT2ZWzKI+61hmX8UMm4EQCIgABayA3GjSRCBWAkO/dpm6Dojd/2BZt2yB9vY/MSrpZXYcqvTOI1TUrkcE+6crBBBAoL5A54rs+gf4hAACCERYYEjHUq1ctSbCvTbeXft2yTrr2EMab8AZBBBAoBUCFLBagcYlcRZgeFcLJCa309AYzsIyjHmfzVDFoOPtbUT2HaGi1UdD7tCc/ldqcb+LNX3wLVrc5/yI9E0nCCCAwL4CKaU5+x7iMwIIIBAxgcHdEjRv3ryI9decjmztqwG9uzWnKW0QQACBpgXqnKWAVQeDtwggEBmB4adfLiUkKJZ/5i5bo4R+h7V5yPz2fbQoVLQqS+5cr6/0rkdqRe+v1zvGBwQQQCASAsnFsXukJxLx0gcCCHhHoGenJKUuWxDzgM86jtlXMUdvYkBOIeAXAVcWsBYtWiR2DPgd8O7vwPqMPOmYy5XdeWjM9vTyFE3N7KqVCQdrZeWAVu9LO5/U6D/f07qNVmVi+0bPcwIBBBBojUBCYWZrLuMaBBCInYBnR6rK3qL8gqKYxj+4Xw/ZDKyYDspgCCAQCAFXFrA++ugjTZgwgR0Dfgc8/DuwNLedtvU+Oab7kpLeer/kUL1feVSr953tm/62nPz2vQPx/xxIEgEEYihQVaH+7WP7L5gxzO6roXhBAIFYCwzvWKjU9ZtiPazOPvYQJSa68l8zY27BgAggEFkB3/+T5aSTThI7BvwOxOd3YGBivnoXbYv53pZ/TFZUVDR5eafKwibPcxKBqAnQsa8FhiTn+zo/kkMAgdgKHNajSrPnLYrtoF+NdjaPD34lwQsCCERawJUFrHvvvVcPP/xwRPYbbrhB7BjwOxCf34GLzzxRQ7MXxnw/fttb+umwPfp1yvR6e3M+X1T6eaP/nO1XvFUplQWNnucEAggg0FqBg5IoYLXWjusQQKC+wLDu0qefNv6/Z+q3juyn804coZFD+0W2U3pDAAEEvhJwZQHrq9h4cZ8AESHQIoGhX7tM7Tp1bdE1kWr82eefq7Lv4S3u7qDiNI3IW7zfdV0rcjU6Jz7/Y3C/YDiAAAK+E+irPPEHAQQQaKtAv86Jmvv5p23tptXXX3jKyFZfy4UIIOA6AdcFRAHLdbeEgBDwj0Cn3gM09GuXxi2hLxavVEKvoS0ef1TuHJ21a6IOz1uk4QWrdVzmJzo3/WV1CRWxWtwZFyCAAALNEOhZRQGrGUw0QQCBJgS6pSRq8+rFqqmpaaJV9E6ddMRgnTKq5f+7K3oRuaFnYkAAgUgKUMCKpCZ9IYDAfgLDT798v2OxOlBWWqpFaZlKSGn5LLBepbt0ZO5cHZs1Q8MK18QqZMZBAIGACnStzAlo5qSNwAEEON1sgYL0ddq7d2+z20e64YWnHBHpLukPAQQQqCdAAaseBx8QQCDSAv2OOk0Djx8T6W6b3V/W7gytK+rY7PY0RAABBOIh0Kk8egWseOTDmAggEFuBTsU7lb5jR2wHrTPa4UP66oKTW750Q50ueIsAAggcUIAC1gGJDtwgLS1NEyZM0PPPP6+XX35Z8+fPV1VV1X4X2rFPPvlEr776qvbs2bPfeQ4g4FeBQ8+9Ma6ppW3aoPSOh8Q1Bgb3tADBIxB1gfYlWVEfgwEQQMCfAj2qc7Rhw/q4JsfaV3HlZ3AEAiPg6gJWdna2rOBjRSErDo0fP14TJ07UunXrmnWDlixZIrvGrp0+fXqzrgk32r17t6ZMmaIXX3zRKUzZ64cffqi8vLxwE+c1IyNDc+bMUbdu3XTFFVdo6NChSk1N1Zo1+z9yZHGnp6frkEMOUb9+/Zzr+YFAEAQGn3yBBhx7dlxTXb18qfIGnhbXGBgcAQQQaEwgqYgCVmM2HEcAgcYFhnQq0+qVKxpvEIMzB/XsKgpYMYBmCAQQkGsLWDar6f3339f27dvVpUsXDR482HktKChwCkaLFy9u8vbl5uaG/kvEhtpFDCsrK5tsX/ekFZ8++ugjWQHNClODBg1Shw4dZMUqi2nnzp21zbdu3arq6modffTR6t27t0444QR16tRJ27ZtqzcLy+JZuXKl0+bEE0+svb7Zb2iIgMcFDj33hrhnMH/WVJWP+kbc4yAABBBAYD+B4lx1TNx/9vZ+7TiAAAIIfCUwoleC5s2d+9Wn+L1ceOpIde3UIX4BMDICfhQgpwYFEhs86oKD5eXlTrHnqquu0lWh/YILLtB1112nI444wonOClzFxcXO+4Z+WLGotLRUQ4YMaeh0o8esaLV8+XIlJSVpzJgxsrEvvPBCXX/99Tr88MNlcdl5exzQOrHCVHJysjMDyz63a9dO7du3V0VFhcJFM2u7YMECp6B12mmnydpYW3YEgiQw5NRLdNBRX4t7yjMnvaaaY6+MexwEgAACCOwrMKRd/r6H+IwAAgg0KHB4v/aaNXNmg+dieTClfbJrZ1/F0oGxEEAgNgKuLWCNHDlSl156qXr06FFPwgpSyaGCUd0CUb0GoQ87duxwZkD17dtXAwcODB1p/l+71gpfdu2wYcNqL0xMTHRmWaWkpMiKVvs+SljbsIE3y5Ytc2ZvHXPMMerTp08DLTiEQDAEDo3zWlhh5Y/ffFEJx1HECnvwigAC7hAYkEwByx13gii+EuDFpQIH926nmdM+dkV09ujg4L7dXRELQSCAgP8FEr2Wos1qskf2bBaTFbL2jd9mO9kMqYSEBOdxPis87dumqc9FRUXOaXt00HlT54c9GmiPM1rxzIpYdsraWUz5+V/+j04b3z5bocseO7SCmK2JZYW0I4880i5hRyCwAsPOuFx9jzjZFfl/NOFFJR9PEcsVN4MgEPCtQMsSOyhhb8suoDUCCAROYHD3dpr9afxnXhl8h/bJuvKso+0tOwIIIBATAU8VsOyRQZvNZAUsm4llBaV9lezRwszMTOfRwf79++97utmfS0pK9mtrRTPbbXx7lNAa2KLt9rpq1SpnzaylS5fK4hw+fLisj4ULFzqPFJ588snOY4nWlh2BIAscdl58v5Gwrv37b7yo9sdfUfcQ790mQDwIBEigd039L4oJUOqkigACzRA4qGuyFs79TDVVzV/btxndtrrJtecco0MG9m719VyIAAIItFTA1QUsm9U0c+ZMTZs2Te+9957zDYR2bNSoUTrppJP2y9UKRrb2lc1+Gj169H7nm3PAHh20WVt79uxRTk5OvUvKyspq17Xau/fL/0pqi8tbccraTp48WVu2bHFmftl6WTYTzNrZwu49evSo1xcfEIiVgNvGGX7W1epz+PGuCWvKGy+pA0Us19wPAkEgyALdq3KDnD65I4BAEwK9OydpxcLZqq4oa6JV7E7169lF13z9mNgNyEgIIIBASMDVBazCwkLZI3jp6emyWVX2eF4oZlkRy76N0N7X3e3bA61gZI/q9ezZs+6pZr+3mV1WbLJimBXN3nvvPaeA9tZbb+n111934ti3M1tYfuzYsbr99ts1btw4Z60si3nDhg06+OCDddhhh8nev/HGG3r++ef18ssva/Hixft2w2cEAiNw6Bj3zMIy9ClvvqoOx11mb9kRQACBuAl0qaj/H87iFggDI4CAqwS6d0xS6pJ5qizb/wmReAV6bah41btbp3gNz7gIRFOAvl0s4OoClq0b9c1vftMpDN16662ybwPs3LmzrDg0depUZzH1sK2tSbVx40Zn0XdbAD58vKWvtm7VxRdf7HzjoH0ToRXObDx7ZND6HTBggNNlUwUyK67NmzdPtl6Wzc6yItz8+fPVvXt3XXHFFbLHDu2Rw7Vr1zp98QOBoAkcMuZ69TqkdbMko2FVU12lD9+bog7HfiMa3dMnAggg0CyBjmXZzWpHIwQQCI5At5QkbVi+QBWlX67T64bMRwzpq2vOaWr2lRuiJAYEEPCjgKsLWHXBrZg0aNAgWXHJP1sNqgAAEABJREFUFk63daZWr15d28TWnrJvDzz66KNlRajaE614Y9efccYZzmwqm1Vl+8033ywrRtksMHvE0B5TbKhrO2/FKit42WOOHTt21KZNm5SQkKDjjz9evXv31rHHHuusi7Vt27aGuuAYAoEQOOyCsa7Ks6I4X9NnzFL70Re7Ki6CQQCB4AgkF2cFJ1kybVqAswiEBLqkJGvjylDxqqQg9Mk9f23tq+Qkz/xrpHvgiAQBBNos4Ll/8tgMrPAsKHvE0ASys7OVkZGh5ORkp1hka2aF93Xr1lkT5eXlOY8CLlmyxPncmh9WNLNvKWzfvr0am4Fl49mMqxEjRjgLyds4dl1iYqKsmGWfrfhl7+24ratlx9gRCJrAoWNu0MDjznFV2sXZu/TZ/CUUsVx1VwgGgdYJePGqxCIKWF68b8SMQDQEuqQkKW3lfFUUu6t4ddIRQ3TRqSOjkTJ9IoAAAgcU8FwByzKy9ans1YpC9mqznmpqamSznnbu3Ok8YmiP/dlui6tbG7vGPltxqaKiwg61eF+/fr2sgNWvXz/nccB9O7DHGG0ReZtlZQu373uezwggUF9g5KXfrn/ABZ/2pm/Q3BXr1f6YS1wQTVxDYHAEEIixQE1Fqfomu2eNmxinz3AIIPCVQJcOoeLVqoUqd1nxysKzta/slR0BBBCIh4ArC1hWiHr//fe1YsUKWXGqLszWrVu1a9cuWfHqkEMOcU5ZQckWT7dH/fbdv/a1rzltbNaWnbv88svVrl0755gtrD5+/HjnGw7DRa3q6mqnEOY0qPPD1quyReJt9tVRRx1V58yXby3OBQsWOPGedtpptWPY2U6dOsn6tSKafbZHHe29He/QoYMdYvelAEkdSKD/6DN02Pk3H6hZzM9nbViqOcvXqj1rYsXcngERCLrA4Hbumm0R9PtB/gjEWqBrSqLSVi1QeVF+rIc+4HjnnTRCpx017IDtaIAAAghES8CVBSxb78oKVIsXL9Yrr7ziFJjskcCJEydq5syZsmLTsGHDnG/4awuMFZ1s5lZlZaVTYLK+7FHECRMmyL4x8OOPP5bt9n7u3Ll2WrauVf/+/Z33dX8sW7bMeYzxmGOOUZ8+feqe0vDhw53ClhXk7HHH5cuXO0WycAGuXmM+IBAwgSMu+446dO3puqyzNyzTrM/nqsPxV7guNgJCAAH/CgxI2uvf5MgMAQSaFOjRMUmbVoSKVy6ceWWB29pX9sqOQNQE6BiBAwi4toB1/vnn68QTT5SteWVFH3v8z9aMsm/y+/rXv66vh3YrdB0gP2emlrWxgpi91t3Da2hZwSk8E6pv377OtwRaUcseN7Td3lsR6sorr5R9E2HdPuy9fVOhrX1l35p45JFH2qF6u33roD1SuGfPHk2ePNl5xNFyO+yww+q14wMCQRTo2n+4jnDho4R2Lwoytuij96eow4nX2Ed2BBBAIOoCfZUn/iCAQPAEenZK0rpl81RRUtim5KN18U3nH68jhx8Ure7pFwEEEGiWgCsLWBa5PeZns5muvfZa3XbbbbLH/2699VZdffXVLZp5dfjhhzvXXnjhhdZt7V5QUKDNmzfLHuOr+0igjXv22Wer7iOJ9n7MmDGybz+s7aDOGyt6jR07VhdccIEaK6rZtyNaP7fffrusrX2u0wVvEQi0gK2F1euQo11pUF6Yp8mvPa/2J13ryvgICgEE/CXQs4YCVpzvKMMjEHOBPp0Tlbp4jipLi2I+dnMGHNKvh24677jmNKUNAgggEFUB1xawopp1qPO0tDTZOlSjR49WY98oGGrGXwQQiIFAUrv2rp2FFU5/yqv/UdLxV4c/8ooAAo0KcKItAt0qctpyOdcigIDHBA7qkqhVCz5XVbl7v8Dh5guOV/cuHT0mS7gIIOBHgUAWsKxwZQu42yN/DT0S6McbTU4IuF1g2BlXaPDJF7o6zA/eGC8de2X0Y2QEBBAIrEBnCliBvfckHjyBAV2kpfM+VVVlhWuTP330cF1y2v5LpLg2YAJDAAFfCwSygNWxY0fZo4lNPfLn67segORI0ZsCR172HdcHPvXNF1U1+nLXx0mACCDgTYF2JVneDJyoEUCgRQKDutRo0exZqqmqatF1sW588/nHx3pIxkMAAQQaFWisgNXoBZxAAAEEoiXQZ+SJGvmN26PVfcT6nf7Wyyo94hsR64+OEEAAgbBAcnF2+C2vCCDgU4HBnSu1YPanrs/OFm4/+pABro+TACMiQCcIeEKAApYnbhNBIhAcAftGws59Brk+4U8nv6aCERe4Pk4CRAABjwkUZik5odpjQRMuAghIzTPo36FE8+d80bzGcWzFwu1xxGdoBBBoVIACVqM0nEAAgXgIdOo9QEdf9+N4DN3iMee8P1HZQ8e0+DouQAABBJoSGNq+oKnT/j1HZgj4XKBnTY4WL5jviSxZuN0Tt4kgEQicAAWswN1yEkbA/QKHfP16DTvdG+tMLZo+Sdu6H6uEDp3dD0uEvhcgQX8IDEzO90ciZIEAArUCHYp2aNWKFbWf3fyGhdvdfHeIDYFgC1DACvb9J3sEXCtgs7A6dOsd6/haNV7qws+0uqSbEnu6/9HHViXIRQggEFOBgxL3xnQ8BkMAgegJdG6fqNKda7V544boDRLhnlm4PcKgdIcAAhEToIAVMUo6+lKAnwhERqDbwEM12iOPElrG2zeu1ezUdCX2G2Ef2RFAAIFWC/SpyWv1tVyIAALuEejbOUmbV8xTdmaGe4I6QCR3XHqKWLj9AEicRgCBOgKxfUsBK7bejIYAAi0QGHHhLRpyyoUtuCK+TfPz8/XxnEWqGXRsfANhdAQQ8LRAj6pcT8dP8AggIA3uJi2f96kqy4o9w3HqqKG65eKTPBOvbwIlEQQQaLYABaxmU9EQAQTiIXDUNT9Wcop31peqqpY+nvmZyoadFg8uxkQAAR8IdKnM8UEWpIBA7ATcNtLQLlWa//ks1VRXui20RuPp3LG97rjs1EbPcwIBBBBwgwAFLDfcBWJAAIFGBXoOH6XR1/2k0fNuPTFr2lTlDPqaW8MjLgQQcLFASml2rKNjPAQQiJDAoA5Fmjv78wj1Frtu7rj0VB0+pG/sBmQkBBBAoBUCFLBagcYlCCAQW4EjLvuOBhx3dmwHjcBoC2d+pK09jldCt34R6I0u3C1AdAhETqB9CQWsyGnSEwKxEeiQnKDeVbu1YMHC2AwYwVHGnHCYrjlndAR7pCsEEEAgOgIUsKLjSq8IINBSgQO0P/qaHyshMekArdx3eu2CWVqW31kaxpoS7rs7RISAOwUSizLdGRhRIYBAgwJ9OiWoKH21VqxKbfC8mw/269lF3+bRQTffImJDAIE6AhSw6mB4/S3xI+BngT6Hn+DJRwntnmSsX6bPFq1UxeHn2kd2BBBAoEmBmrJi9Uoua7INJxFAwB0CAztXa8X8T7V79x53BNTCKO649BQN6tu9hVfRHAEE3CAQxBgoYAXxrpMzAh4VOOqaH6n/MWd5MvqS3D2a8d47yh02xpPxEzQCCMRWYHByfmwHZDQEEGixQN+kAi2c85lqqqtbfK0bLrjsjFG66NQj3BBKvGJgXAQQ8JgABSyP3TDCRSDoAifc8lt17OndNaUWTJukTT1OUOLAo4J+K8kfAQSaEBiQtLeJs5xCwC0CwYyjfVKCOhbv0LIliz0LcPCAXrrjUr510LM3kMARCKgABayA3njSRsCrAt2HHK7jb7nHq+E7cW9cMFNzNmWp+lBvziZzkuAHAghERqCRXvomUMBqhIbDCMRVoG9HKWvjYm3csCGucbR18DsuO1U9u4aSaWtHXI8AAgjEUIACVgyxGQoBBCIjMOz0y3TU1T+MTGdx6mXv9vWa9tH7KjiYRwrbegu4HgE/CvSqyfVjWuSEgKcFBqSUadm8WSrI9/YjvrdfeorOPOZgT98LgkcAgWAKUMAK5n0nawTqCnjy/TE3/kKDTjrfk7HXBl1TozlTJym939eUeNCI2sO8QQABBLpVUsDitwABNwn0qsnWovlz3RRSq2L5+vGH6daL+WbkVuFxEQIIxF2AAlZEbgGdIIBAPAROuOUedTloaDyGjuiYq7/4SAszqlQz4uyI9ktnCCDgXYHO5TneDZ7IEfCRQO9Oiares1YrV6z0fFbDB/TSD6453fN5kAAC8RcggngJUMCKlzzjIoBAmwWseGVFrDZ35IIOsjYs1cwZM1R8+EUuiIYQEEAg3gIdSilgxfseMD4CAztVaMXcmdq1K8MXGN+/6nT17dHFHbkQBQIIINAKAQpYrUDjEgQQcI+APUZojxO6J6LWR1JRUqTP35ugnUPOVfKQ0a3viCsRQMDzAsnFmZ7PgQSiK0Dv0RNITExQz+osLZw7OzRITWj3/t/vX326Thnl/Vnr3r8TZIAAAm0RoIDVFj2uRQABVwjYgu7DTr/MFbFEIoiVn7yjxXtqlHDUJZHojj4QQKBhAVcfTSjMcnV8BIeAXwX6dU5Q6faVWrVylW9SvPjUI3TDucf5Jh8SQQCB4ApQwAruvSdzBHwlcPwt96j7kMN9k1PGytma8fGHKhz5DRfnRGgIIBAtgZqaag1r7+1vOouWDf0iEC2BwR1LtXTOTGVm+aeAPHJoX/3gmjOiRUa/CCCAQEwFKGDFlJvBENhHgI8RE+jYs59OuOW3EevPDR2VF+3V7CmvaWPPU5Qw7EQ3hEQMCCAQQ4GByQUxHI2hEAiuQPeURHUv26X58+b5CqFDu2T94Ooz1LVTB1/lRTIIIBBcAc8XsIJ768gcAQT2Feh/zFk69f/9Zd/Dnv+8af40fbpolYoPPsfzuZAAAgg0X6B/4t7mN6YlAgi0SuDgHgnavnq+1qxd16rr3XyRrXt1zGED3RwisSHQYgEuCLYABaxg33+yR8B3AoeMuUHH3vQr3+VVkrtHn0+drG29TlRC176+y4+EEEBgf4HeyhN/EEAgOgIdkhN1cEqBvvh0pgoKi6IzSBx7ven843XlWUc3FAHHEEAAAc8KUMDy7K0jcAQQaExg1FXf18hv3N7YaU8fT503Q59vK1X50FM9nQfBI4DAgQV6VuceuBEt4iDAkF4XGN4jUTW71+iL+Yu9nkqD8X/ja0fq/135tQbPcRABBBDwsgAFLC/fPWJHAIFGBU649V4N9dE3E9ZNtCgzXTOnf6yMPicooVPPuqd4j4A3BIiyWQJdKyhgNQuKRgg0UyAp9G8+g9sXavanM5SWntHMq7zV7MxjDtZdY8d4K2iiRQABBJopEPrHeDNb0gwBBBDwmMBpdz6kboMO81jUzQvXWi2fM1MLMhNVMeg4+8iOAAI+E+hYluOzjEgHgfgJDOoqle9YpfkLF8UviCiPPKRfD901juJVlJnpHgEE4ihAASuO+AwdVwEGD4BAUvsUjfnN877ONGfHZs2Y+an29DleCR26+DpXkkMgaALtSrKCljL5IhBxgeTQv+30S8zTgi9mKWOPv/9v6njTPU4AABAASURBVM93XqpunVIibkiHCCCAgFsEElsfCFcigAAC7hfo1GegLvrzJPcH2sYIl86ZpaWFXVTZnwVb20jJ5Qi4RiCp2N//su0aaALxrcDAzjXam7ZMS5cu822O4cSe/OW1Gty3e/gjrwhEQYAuEYi/AAWs+N8DIkAAgSgL9DpktM6+65kojxL/7nenrdMnn81WRvdRSujI/4iN/x0hAgTaJlBTkq+uSWVt64Sr/z979wGfZX3vffybTfbeIcwwEggge08BGbIEsQ6cVXFW27pae1pbrat6tPO02uOpPefp87TneHpOW9khOyEDCEOGgCJ7b0hC8uS6qy2WABn3uMYnL0OS677+///v9/7nVfHb674uBBwoEBbsr7iLh7SmeLWOHz9ue4GXHpiu7M7Jtu+TBhFAAAECLH4HEEDAEQLpAyep7/zHHdHrujUlKth1UueSsh3RL016WoD5fSnQMfiUL5dnbQQsJ5ARcVG71hWqZsNGy9XeloKNpw0Oy+nUlqGMQQABBCwnQIBluS2jYAQQaKtAn3mPqOOQKW0d3vZxPhh55sRx5ReW6OOAjmqITvdBBSyJAALuEEgLOOmOaZgDAdsLxIf5K/LcHpUVFaiuttb2/RoNXj+4hxZOGmB8yycCCCDgCAECLEdss/WbpAME3CUw6omfKiHLOX/Z2755g5at2aRjcb3dRcg8CCDgRYEkvxNeXI2lELCmQFLgaa0vWamPtm6zZgNtqDqnS4qevWNSG0YyBAEEEDC/wJUqJMC6kgzHEUDAtgLXv/B7RWdk2ba/5horLy1V1akI1SX1aO5ljiGAgEkF4hoJsEy6NZRlAoHk0Is6/ck6VVdWmKAa75XQJTVOP35irvcWZCUrClAzArYUIMCy5bbSFAIIXEtg2msfKiw+9Vqn2er1Q/v2aGXhGn0W2l2KTLFVbzSDgF0FouuP2rU1+kKgzQKRIX4KPfOZqkoLdOL4sTbPc/WB5nw1KTZC7z670JzFURUCCCDgYQECLA8DMz0CCJhXYNZPChUUFmXeAj1U2cZ1lVq2drtOJuV6aAWmRQABdwmE1Vo4wHIXAvMgcIlAYsApfVS+Stu3b7/kqDO+DQ8N1u++d4czmqVLBBBAoBkBAqxmUDiEAALOEbjp3Wr5+Qc4p+HPO224eFElhQVaX5esupQ+nx/li9kEqAeB0AtHQEAAgSaB5LB6ndhZrbVVlU0/OfOf/33lXmc2TtcIIIDA5wIEWJ9D8AUBBGwp0KKmbn5/c4vOs+NJ+3Zu1cr8Iu0K7qLGuE52bJGeELC0QODZQ5aun+IRaK9AQpifQk5/qqqSQp0+6dx7wi194/72UjIeAQQQsLyAv+U7oAEPCzA9AvYXMK7AMq7Esn+nV+5wy4a1Wlq6Xgejekih0Vc+kVcQQMC7AqcPe3c9VkPAJAJhQX5K1DGtK1mlHR/vMElVvinjP1+8S0GBAb5ZnFURQMBhAuZulwDL3PtDdQgg4CUB415Yxj2xvLScaZeprlijFZv26URcL9PWSGEIOErgYr3Sg047qmWaRSAt5Ly2V63W2nXrHI/x/vO3KjYy1PEOlgKgWAQQ8JgAAZbHaJkYAQSsJmA8lXD6a0usVrbb662vq1NpaZkqjnfQuQSCLLcDMyECrRRIDzrVyhGcjoA1BdLDL+r87nVaU16qxoYGazbhxqp/8c35Sk/kqmg3kjIVAghYXIAAy+IbSPkIIOBegaiM7rr+hd+7d1KLznbk4AHlF5dpc32i6hK6W7QLykbA+gIp/ida2wTnI2ApgbQIPwWf2Kny4gIdOXrMUrV7qth/fnyOenRM9NT0zIsAAghYUsDfklVTNAIIIOBBgYSsAZr8wh88uIK1pv50x3atLK6UcaP3hrjO1iq+zdUyEAHzCCTouPhAwI4CyZEBir94QGuKVmnnrk/s2GKbenrvW7cot1tqm8YyCAEEELCzAAGWnXeX3hDwpYDF147P6q8Zb66weBfuLd+40fuy0nXaF50txWS4d3JmQwCBKwrENhBgXRGHFywpkBARqIygE6oqXKH1G5z7JODmNu+PL9+tzOTY5l7iGAIIIOB4AQIsE/8KUBoCCPhWIDKls+b9qtK3RZhw9fVrSrSkfKMOx+ZIkby9wYRbREk2E4isO2qzjmjHqQJxYYHqEXVeH5Xnqayi2qkMzfYd1iFYq95erMiwDs2+zkEEELC/AB1eW4AA69pGnIEAAg4WCI6I0S3/52MFhoQ6WKH51ivLirWkcrsOx/SWwvh/i5tX4igC7RcIqyXAar8iM/hSICo0oCm4uqB9m0q0qqBUF+rqfVmO6dY2btT+p1fvNV1dFiyIkhFAwOYCBFg232DaQwAB9wjMf2+DwhPT3TOZzWapLC/VknW7dDi6pxTK05Jstr20YwKB4HOHTVAFJThDwL1dRnQIUPeoWh36qLQpuCrR4RNn3LuADWbL6ZKs95+/1Qad0AICCCDgeQECLM8bswICCNhE4Ma38xXbJccm3bi5jUapck25lq7frSPRvdRIkOVmYKazjIAHCg04Q4DlAVam9KBApCu4uqAjW8q0uqBYh48TXDXHPTK3i378xLzmXuIYAggggEAzAgRYzaBwCAEEELiSwNSX/qiUvqOu9LLjjzc2NqpiTZmWrftUR2J6SeFxrTZhAAIIfFmg8dxxhfnzlqsvq/CTGQWiQwOUFVWrw67gqqQpuDptxjJNUdOMEdn6/n03mKIWikAAAQSsIkCAZZWdok4EWi7AmR4WGP/ce+o0cqaHV7H29I1N5VeUl2lJ9U4dis2WolKajvAPAgi0VaBj8Km2DmUcAh4XiI8IUs/oCzq4uVR5riuuCK6uhn7r5IF68pZxVzuF1xBAAAEEmhEgwGoGReIgAgggcHWBEY+8qR5T7rj6SbzqEqgqK9GSii06GNdXiuvkOsYfCCDQOoG0gJOtG8DZCHhBIC0mWL1jLmjvhmKtzC8R97i6NvpDc0fq3plDr30iZyCAgBcFWMoqAgRYVtkp6kQAAdMJDLzrO+oz71HT1WXWgqpLC7WkdL32RPZWY0I3s5ZJXQiYUiDJ77gp66IoZwp0igtSz4iz2l5VqOWrCa5a+lvw3B2TdNP4fi093VrnUS0CCCDgBQECLC8gswQCCNhXoO/8xzTikTfs26AHOttQWaqlxVX6OKCT6hJ7emAFpkTAfgLxIsCSzT+s0F63+EBlBh5R8aplWllUrmOnzlqhbFPU+OpDMzVpcA9T1EIRCCCAgFUFCLCsunPUjQACphHoNPJGTf7Bf5mmHqsUsn3zetd/ANVcSNDZxGyrlE2d5hWwdWXR9cds3R/NmVsgK9ZPcbW7lb9yuUoqa8xdrMmqiwgN1r88tUCDenU0WWWUgwACCFhPgADLentGxQggYEKB+G65mvdOtSKSrPwXVN/A7v3kYxUUlajkUKBOxOeoMSzGN4WwKgImFgivO2ri6ijNjgKRHQKUFX1RQYc3Ky9vlWo2f2zHNj3aU2ZyrN59dqGyMhI8ug6TI4AAAk4RIMByyk7Tp3cEWMXRAsHhUZr5Vp6S+wx3tENbmz957IhKS4q1bN1uHYjurcb4zm2dinEI2E4g9PwR2/VEQ+YUSIsOUtfws9q7oUh5+QXateeAOQs1eVX9uqfpV08vUGJMhMkrpTwEEEDAOgKmC7CsQ0elCCCAQPMCE771vrqNX9D8ixy9pkBjY4PWrinV0pJ12tEhS/Vpfa85hhMQsLtA0LnDdm+R/nws0D0+UBn+h7Qmf5kKist18sx5H1dk3eXHX9ddbz42W0GBAdZtgsoR8JIAyyDQGgECrNZocS4CCCDQQoEh97+k3JufaOHZnHYlgW3rK7Qir1Dr69N0Om2g/CLir3QqxxGwt8DpQ/buj+58IhDZwV9do+oVemKrVq9crrLqjT6pw06Lzh2bq+fvmuzNllgLAQQQcIwAAZZjtppGEUDA2wI5cx5yPaEwKCzK20vbbr19OzarKG+llq7frb2RvXQxIct2PdIQAlcVqK9VctC5q57Ci20VcN64tEh/Jfsf09Y1q1RQUKjtu/Y6D8EDHd8/e4QeuWmUB2ZmSgQQQAABQ4AAy1DgEwEEEPCQgPGEwrFPv6PYzjxlzx3EDfV1qqks0/LiCq0/H6fTCb2lkHB3TM0c7RFgrFcEMoJOeGUdFrGnQHCgn9LDa+V3ZIvWFK5UVfU6NTQ02rNZL3eVlhCtH9w/TQsn9vfyyiyHAAIIOEuAAMtZ+023CCDgA4HEHtdp7FPvKGPIlCuuzgutF9j36U4VFZdqSc1efRbaVfVxXVo/CSMQsJBAiv9JC1VLqWYRSAqTYi8e1q6qPJUXF+uzz/aZpTRb1DEsp5NeXjxDI/rw4BFbbChNIICAqQUIsEy9PRTXCgFORcDUAqGxSRr9xE/VZ97Dpq7TqsVtXFetFaVrVXUyXCfjeklhcVZthboRuKJAot/xK77GCwhcKhAa5KfUkHOq27dR1SV52rBhgxobudrqUiN3fL9gQn+99MB0ZSRGu2M65kAAAQQQuIbAJQHWNc7kZQQQQACBdgv0nf81jXzsLRmBVrsnY4LLBA7t36uS0jItWbtTu4IyVZvQ87JzOICAVQViG45ZtXTq9pJAUuhFhZ/fp+0Vq1RRXqaDB7n5vyfoQ0OC9PVbxunBOSM8MT1zIuAlAZZBwHoC/tYrmYoRQAABawtkDp+u8c++p9Tc0dZuxOTVb9lYo1XF5Src76dD0T3VENvJ5BVTHgJXF4isI8C6upAzX43tIMU0HtP+zaWqLi3Q1i1bnAnhpa57dUrSK4tnavqIbMlLa7IMAggggMBfBQiw/urAnwgggIBXBaI79tC4Z36tXtPv9uq6TlzszMnjqlpTrmVl67XuTJROxPaWIhKdSEHPFhcIqz1i8Q4uL58jbRMIC/JTQuBZnd2zSRvK8rRx/TpdrD3ftskY1WKByUN66uUHZ6hP15QWj+FEBBBAAAH3CRBguc+SmRBAAIHWCfj5acDtz2nI/S8pKCyydWM5u00C+/fsVmlZqZZUbdeWhlSdM55iGBzeprlMMogyHCTQ4TwBloO2+7JW/Zv+nZEUUie/Yzu1rWKV1lWW69jhg5edxwHPCNw7c6ieuX2iosI7eGYBZkUAAQQQuKYAAdY1iTgBAQTsLeD77rqNX+C6Giuhx3W+L8ZBFeza/pHyjacYbtirT0O66EJSthQQ7CABWrWagP8ZAiyr7Zk76k0ObVDY+X3avX61qsuL9Nmnn7hjWuZooUBmcoy+d+9U3Tp5YAtHcBoCCCCAgKcECLA8JeukeekVAQTaLZCQNaApxPpXdZu4sN1zMUHrBTbXrFVeYYlW7jyjvZHZqkvtI7+AoNZPxAgEPCnQFGAF+TV4cgXmNolASnijYi8e1r4NRaoqzdc2475WDey9t7fHeMvg6w/P0uh+Xb29NOshgAAC5hXwYWUEWD7EZ2kEEEDgUoGg0HANue8Hum4h8mlaAAAQAElEQVTRt+XnH3DpS3zvJYG682dVU9kUZK0uUuHhIB1MHKSG9P5SIFdmeWkLWOYaAp2CT17jDF62qkBahBTXeEQHN5eqsni1NmzYoIaLdVZtx9J1h4UE6bH5Y1xvGUyICbd0LxRvTgGqQgCBtgn4t20YoxBAAAEEPCXQ84Y7ZdzgPbZztqeWYN4WCJw+tE/VRSu0bNVq5e9p1N6oHNWm9pVCmv4rswXjOQUBTwikBRJgecLVF3MG+PspI0pK9Duiw1tKtKYoTzXra1THzdhbsh0eO+e6nhl67ZEbNXtMH4+twcQIIIAAAm0TIMBqmxujEEAAAY8KpPQdqQnffl9ZU+7w6DpM3jKBcycOq6aiWKtWF2rphn3aEdxFZ5NypIiElk3AWQi4SSDJ74SbZmIaXwiEh/ira6yfUv2bQqvNxSoryNPatTW6cP6CL8phzX8QuHXydXr94RvVu1PyP7zCjwgggAACZhAgwDLDLlADAggg0IxAcHi0Bt31HY187C1FpXVr5gwO+UKgsbFB2zasVUFhsZZUfawNtQk6EZ+thrhMX5TDmg4TiG885rCOrd9uclSQchL9lBl4RHtrilSQt0oV1TU6S2hlms394kbt984cZpqaKAQBBBBA4HIBAqzLTTiCAAJeEmCZlglkDp/uuhqLG7y3zMvbZ+3Z9bFKS0q0rLRGZUeDdSCql+oTe8ovMMTbpbCeAwRiG447oEvrt5gZE6Cs6FrFX/hU64tXaOnyVSqprNHpc1xpZbbd5UbtZtsR6kEAAQSuLECAdWUbK7xCjQgg4BCB0Ngk1w3ehz/0msITMxzStfXaPH74kNZWlGlFUbmWbjmqnSFddSaxjxpj0qzXDBWbUiC89qgp63J6UbGhAeoc3aAU/yM690mlSlavUF5+sdZ/tEP1FxuczmPK/iNCQ7hRuyl3hqIQQOAqAo5/iQDL8b8CACCAgJUEOo+eo4nP/1bGVyvV7cRaGy7Wa2tNtQqLirS0fLPKj4Zob3h3XYjPkjpwI3gn/k64o+fQCwRY7nBs7xzGDdiNq6w6djijwKNbtaF0hYry81VZXaOjx0+1d3rGe1hgVG4XvfHoLHGjdg9Dm3J6ikIAASsLEGBZefeoHQEEHClgXIFlXIk15L4fyLgyy5EIFmz62OGDqqmuVF5JhZas36OaczE6HJWliwldJT/+dSw+WiQQdO5wi87jJPcLpEcHqVv0RcVc2KPda/NcV1mVlq3RJ7v3un8xM89o4dqMq64emjtSL9x3g7pnJFi4E0pHAAEEnCnA35idue90jQACNhAw7ollPKnQuEeWDdpxXAt7d3+iyooKLS+u1rItx7S1MVknE3LUmNjdcRZOa7g9/fqfIcBqj19rxiZG+KtTZL3i6g/o+NZylecvU35+gTZ+tE2NjY2tmYpzTSDwxVVXN43vZ4JqKAEBBBBAoC0CBFhtUWMMAgggYBIB4+mExlMKjacVGk8tNElZni7DdvMbd8jZuW2rSoqLtbSoUit3ndeuDt11Jm2QlNxTXKElPj4XaKw9q/jA85//xBd3CiSG+ys9rFbh5/do38YSrS1aqeLCQtVs3Kwz5866cynm8qIAV115EZulEEAAAQ8LEGB5GJjpETCnAFXZTSBryh2uJxVmDp9mt9Yc2U9d7QVtWV+pwrwVWlJQrhUfn9K2gI46mdRfDSm95RfCPbQc+YvxedMdg05+/h1f2ipg3MMqOcJPqSHnFHTyE+3dUKi1xStVXlKsrVu2qaGepwW21dZM47jqyky7QS0IIIBA+wUIsNpqyDgEEEDAZAKxnbM18rG3NWzxq4pK72ay6iinPQL19fXasXmDSgpXa1l+qT6s2aOaC/E6FNdHtan95Beb3p7pGWsxgeSAExar2PflRob4Ky28QUkBJ9V4aKs+XZunqqJVqigv066dO9V4sd73RVKB2wS46sptlEyEAAJfCPDVFAIEWKbYBopAAAEE3CfQZcxcTfqn36nXjHvdNykzmU5g7yc7VFVapFWr8/Vh2SaVHA7WpxG9dCZjiBozcuUXFmu6minIPQJJIsC6lmRyuJ9SQs4p9PRnOrC5VB+Vr9Sa4nxVV1Vp7969EvewuhahZV/nqivzbh2VIYAAAu0VIMBqryDjEUAAARMKhETGasBtz2jC879Var/RJqyQktwtcPLoIW2uKlPhymVaurJAS2s+08aArjqYPFjnOw6VUrPlHxrt7mWZzwcCcY0EWF+wBwX4KTnCXxlhdYquO6TTu9Zpz7o8VRWvUmV5mbZ/vF31tba5Z9gXbfO1GYGk2Ag9On80TxhsxoZDCCCAgF0ECLDsspP0gQACCDQjkJw9TOOe+VcNvPN5hcYmNXMGh+wq0HCxXp9trlZ1wXKtXrFUS1aX6C/rPtXac3HaE9FLp1P662JKtvwinPQoeXvsdlT9UXs00souQoP8lR4doK7RDUrxP6qG/Zu1q2qVqopWqqykSJs2bdSJE8daOSun20Fg7rhc/fiJuZozpq8d2qEHBBBAAIErCBBgXQGGwwgggICdBHpMXaRJ3/2duk24uX1tMdryAgd279SGqjIV5a/W8vwSfVj1sQr3S9sDOupofF/VpuaqMaGr/II6WL5XuzYQXmvvAMvPz09JkYHqFC117HBO0bV7deaTam2vWKny/BUqyM9XZfV67TtwwK5bTF8tFBjSO1M/euRGPTJvlBJjIlo4itMQQAABBKwqQIBl1Z2jbssKUDgCvhKISMrUkK++qNFf/7nis/r7qgzWNaHAmZMn9PHmDVpTUqhVqwu0tLhaH2484Lpaa3dET51I6q/alL5SfBcpKNSEHTirpJDzh23RcIC/n1KiAtU1rukzslZJOiId3KzP1uapunC5ivPzVFpWpk2bt+r48RO26Jkm3COQGh+lJxaO1cuLZ2hAjwz3TMosCCCAAAKmF/A3fYWXF8gRBBBAAIF2CGQMul7GTd5zF3xNgSGEEe2gtP1Q42qtTVXlKi1crVX5hVpSslZLNu5XyQE/bW1M1cGoHjqTkK2GxCwpMkny468V8sJHwFlrBVgxoQHqGBOgbjFSt4jzSg84qrCT27SvJl+VBctVsKrps7BY1etqtGefcVVVoxcUWcKqAvMn9HO9XXDmyByrtkDdCCDQOgHORuBvAvxN828UfIMAAgg4R8A/IFA5cx+W8bbCLmPmOKdxOnWLwMkTx7Vz20eqrlijwuISLSuq0JLKbVqy5ZjWnAjVx0FddDBhgM50HKaLnYdJKb3kF9UUcLlldSbRqUPyl3lCniB/P8WF+Sk9UsoIq1VKwAlFnN+j2j0btLemQBtLV6h09Qrlr85TflGpyqvWa9vOPaqrv8hmItBigeF9OunNx2Zr8ZyRiosKa/E4TjQE+EQAAQTsIUCAZY99pAsEEECgTQKxnXM0bPFrGvfMr5Xab0yb5mAQApcKHD2wX9s3rlV1cZ4KVyzR8qVLtCS/TB9WbNOKT2pVdipaWwI767OoPjqaPFBn0werLmOAGlNz5BeXeelUfH8VgcyQU1d51b0vRYT4KyncX2kRjUoPrVVSwElFXdiviwc/0v5NxdpVvUo1JatUXpinspJiVVZVa8uWbTp0+LAaG2wSUrmXlNlaIdAxOUbf+Mp4vXj/dPXrntaKkZyKAAIIIGA3AX+7NUQ/CCCAAAKtFzDCKyPEMsKsuC45rZ+AEQhcQ8B4uf7COR3f96l2bVqnjRVFWlOw0vX2sZUr87R0dbE+LK3Rkq0nVHAgQOvqUrQjNEv74wfoeNpQnc0cqvrMwVJ6rvySs4zpHP2ZHniyXf0HB/orNixQqVGByowOUKeoBnUMPa8kf+Pqqb26eOAjHfqoTHvWrdaW8pVNgeRKrSlarfLSYlVXVWnzR03h1b6mEKuutl11MBiBKwmEhwbrtikD9fbjczVteO8rncZxBBBAAAEHCRBgOWizaRUBBCwt4JXijbcTXv/CHzTgtmcUFp/ilTVZBIF/FDh74qj279yibesqtK4kT2V5S1WwfKlWLF+uJasK9GFBhSvoWr7zvIqPhammIV0fh/bSvqaw62hT2HWm0yhd6DJKDV1HSp0Hyz8tWwGJXeQfmSC/oJB/XM6SPyfquIyPkEA/GVdIxYT6KznC3/U2vo4RDcoMr1NG6HmlBZ1Uoo64nuQXcmKHLu7boJPby7SzcqU2lCxXRcFyleSvUHFBvkpLS1VdbVw9tVX79+9XbVPgKBO9VdHol09nCMwe01c/fXKe7pkxVNERHZzRNF0igAACCFxTgADrmkScYB8BOkEAgZYI+AcGqdeMe3X99/7g+mr83JJxnIOAtwUu1l3QqUP7tHf7Jm1fV6b1TWHXmqawq3DZn5S35E9a9uGftWTpcv0lr0R/LlqrJet2a8XOcyo4EKiypuCr+nS0NlyI1+aLydrml64dQZ30SYeu2h2WpT2RvbQ/JkcH43J1JKG/6+2OJ1IH62T6EJ1q+jzdcZhOdxyqM5nDdTZzhM51Htn0OUoXuo5RbbdxutB9vGqzJqiu5/Wq6zVF9dnTVN9nhhpyZ6s+d5Zqs2fofM+pOtt9kk51GadjGaN0OHWoDiYO0t7Yvtod0Us7Qro01ZWhTXVJWns6ShXHQlSy76Lydp3V5u27tGd9nnZUrnJdIbWxdKWqila63sZXWpSvkuIilTUFUmsqqrR2XY3rSX47dn2q/QcP69SZc97eKtZDoEUCEwdl6SdNwdVj80crMzm2RWM4CQEEEEDAOQKtC7Cc40KnCCCAgOMFwuJTXFdiGVdkGVdmiQ8ELC7QUF+rurOndPbEER1vCr4O7v1Uez7ZoU8/3qodWzZp28b1+mh9tTatrdCGyjKtKy9WdWmBKopXu97uWLp6uUpWLVNx02fRiiUqWrFUhcs/VMHyvyh/6Z+bPpuCsw//R6v+8t/K+/MHWvWn/9LK//m9Vv7x/2rFB/+hFf/5Wy37/Xta8ft/06oPfqvV//M7Ffz5Dype8t8qX/knVa5equqiFaopK9SmqjJtq1nbVNdG7d65TQf27taRQwd18tRpXaitU51fABdHWfz3kfL/LjA0O1M/fHCGvrXoemV3Tv77C3yHAAK+FWB1BEwmQIBlsg2hHAQQQMBsAnFdcrjRu9k2hXoQQAABGwgYYZURWhnhlRFi2aCly1rgAAIIIICA+wQIsNxnyUwIIICArQVS+43R32703rWPrXulOQQQMI0AhdhQwHh7oPE2QePtgsbbBm3YIi0hgAACCHhAgADLA6hMiQACCNhZwHg74ZQX/1uD7/uB4giyLLDVlIgAAgiYQyAhOtx1Y3bjBu3GjdrNURVVIIAAAghYRYAAyyo7RZ0IIOA7AVZuVqD7xIUiyGqWhoMIIIAAApcIGMHVndMG6+ffnK/bpgxUeGjwJa/yLQIIIIAAAi0TIMBqmRNntVOA4QggYF8Bgiz77i2dIYAAAu0RuDS4WnTDYMVHhbVnOsYigAACCFhEwFNlrvg0PwAAEABJREFUEmB5SpZ5EUAAAYcJEGQ5bMNpFwEEELiCAMHVFWA4jEDLBTgTAQSaESDAagaFQwgggAACbRcgyGq7HSMRQAABKwsYwdWiGwa53iq4yOdXXFlZktoRQAABBJoTIMBqToVjCCCAAALtFiDIajchEyDgWwFWR6CFApcGV3dOG8JbBVvoxmkIIIAAAq0TIMBqnRdnI4AAAgi0UuDLQVbfVo629ulUjwACCNhZgODKzrtLbwgggID5BAiwzLcnVIQAAn8X4DsbCfw1yPpAIx79Z6UNGGejzmgFAQQQcJZAt/R4PThnhP7lqfniiitn7T3dIoAAAr4UIMDypb5X1mYRBBBAwFwCnUbM0Nin3tGEb7+vLmPnys+PfxWZa4eoBgEEEGheYHDvjnpu0ST96umbtWBCf8VGhjV/IkcRQAABBHwkYO9l+a8Ge+8v3SGAAAKmFUjOGa5hD76qqS//r3rPvE8dohNMWyuFIYAAAk4V8Pf305ShPfX6wzfqlcUzNWlQD6dS0LdTBOgTAQRMK0CAZdqtoTAEEEDAGQIxmT3V/9andcMrf3J9NX52Rud0iQACCJhXICEmXLdMGqB3nr5ZT982Udf1zGhxsZyIAAIIIICAJwQIsDyhypwIIIAAAq0WMK7AMq7EMq7IMq7MMq7QavUkDEDAHgJ0gYDPBHp0TNTD80a5gquvzhquzqlxPquFhRFAAAEEELhUgADrUg2+RwABBBDwuYBxTyzj3ljGPbKMe2UZ98xqfVGMQAABBBBojcCwnE56/q7J+sU352veuFxFhXdozXDORQABBBBAwOMCBFgeJ2YBBCwqQNkImEDAeFqh8dTCKS9+oN4z7lN4QpoJqqIEBBBAwB4CCdHhmj+hv3765Dy99MB0jb+uuz0aowsEEEAAAVsKEGB5cFuZGgEEEEDAPQJxXfuq/21Pa9prH2rIV19USt9R7pmYWRBAAAEHChj3s3py4Tj9+rmFWjxnhHp3TnagAi0jgAAC7hVgNs8LEGB53pgVEEAAAQTcJBDYIVzdJtys8c+9p0nf/Z16TF2kkKh4N83ONAgggIB9BaIjQjVrdB+9+dhs1xMFZ4zMVkRoiH0bpjMrClAzAgggcFUBAqyr8vAiAggggIBZBRJ7DtLAO593XZU16K5/UlLvIWYtlboQQAABLwlcvkyfrql65KZReveZm/X4gjHq1z3t8pM4ggACCCCAgAUECLAssEmUiAACCCBwZYEOUXHKmnK7Jn7nPzThW79xXaEVFBYpPhBokwCDELCBQGhIkG4Y1luvLJ6ht782R3PH5iouKswGndECAggggICTBQiwnLz79I4AAgh4QMCXUyb3GeG6R9a0Vz/UgNufVXz3/r4sh7URQAABrwr0z0rX4rkj9etnF+qbt47X4N6ZXl2fxRBAAAEEEPCkAAGWJ3WZG4G2CTAKAQTaKRAWn6Je0+/R5O//QeOefldZk29XeGJGO2dlOAIIIGA+gS6pcbptykD97Os36Y1HZ2n++H5KjuMqVPPtFBUhgAACCLRXwKYBVntZGI8AAgggYBeB1P5jNejuf9KMN1do9JM/d73FMDQmyS7t0QcCCDhQID46XDNH5uilB6br3WcX6p4ZQ9WrE/+75sBfBVpGAAGXAH84RcDfKY3SJwIIIICAswX8AwKVMfh611sMjTBr5GNvqcvoOQqOiHE2DN0jgIAlBAID/DWmf1c9c/tEvffcLXpi4VgNy+lkidop0gIClIgAAghYQIAAywKbRIkIIIAAAu4VCOwQpszh0zXsodc0443lGvbgq66fA0PC3LsQsyGAgGMEPNXoF/e1+rdvf0XfvWeqJg/pqfDQYE8tx7wIIIAAAgiYVoAAy7RbQ2EIIIAAAt4QCImMVZexc2VckTW9KcwafN8PlD5wkowrtryxPmv8TYBvEEDgc4E+XVN117TBX7qvVWp81Oev8gUBBBBAAAFnChBgOXPf6RoBBGwpQFPtFQiLS1b3iQs15hu/kBFmDbzzO01h1kRxZVZ7ZRmPAALXEriuZ4bunzVcv3r6Zr39tTm644bB3NfqWmi8jgACCCDgKAECLEdtN81eU4ATEEAAgc8FIpI6qsfUO5rCrH/RzLdWafgjb6jruPk8zfBzH74ggED7BAL8/V33sHrkplEy3h74+sM3auGkAeqWHt++iRmNAAIIIICATQXcHmDZ1Im2EEAAAQQcLNAhOkGdR96ooQ/80BVmjX/2PWXPekDx3XIdrELrCCDQWoHQkCCN7tdVTy4cp99+51YZTxGcOzZXHZN4mERrLTkfAQTMIUAVCHhTgADLm9qshQACCCBgeQE/P3+l5I5Sv1u+ock/+C/d8PL/asDtzyptwDj5B3FjZctvMA0g4GaB+KgwTRyU5Xp64PvP36rv3TtVM0ZmKzku0s0rMZ1FBSgbAQQQQKCFAgRYLYTiNAQQQAABBJoTiOnUW72m36OxT72jG99areEPvea6KXxYXEpzp3MMAQTcLmCuCf39/GQ8OfCOGwbrtYdv1H9893Z9a9H1rqcHxjWFWeaqlmoQQAABBBCwjgABlnX2ikoRQAABBEwuEBqbpM6j52jYg69q5turNe6ZXytn7kNKyh5q7sqpDgEE2iXQKSXWdVXVc3dMcgVWbzw6y/UUwYE9MxQUGNCuuRmMAAIIIIAAAn8VIMD6qwN/IoAAAu0SYDAC/yjgHxCo1H5jlLvgCU18/t815+clGvX42+oxdZGiO/b4x9P5GQEELCQQGRaikX27aPGckfr5N27Svz53i+u+VpMG91BSbISFOqFUBBBAAAEErCNAgGWdvbJ7pfSHAAII2FqgQ0ySOg6bpoF3Pq9pr/5F019fqqH3v6ROI2YqJDLW1r3THAJ2EMjpkuJ6SqBx43XjbYHf/+oNmj+hn3pmJtmhPXpAAAEEEEDAmwJtWosAq01sDEIAAQQQQKB9AlHp3dR1/AKNePRNzf1lhSZ//z9dN4ZPzhnWvokZjQACbhHo3TlZ88f303funqL/+8Ii/fiJubp/1nANy+mk8A7BblmDSRBAAIG2CzASAecJEGA5b8/pGAEEEEDAhALx3fspe9YDmvDt32rBbzZp7FO/Uq/pd8s4bsJyKQkB2wl0TYvXTeNz/xZY/fTJeVo8d6TGDeimxJhw2/VLQ5JAQAABBBCwlAABlqW2i2IRQAABBJwgEBAUorQB4zXg9udcV2bd/NstmvD8b5V78xNNx8cpKCzSCQz0aAEBK5eYkRitmSNz9J27JruusHrnmZv10NxRBFZW3lRqRwABBBCwtQABlq23l+YQQAABBEwu0KLyjBvCJ2cPU86chzT2qXd007trXffRGnzv99V59BxFJHVs0TychIBTBfz8/NQzM9H1pMCnb5ug333vDv3m+Vv1xMKxGnddd66wcuovBn0jgAACCFhKgADLUttFsQggcLkARxBwpkB0xx7qPukWDX/oNc18K0+zf1aiUV/7CW87dOavA11fIhAY4K/szsmaPaavvnnreP3yqQVa+daD+vk35rueFDhlaC/xpMBLwPgWAQQQQAABiwgQYFlkozxaJpMjgAACCFheIDQ2SR2HTr3sbYcD73xe3cYvUFzXvvIPDLJ8nzSAwKUCIcGByu2WpnnjcvXM7RP17rMLtezNB/STJ+fpsfmjdcOw3uqekXDpEL5HAAEEEEDA2QIW7p4Ay8KbR+kIIIAAAghcSeCLtx32mLpIQ+5/SVNe/EA3v/+Rpr2+RCMfe0s5sxfLuM9WWHzqlabgOAKmEkiIDtfg3pm6eWJ/fWvR9XrvW7fow9e/qn9+fLYenjdKk4f0VJfUOFPVTDEIIGBPAbpCAAHfCBBg+cadVRFAAAEEEPCJQHR6d2UOn67chU9q7FO/0qyfFGreO1Wum8QP5Gotn+wJi35ZICQoUL06JWn6iGw9ctMo/eiRWfrgpbv0/76/SK8snqEHZo/QxEFZykyO/fJAfrKSALUigAACCCDQagECrFaTMQABBBBAAAF7CQSHR8u4SXxzV2sZ99Xqt/Dr6jJ2nhJ6XKeQSEIDc+y+ParISIrRmP5dddf0IfrevVP1/vO36sMffVU/+/pN+vot4zR3bK4G9EhXdESoPRqmCwQQQAABBBBoswABVpvpGIgAAgggYGkBir+mQHR6d9d9tbJnP6hhD76i67/3/zT3lxWa96tKTX7h9xq2+DUZT0bMHDZNsZ16KyC4wzXn5ATnCUSGhah352RNGtRDi24YpOcWTXLdUH3pG/frN9/+ir57z1TdMXWQRvfrqvTEaOcB0TECCCCAAAIItEiAAKtFTJyEAALNCXAMAQScKRAcEaP4rAHqMmaOcm9+QiMff1tTX/5fLfi3ja63JI5/7t806O7vqucNdyq1/1hFNQVhAcGhzsRySNfNhVQ/fXKe/vjyPa5P43sjuLpz2hBXkNUzM1FBgQEO0aFNBBBAAAEEEHCHAAGWOxTbPgcjEUAAAQQQsJWAcVP4lL4jlTX5Nl236Nsa9/S7mv76kqZwa4Pr6q2pL/1Ro5/8meu1ntPudl3hZTwhsUN0vK0c7NRMcFCAUuIild05WaNyu+jGUTl/u5LKCKauFFIZV10ZwZadLOgFAQQQQACBdggwtJ0CBFjtBGQ4AggggAACCLRMwLh/VmyXHGUMnuy6Ouu6O56TcY+tKS9+oDm/KG8KuTZq+o+Wafxz72nIV19Un7kPu67ySsoeqpjMngqNTVJAUEjLFuOsawrERYWpe0aChmRnaurQXvrK9dfpobkj9e07r9cbj86S8ZS//3nlHi350f36j+/erp88OU8v3HeDvnbzWH1xJRUh1TWZOQEBBNwqwGQIIOBkAX8nN0/vCCCAAAIIIGAegYDgDopK66qUvqPUbcLN6rvga677bE18/t91wyt/1uyflWjBbzZp/ns1mvXjAk394R814Vu/0cjH3tKge76n3Kbze02/2xV6pQ0Yr/is/opK7aKQyBjzNOmhSkJDglxXSRlP7xvaFEhNHtJT88f3070zh+nJW8a5bpD+z4/PbgqlvqIPfni3Vr29WH/4wZ365VML9PKDM/TUbRN0343DdFPTmAkDs9Q/K931lL+I0BDxYTMB2kEAAQQQQMCiAv4WrZuyEUAAAQQQQMChAoEhYQpLSFNs5xwl9xmhzOHTlXX9rcqZ+7AG3P6cK/Qa+9SvNPmFP2j6G8s195eVuuX/fOwKvub8S7lufCtP0179iyZ//w8a3xSAjfn6LzTikTddV30Zb3vMXfikcmYvdl0lZgRpnUbOVPqgSUppWsu4Gqy9n8ZbLI2ArePQqeo08kZ1HT/f9ZZL4y2V2bMfVJ+bHlO/W77h6sW4l9iQ+1/S8Ide18jH39aYb/xC4575tWaOytG//9Nt+vNr97nCKOOrcZWU8fS+HzYFUs/cPlGL547UrZOv04wR2Rrdr6tyu6U1hVIxig7v4NDfHNpGAAEEEEAAASsLEGBZedBYAT0AAA2vSURBVPeoHQEEELCmAFUj4BMBI/jqEBWv8KSOiu7YQ/Hd+7tCKSOcMkIqI6wybjyf0xReGSGWEWYZb2U0wi0j5DLCLuNqsPZ+Gje5NwI24+2TIx55Q0Pv/6GMoMp4S2W/hV9X35seVfasB2RcTWbcS6zb+AXqPHq2jKc9pg+cpNR+YzR43FSlxkfJuPLKJ5gsigACCCCAAAIIeFmAAMvL4CyHgHsEmAUBBBBAAAEEEEAAAQQQQAAB5wg4N8Byzh7TKQIIIIAAAggggAACCCCAAALOFaBzWwgQYNliG2kCAQQQQAABBBBAAAEEEPCcADMjgAACvhYgwPL1DrA+AggggAACCCCAgBME6BEBBBBAAAEE2iFAgNUOPIYigAACCCCAgDcFWAsBBBBAAAEEEEDAqQIEWE7defpGAAFnCtA1AggggAACCCCAAAIIIGBBAQIsC24aJftWgNURQAABBBBAAAEEEEAAAQQQQMC7Ar4IsLzbIashgAACCCCAAAIIIIAAAggggIAvBFgTAbcJEGC5jZKJEEAAAQQQQAABBBBAAAF3CzAfAggggIAhQIBlKPCJAAIIIIAAAgggYF8BOkMAAQQQQAABywsQYFl+C2kAAQQQQAABzwuwAgIIIIAAAggggAACvhQgwPKlPmsjgICTBOgVAQQQQAABBBBAAAEEEECgjQIEWG2EY5gvBFgTAQQQQAABBBBAAAEEEEAAAQTsL3B5hwRYl5twBAEEEEAAAQQQQAABBBBAAAFrC1A9AjYTIMCy2YbSDgIIIIAAAggggAACCLhHgFkQQAABBMwjQIBlnr2gEgQQQAABBBBAwG4C9IMAAggggAACCLhFgADLLYxMggACCCCAgKcEmBcBBBBAAAEEEEAAAQQIsPgdQAAB+wvQIQIIIIAAAggggAACCCCAgKUFCLAsvX3eK56VEEAAAQQQQAABBBBAAAEEEEDA/gJm7ZAAy6w7Q10IIIAAAggggAACCCCAAAJWFKBmBBDwgAABlgdQmRIBBBBAAAEEEEAAAQTaI8BYBBBAAAEEvixAgPVlD35CAAEEEEAAAQTsIUAXCCCAAAIIIICAjQQIsGy0mbSCAAIIIOBeAWZDAAEEEEAAAQQQQAABcwgQYJljH6gCAbsK0BcCCCCAAAIIIIAAAggggAAC7RYgwGo3oacnYH4EEEAAAQQQQAABBBBAAAEEELC/AB1eTYAA62o6vIYAAggggAACCCCAAAIIIGAdASpFAAHbChBg2XZraQwBBBBAAAEEEEAAgdYLMAIBBBBAAAEzChBgmXFXqAkBBBBAAAEErCxA7QgggAACCCCAAAJuFiDAcjMo0yGAAAIIuEOAORBAAAEEEEAAAQQQQACBvwsQYP3dgu8QsJcA3SCAAAIIIIAAAggggAACCCBgEwECrKtsJC8hgAACCCCAAAIIIIAAAggggID9BejQ/AIEWObfIypEAAEEEEAAAQQQQAABBMwuQH0IIICARwUIsDzKy+QIIIAAAggggAACCLRUgPMQQAABBBBA4EoCBFhXkuE4AggggAACCFhPgIoRQAABBBBAAAEEbClAgGXLbaUpBBBAoO0CjEQAAQQQQAABBBBAAAEEzCZAgGW2HaEeOwjQAwIIIIAAAggggAACCCCAAAIIuFHApAGWGztkKgQQQAABBBBAAAEEEEAAAQQQMKkAZSHQMgECrJY5cRYCCCCAAAIIIIAAAgggYE4BqkIAAQQcIECA5YBNpkUEEEAAAQQQQACBqwvwKgIIIIAAAgiYW4AAy9z7Q3UIIIAAAghYRYA6EUAAAQQQQAABBBDwmAABlsdomRgBBBBorQDnI4AAAggggAACCCCAAAIINCdAgNWcCsesK0DlCCCAAAIIIIAAAggggAACCCBgO4HLAizbdUhDCCCAAAIIIIAAAggggAACCCBwmQAHELCSAAGWlXaLWhFAAAEEEEAAAQQQQMBMAtSCAAIIIOAlAQIsL0GzDAIIIIAAAggggEBzAhxDAAEEEEAAAQSuLUCAdW0jzkAAAQQQQMDcAlSHAAIIIIAAAggggIDNBQiwbL7BtIcAAi0T4CwEEEAAAQQQQAABBBBAAAHzChBgmXdvrFYZ9SKAAAIIIIAAAggggAACCCCAgP0FfNIhAZZP2FkUAQQQQAABBBBAAAEEEEDAuQJ0jgACrRUgwGqtGOcjgAACCCCAAAIIIICA7wWoAAEEEEDAUQIEWI7abppFAAEEEEAAAQT+LsB3CCCAAAIIIICAVQQIsKyyU9SJAAIIIGBGAWpCAAEEEEAAAQQQQAABLwgQYHkBmSUQQOBqAryGAAIIIIAAAggggAACCCCAwNUFCLCu7mONV6kSAQQQQAABBBBAAAEEEEAAAQTsL+DgDgmwHLz5tI4AAggggAACCCCAAAIIOE2AfhFAwJoCBFjW3DeqRgABBBBAAAEEEEDAVwKsiwACCCCAgNcFCLC8Ts6CCCCAAAIIIIAAAggggAACCCCAAAKtESDAao0W5yKAAAIImEeAShBAAAEEEEAAAQQQQMAxAgRYjtlqGkXgcgGOIIAAAggggAACCCCAAAIIIGAFAQKs9u0SoxFAAAEEEEAAAQQQQAABBBBAwP4CdOhjAQIsH28AyyOAAAIIIIAAAggggAACzhCgSwQQQKDtAgRYbbdjJAIIIIAAAggggAAC3hVgNQQQQAABBBwqQIDl0I2nbQQQQAABBJwqQN8IIIAAAggggAAC1hMgwLLenlExAggg4GsB1kcAAQQQQAABBBBAAAEEvCpAgOVVbhZD4AsBviKAAAIIIIAAAggggAACCCCAQEsFrBtgtbRDzkMAAQQQQAABBBBAAAEEEEAAAesKUDkCTQIEWE0I/IMAAggggAACCCCAAAII2FmA3hBAAAGrCxBgWX0HqR8BBBBAAAEEEEDAGwKsgQACCCCAAAI+FCDA8iE+SyOAAAIIIOAsAbpFAAEEEEAAAQQQQKBtAgRYbXNjFAIIIOAbAVZFAAEEEEAAAQQQQAABBBwoQIDlwE13esv0jwACCCCAAAIIIIAAAggggAAC1hJoS4BlrQ6pFgEEEEAAAQQQQAABBBBAAAEE2iLAGARMI0CAZZqtoBAEEEAAAQQQQAABBBCwnwAdIYAAAgi4Q4AAyx2KzIEAAggggAACCCDgOQFmRgABBBBAAAHHCxBgOf5XAAAEEEAAAScI0CMCCCCAAAIIIIAAAlYWIMCy8u5ROwIIeFOAtRBAAAEEEEAAAQQQQAABBHwkQIDlI3hnLkvXCCCAAAIIIIAAAggggAACCCBgfwH3d0iA5X5TZkQAAQQQQAABBBBAAAEEEECgfQKMRgCBLwkQYH2Jgx8QQAABBBBAAAEEEEDALgL0gQACCCBgHwECLPvsJZ0ggAACCCCAAALuFmA+BBBAAAEEEEDAFAIEWKbYBopAAAEEELCvAJ0hgAACCCCAAAIIIIBAewUIsNoryHgEEPC8ACsggAACCCCAAAIIIIAAAgg4WoAAyyHbT5sIIIAAAggggAACCCCAAAIIIGB/Abt2SIBl152lLwQQQAABBBBAAAEEEEAAgbYIMAYBBEwoQIBlwk2hJAQQQAABBBBAAAEErC1A9QgggAACCLhXgADLvZ7MhgACCCCAAAIIuEeAWRBAAAEEEEAAAQT+JkCA9TcKvkEAAQQQsJsA/SCAAAIIIIAAAggggIA9BAiw7LGPdIGApwSYFwEEEEAAAQQQQAABBBBAAAGfCxBgeXwLWAABBBBAAAEEEEAAAQQQQAABBOwvQIeeFCDA8qQucyOAAAIIIIAAAggggAACCLRcgDMRQACBKwgQYF0BhsMIIIAAAggggAACCFhRgJoRQAABBBCwowABlh13lZ4QQAABBBBAoD0CjEUAAQQQQAABBBAwmQABlsk2hHIQQAABewjQBQIIIIAAAggggAACCCDgPgECLPdZMhMC7hVgNgQQQAABBBBAAAEEEEAAAQQQcAnYOsBydcgfCCCAAAIIIIAAAggggAACCCBgawGas78AAZb995gOEUAAAQQQQAABBBBAAIFrCfA6AgggYGoBAixTbw/FIYAAAggggAACCFhHgEoRQAABBBBAwFMCBFiekmVeBBBAAAEEEGi9ACMQQAABBBBAAAEEEGhGgACrGRQOIYAAAlYWoHYEEEAAAQQQQAABBBBAwG4CBFh221H6cYcAcyCAAAIIIIAAAggggAACCCCAgIkEPBRgmahDSkEAAQQQQAABBBBAAAEEEEAAAQ8JMC0C3hEgwPKOM6sggAACCCCAAAIIIIAAAs0LcBQBBBBA4JoCBFjXJOIEBBBAAAEEEEAAAbMLUB8CCCCAAAII2FuAAMve+0t3CCCAAAIItFSA8xBAAAEEEEAAAQQQMK0AAZZpt4bCEEDAegJUjAACCCCAAAIIIIAAAggg4AkBAixPqDJn2wUYiQACCCCAAAIIIIAAAggggAAC9hdoZYcEWK0E43QEEEAAAQQQQAABBBBAAAEEzCBADQg4SYAAy0m7Ta8IIIAAAggggAACCCBwqQDfI4AAAghYRIAAyyIbRZkIIIAAAggggIA5BagKAQQQQAABBBDwvAABlueNWQEBBBBAAIGrC/AqAggggAACCCCAAAIIXFWAAOuqPLyIAAJWEaBOBBBAAAEEEEAAAQQQQAAB+wr8fwAAAP//dx84JwAAAAZJREFUAwDiw4LLXP4rNQAAAABJRU5ErkJggg==" id="170" name="Google Shape;170;p7"/>
          <p:cNvSpPr/>
          <p:nvPr/>
        </p:nvSpPr>
        <p:spPr>
          <a:xfrm>
            <a:off x="460375" y="64921"/>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71" name="Google Shape;171;p7"/>
          <p:cNvSpPr/>
          <p:nvPr/>
        </p:nvSpPr>
        <p:spPr>
          <a:xfrm>
            <a:off x="1773714" y="904670"/>
            <a:ext cx="3785115" cy="140968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Muestra: </a:t>
            </a:r>
            <a:r>
              <a:rPr lang="es-ES" sz="1600">
                <a:solidFill>
                  <a:schemeClr val="dk1"/>
                </a:solidFill>
                <a:latin typeface="Arial"/>
                <a:ea typeface="Arial"/>
                <a:cs typeface="Arial"/>
                <a:sym typeface="Arial"/>
              </a:rPr>
              <a:t>Los costos de traer muestras para homologación son parte de la inversión del proveedor. En casos específicos se pueden adelantar procesos de compra de pre-series.</a:t>
            </a:r>
            <a:endParaRPr sz="1600">
              <a:solidFill>
                <a:schemeClr val="dk1"/>
              </a:solidFill>
              <a:latin typeface="Arial"/>
              <a:ea typeface="Arial"/>
              <a:cs typeface="Arial"/>
              <a:sym typeface="Arial"/>
            </a:endParaRPr>
          </a:p>
        </p:txBody>
      </p:sp>
      <p:sp>
        <p:nvSpPr>
          <p:cNvPr id="172" name="Google Shape;172;p7"/>
          <p:cNvSpPr/>
          <p:nvPr/>
        </p:nvSpPr>
        <p:spPr>
          <a:xfrm>
            <a:off x="1749492" y="4023720"/>
            <a:ext cx="3493996" cy="140968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Tiempos de Pruebas: </a:t>
            </a:r>
            <a:r>
              <a:rPr lang="es-ES" sz="1600">
                <a:solidFill>
                  <a:schemeClr val="dk1"/>
                </a:solidFill>
                <a:latin typeface="Arial"/>
                <a:ea typeface="Arial"/>
                <a:cs typeface="Arial"/>
                <a:sym typeface="Arial"/>
              </a:rPr>
              <a:t>NO son fijos ni están estandarizados, depende de la disponibilidad del proceso de producción, tipo de elemento o material.</a:t>
            </a:r>
            <a:endParaRPr/>
          </a:p>
        </p:txBody>
      </p:sp>
      <p:sp>
        <p:nvSpPr>
          <p:cNvPr id="173" name="Google Shape;173;p7"/>
          <p:cNvSpPr/>
          <p:nvPr/>
        </p:nvSpPr>
        <p:spPr>
          <a:xfrm>
            <a:off x="500054" y="2663992"/>
            <a:ext cx="3733965" cy="114621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Vigencia de la Homologación:</a:t>
            </a:r>
            <a:r>
              <a:rPr lang="es-ES" sz="1600">
                <a:solidFill>
                  <a:schemeClr val="dk1"/>
                </a:solidFill>
                <a:latin typeface="Arial"/>
                <a:ea typeface="Arial"/>
                <a:cs typeface="Arial"/>
                <a:sym typeface="Arial"/>
              </a:rPr>
              <a:t> Está sujeta a la actualización del documento técnico y/o Reportes de No Conformidad sin resolver.</a:t>
            </a:r>
            <a:endParaRPr/>
          </a:p>
        </p:txBody>
      </p:sp>
      <p:sp>
        <p:nvSpPr>
          <p:cNvPr id="174" name="Google Shape;174;p7"/>
          <p:cNvSpPr/>
          <p:nvPr/>
        </p:nvSpPr>
        <p:spPr>
          <a:xfrm>
            <a:off x="6174520" y="1045428"/>
            <a:ext cx="3897497" cy="167315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Se homologa Fabricante: </a:t>
            </a:r>
            <a:r>
              <a:rPr lang="es-ES" sz="1600">
                <a:solidFill>
                  <a:schemeClr val="dk1"/>
                </a:solidFill>
                <a:latin typeface="Arial"/>
                <a:ea typeface="Arial"/>
                <a:cs typeface="Arial"/>
                <a:sym typeface="Arial"/>
              </a:rPr>
              <a:t>La homologación es válida para la empresa fabricante, independientemente de la empresa que elija como representante, comercializador o distribuidor en Colombia.</a:t>
            </a:r>
            <a:endParaRPr sz="1600">
              <a:solidFill>
                <a:schemeClr val="dk1"/>
              </a:solidFill>
              <a:latin typeface="Arial"/>
              <a:ea typeface="Arial"/>
              <a:cs typeface="Arial"/>
              <a:sym typeface="Arial"/>
            </a:endParaRPr>
          </a:p>
        </p:txBody>
      </p:sp>
      <p:pic>
        <p:nvPicPr>
          <p:cNvPr id="175" name="Google Shape;175;p7"/>
          <p:cNvPicPr preferRelativeResize="0"/>
          <p:nvPr/>
        </p:nvPicPr>
        <p:blipFill rotWithShape="1">
          <a:blip r:embed="rId3">
            <a:alphaModFix/>
          </a:blip>
          <a:srcRect b="0" l="0" r="0" t="0"/>
          <a:stretch/>
        </p:blipFill>
        <p:spPr>
          <a:xfrm>
            <a:off x="7822503" y="4313130"/>
            <a:ext cx="1749727" cy="1334393"/>
          </a:xfrm>
          <a:prstGeom prst="rect">
            <a:avLst/>
          </a:prstGeom>
          <a:noFill/>
          <a:ln>
            <a:noFill/>
          </a:ln>
        </p:spPr>
      </p:pic>
      <p:sp>
        <p:nvSpPr>
          <p:cNvPr id="176" name="Google Shape;176;p7"/>
          <p:cNvSpPr/>
          <p:nvPr/>
        </p:nvSpPr>
        <p:spPr>
          <a:xfrm>
            <a:off x="7238882" y="2803738"/>
            <a:ext cx="3868092" cy="140968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chemeClr val="dk1"/>
                </a:solidFill>
                <a:latin typeface="Arial"/>
                <a:ea typeface="Arial"/>
                <a:cs typeface="Arial"/>
                <a:sym typeface="Arial"/>
              </a:rPr>
              <a:t>Estado Suministro Muestras: </a:t>
            </a:r>
            <a:r>
              <a:rPr lang="es-ES" sz="1600">
                <a:solidFill>
                  <a:schemeClr val="dk1"/>
                </a:solidFill>
                <a:latin typeface="Arial"/>
                <a:ea typeface="Arial"/>
                <a:cs typeface="Arial"/>
                <a:sym typeface="Arial"/>
              </a:rPr>
              <a:t>Las muestras suministradas deben estar debidamente, identificadas y empacadas, de tal manera que garantice su transporte y manipulación. </a:t>
            </a:r>
            <a:endParaRPr sz="1600">
              <a:solidFill>
                <a:schemeClr val="dk1"/>
              </a:solidFill>
              <a:latin typeface="Arial"/>
              <a:ea typeface="Arial"/>
              <a:cs typeface="Arial"/>
              <a:sym typeface="Arial"/>
            </a:endParaRPr>
          </a:p>
        </p:txBody>
      </p:sp>
      <p:sp>
        <p:nvSpPr>
          <p:cNvPr id="177" name="Google Shape;177;p7"/>
          <p:cNvSpPr/>
          <p:nvPr/>
        </p:nvSpPr>
        <p:spPr>
          <a:xfrm>
            <a:off x="552523" y="5732684"/>
            <a:ext cx="8443765" cy="882742"/>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s-ES" sz="1600">
                <a:solidFill>
                  <a:srgbClr val="FF0000"/>
                </a:solidFill>
                <a:latin typeface="Arial"/>
                <a:ea typeface="Arial"/>
                <a:cs typeface="Arial"/>
                <a:sym typeface="Arial"/>
              </a:rPr>
              <a:t>NOTA:</a:t>
            </a:r>
            <a:r>
              <a:rPr b="1" lang="es-ES" sz="1600">
                <a:solidFill>
                  <a:schemeClr val="dk1"/>
                </a:solidFill>
                <a:latin typeface="Arial"/>
                <a:ea typeface="Arial"/>
                <a:cs typeface="Arial"/>
                <a:sym typeface="Arial"/>
              </a:rPr>
              <a:t> </a:t>
            </a:r>
            <a:r>
              <a:rPr lang="es-ES" sz="1600">
                <a:solidFill>
                  <a:schemeClr val="dk1"/>
                </a:solidFill>
                <a:latin typeface="Arial"/>
                <a:ea typeface="Arial"/>
                <a:cs typeface="Arial"/>
                <a:sym typeface="Arial"/>
              </a:rPr>
              <a:t>La Industria Militar no homologa armas, municiones y explosivos ni en el extranjero ni nacionalmente.  Esta actividad es realizada por las Fuerzas Militares o la Policía Nacional.</a:t>
            </a:r>
            <a:endParaRPr sz="1600">
              <a:solidFill>
                <a:schemeClr val="dk1"/>
              </a:solidFill>
              <a:latin typeface="Arial"/>
              <a:ea typeface="Arial"/>
              <a:cs typeface="Arial"/>
              <a:sym typeface="Arial"/>
            </a:endParaRPr>
          </a:p>
        </p:txBody>
      </p:sp>
      <p:pic>
        <p:nvPicPr>
          <p:cNvPr id="178" name="Google Shape;178;p7"/>
          <p:cNvPicPr preferRelativeResize="0"/>
          <p:nvPr/>
        </p:nvPicPr>
        <p:blipFill rotWithShape="1">
          <a:blip r:embed="rId4">
            <a:alphaModFix/>
          </a:blip>
          <a:srcRect b="0" l="22451" r="21895" t="0"/>
          <a:stretch/>
        </p:blipFill>
        <p:spPr>
          <a:xfrm>
            <a:off x="4346802" y="2652699"/>
            <a:ext cx="590677" cy="1025055"/>
          </a:xfrm>
          <a:prstGeom prst="rect">
            <a:avLst/>
          </a:prstGeom>
          <a:noFill/>
          <a:ln>
            <a:noFill/>
          </a:ln>
        </p:spPr>
      </p:pic>
      <p:pic>
        <p:nvPicPr>
          <p:cNvPr descr="How Long Is the HSK 5 Test? - ImproveMandarin" id="179" name="Google Shape;179;p7"/>
          <p:cNvPicPr preferRelativeResize="0"/>
          <p:nvPr/>
        </p:nvPicPr>
        <p:blipFill rotWithShape="1">
          <a:blip r:embed="rId5">
            <a:alphaModFix/>
          </a:blip>
          <a:srcRect b="0" l="0" r="25589" t="0"/>
          <a:stretch/>
        </p:blipFill>
        <p:spPr>
          <a:xfrm>
            <a:off x="591104" y="4219904"/>
            <a:ext cx="1069419" cy="905316"/>
          </a:xfrm>
          <a:prstGeom prst="rect">
            <a:avLst/>
          </a:prstGeom>
          <a:noFill/>
          <a:ln>
            <a:noFill/>
          </a:ln>
        </p:spPr>
      </p:pic>
      <p:pic>
        <p:nvPicPr>
          <p:cNvPr id="180" name="Google Shape;180;p7"/>
          <p:cNvPicPr preferRelativeResize="0"/>
          <p:nvPr/>
        </p:nvPicPr>
        <p:blipFill rotWithShape="1">
          <a:blip r:embed="rId6">
            <a:alphaModFix/>
          </a:blip>
          <a:srcRect b="0" l="0" r="0" t="0"/>
          <a:stretch/>
        </p:blipFill>
        <p:spPr>
          <a:xfrm>
            <a:off x="10403236" y="1337987"/>
            <a:ext cx="996284" cy="1114162"/>
          </a:xfrm>
          <a:prstGeom prst="rect">
            <a:avLst/>
          </a:prstGeom>
          <a:noFill/>
          <a:ln>
            <a:noFill/>
          </a:ln>
        </p:spPr>
      </p:pic>
      <p:pic>
        <p:nvPicPr>
          <p:cNvPr id="181" name="Google Shape;181;p7"/>
          <p:cNvPicPr preferRelativeResize="0"/>
          <p:nvPr/>
        </p:nvPicPr>
        <p:blipFill rotWithShape="1">
          <a:blip r:embed="rId7">
            <a:alphaModFix/>
          </a:blip>
          <a:srcRect b="0" l="9024" r="9303" t="0"/>
          <a:stretch/>
        </p:blipFill>
        <p:spPr>
          <a:xfrm>
            <a:off x="5718962" y="3017861"/>
            <a:ext cx="1226486" cy="1120270"/>
          </a:xfrm>
          <a:prstGeom prst="rect">
            <a:avLst/>
          </a:prstGeom>
          <a:noFill/>
          <a:ln>
            <a:noFill/>
          </a:ln>
        </p:spPr>
      </p:pic>
      <p:pic>
        <p:nvPicPr>
          <p:cNvPr id="182" name="Google Shape;182;p7"/>
          <p:cNvPicPr preferRelativeResize="0"/>
          <p:nvPr/>
        </p:nvPicPr>
        <p:blipFill rotWithShape="1">
          <a:blip r:embed="rId8">
            <a:alphaModFix/>
          </a:blip>
          <a:srcRect b="0" l="0" r="0" t="0"/>
          <a:stretch/>
        </p:blipFill>
        <p:spPr>
          <a:xfrm>
            <a:off x="9899904" y="4219904"/>
            <a:ext cx="1075203" cy="1248273"/>
          </a:xfrm>
          <a:prstGeom prst="rect">
            <a:avLst/>
          </a:prstGeom>
          <a:noFill/>
          <a:ln>
            <a:noFill/>
          </a:ln>
        </p:spPr>
      </p:pic>
      <p:pic>
        <p:nvPicPr>
          <p:cNvPr id="183" name="Google Shape;183;p7"/>
          <p:cNvPicPr preferRelativeResize="0"/>
          <p:nvPr/>
        </p:nvPicPr>
        <p:blipFill rotWithShape="1">
          <a:blip r:embed="rId9">
            <a:alphaModFix/>
          </a:blip>
          <a:srcRect b="0" l="0" r="0" t="0"/>
          <a:stretch/>
        </p:blipFill>
        <p:spPr>
          <a:xfrm>
            <a:off x="499362" y="977186"/>
            <a:ext cx="1161161" cy="1298547"/>
          </a:xfrm>
          <a:prstGeom prst="rect">
            <a:avLst/>
          </a:prstGeom>
          <a:noFill/>
          <a:ln>
            <a:noFill/>
          </a:ln>
        </p:spPr>
      </p:pic>
      <p:sp>
        <p:nvSpPr>
          <p:cNvPr id="184" name="Google Shape;184;p7"/>
          <p:cNvSpPr/>
          <p:nvPr/>
        </p:nvSpPr>
        <p:spPr>
          <a:xfrm>
            <a:off x="460375" y="444863"/>
            <a:ext cx="7772854" cy="408623"/>
          </a:xfrm>
          <a:prstGeom prst="roundRect">
            <a:avLst>
              <a:gd fmla="val 16667" name="adj"/>
            </a:avLst>
          </a:prstGeom>
          <a:solidFill>
            <a:srgbClr val="FFCC0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s-ES" sz="1800">
                <a:solidFill>
                  <a:schemeClr val="dk1"/>
                </a:solidFill>
                <a:latin typeface="Arial"/>
                <a:ea typeface="Arial"/>
                <a:cs typeface="Arial"/>
                <a:sym typeface="Arial"/>
              </a:rPr>
              <a:t>III. ASPECTOS RELEVANTES</a:t>
            </a:r>
            <a:endParaRPr b="1" sz="18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2026-02-09T15:41:22Z</dcterms:created>
  <dc:creator>Yudy Alejandrina Olivera Garcia</dc:creator>
</cp:coreProperties>
</file>