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9926638" cy="6797675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Fira Sans Extra Condensed Medium" panose="020B0604020202020204" charset="0"/>
      <p:regular r:id="rId21"/>
      <p:bold r:id="rId22"/>
      <p:italic r:id="rId23"/>
      <p:boldItalic r:id="rId24"/>
    </p:embeddedFont>
    <p:embeddedFont>
      <p:font typeface="Asset" panose="020B0604020202020204" charset="0"/>
      <p:regular r:id="rId25"/>
    </p:embeddedFont>
    <p:embeddedFont>
      <p:font typeface="Google San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Rz9UGY/wVK254qzqMSClNgJC2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301543" cy="34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3373" y="0"/>
            <a:ext cx="4301543" cy="34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456219"/>
            <a:ext cx="4301543" cy="34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3373" y="6456219"/>
            <a:ext cx="4301543" cy="341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:notes"/>
          <p:cNvSpPr txBox="1">
            <a:spLocks noGrp="1"/>
          </p:cNvSpPr>
          <p:nvPr>
            <p:ph type="body" idx="1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eño personalizado">
  <p:cSld name="3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eño personalizado">
  <p:cSld name="4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umil.gov.co/indumil-noticias/canales-de-atencion-de-la-industria-militar/" TargetMode="External"/><Relationship Id="rId7" Type="http://schemas.openxmlformats.org/officeDocument/2006/relationships/hyperlink" Target="https://www.indumil.gov.co/wp-content/uploads/2025/02/MANUAL-CONTRATACION-REV11-26012024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otificacionesjudiciales@indumil.gov.co" TargetMode="External"/><Relationship Id="rId5" Type="http://schemas.openxmlformats.org/officeDocument/2006/relationships/hyperlink" Target="mailto:indumil@indumil.gov.co" TargetMode="External"/><Relationship Id="rId4" Type="http://schemas.openxmlformats.org/officeDocument/2006/relationships/hyperlink" Target="mailto:yodenuncio@indumil.gov.c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umil.gov.c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>
            <a:off x="523536" y="543600"/>
            <a:ext cx="5080430" cy="681576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PROVEEDORES EXTRANJEROS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Aspectos claves para tener en cuenta: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/>
          <p:nvPr/>
        </p:nvSpPr>
        <p:spPr>
          <a:xfrm>
            <a:off x="2138991" y="2334004"/>
            <a:ext cx="5460461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Documentos apostillados o legalizados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Traducción oficial al español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Requisitos legales aplicables en Colombia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0" title="apostilla.jpg"/>
          <p:cNvPicPr preferRelativeResize="0"/>
          <p:nvPr/>
        </p:nvPicPr>
        <p:blipFill rotWithShape="1">
          <a:blip r:embed="rId3">
            <a:alphaModFix/>
          </a:blip>
          <a:srcRect l="39920" t="28150" r="41475" b="43438"/>
          <a:stretch/>
        </p:blipFill>
        <p:spPr>
          <a:xfrm>
            <a:off x="643443" y="1874466"/>
            <a:ext cx="1495548" cy="115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 title="tradu.jpg"/>
          <p:cNvPicPr preferRelativeResize="0"/>
          <p:nvPr/>
        </p:nvPicPr>
        <p:blipFill rotWithShape="1">
          <a:blip r:embed="rId4">
            <a:alphaModFix/>
          </a:blip>
          <a:srcRect l="36838" t="24938" r="38459" b="31147"/>
          <a:stretch/>
        </p:blipFill>
        <p:spPr>
          <a:xfrm>
            <a:off x="796102" y="3342420"/>
            <a:ext cx="1190228" cy="114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 title="legal.jpg"/>
          <p:cNvPicPr preferRelativeResize="0"/>
          <p:nvPr/>
        </p:nvPicPr>
        <p:blipFill rotWithShape="1">
          <a:blip r:embed="rId5">
            <a:alphaModFix/>
          </a:blip>
          <a:srcRect l="30337" t="31832" r="31578" b="31113"/>
          <a:stretch/>
        </p:blipFill>
        <p:spPr>
          <a:xfrm>
            <a:off x="757227" y="4804515"/>
            <a:ext cx="1267977" cy="1047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>
            <a:off x="744583" y="648103"/>
            <a:ext cx="7158446" cy="423051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Errores críticos detectados en los trámites de selección: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1" title="nooo.jpg"/>
          <p:cNvPicPr preferRelativeResize="0"/>
          <p:nvPr/>
        </p:nvPicPr>
        <p:blipFill rotWithShape="1">
          <a:blip r:embed="rId3">
            <a:alphaModFix/>
          </a:blip>
          <a:srcRect l="5329" t="32781" r="4943" b="39417"/>
          <a:stretch/>
        </p:blipFill>
        <p:spPr>
          <a:xfrm>
            <a:off x="744583" y="4720864"/>
            <a:ext cx="6554117" cy="1620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583" y="1737359"/>
            <a:ext cx="9692639" cy="273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/>
          <p:nvPr/>
        </p:nvSpPr>
        <p:spPr>
          <a:xfrm>
            <a:off x="704618" y="1476598"/>
            <a:ext cx="1014554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Constitución Política de Colombia:</a:t>
            </a: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Principios de la función administrativa.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Ley 80 de 1993 y Ley 1150 de 2007:</a:t>
            </a: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(Como marco general de contratación estatal en Colombia).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Decreto 1082 de 2015:</a:t>
            </a: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Sector administrativo de Planeación Nacional.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C28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Manual de Contratación de la Industria Militar. IM OC OFL MN 001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"/>
          <p:cNvSpPr/>
          <p:nvPr/>
        </p:nvSpPr>
        <p:spPr>
          <a:xfrm>
            <a:off x="704619" y="604993"/>
            <a:ext cx="4311518" cy="37472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REFERENCIAS </a:t>
            </a:r>
            <a:r>
              <a:rPr lang="es-CO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DOCUMENTALES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 txBox="1"/>
          <p:nvPr/>
        </p:nvSpPr>
        <p:spPr>
          <a:xfrm>
            <a:off x="470263" y="838818"/>
            <a:ext cx="11142617" cy="601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sng" strike="noStrike" cap="none" dirty="0">
              <a:solidFill>
                <a:srgbClr val="467886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0" i="0" u="sng" strike="noStrike" cap="none" dirty="0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https://www.indumil.gov.co/indumil-noticias/canales-de-atencion-de-la-industria-militar/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de atención a la ciudadanía: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+57 601 2207800</a:t>
            </a:r>
            <a:endParaRPr dirty="0"/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Anticorrupción: 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157</a:t>
            </a:r>
            <a:endParaRPr dirty="0"/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Denuncia por actos de corrupción: </a:t>
            </a:r>
            <a:r>
              <a:rPr lang="es-CO" sz="1800" b="0" i="0" u="sng" strike="noStrike" cap="none" dirty="0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yodenuncio@indumil.gov.co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Correo institucional: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00" b="0" i="0" u="sng" strike="noStrike" cap="none" dirty="0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indumil@indumil.gov.co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Correo de notificaciones judiciales: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00" b="0" i="0" u="sng" strike="noStrike" cap="none" dirty="0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notificacionesjudiciales@indumil.gov.co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Horario de atención presencial: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lunes a viernes de 7:00 a.m. a 4:00 p.m.</a:t>
            </a:r>
            <a:endParaRPr dirty="0"/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Consulte la guía ABC completa para mayor detalle.</a:t>
            </a:r>
            <a:endParaRPr dirty="0"/>
          </a:p>
          <a:p>
            <a:pPr marL="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Nota: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Manual de Contratación de la entidad puede ser consultado a través de los canales oficiales de la Industria Militar de Colombia, disponible en el siguiente enlace: </a:t>
            </a:r>
            <a:endParaRPr dirty="0"/>
          </a:p>
          <a:p>
            <a:pPr marL="228600" marR="0" lvl="0" indent="0" algn="l" rtl="0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800" b="0" i="0" u="sng" strike="noStrike" cap="none" dirty="0">
                <a:solidFill>
                  <a:srgbClr val="467886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https://www.indumil.gov.co/wp-content/uploads/2025/02/MANUAL-CONTRATACION-REV11-26012024.pdf</a:t>
            </a:r>
            <a:r>
              <a:rPr lang="es-CO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470263" y="513977"/>
            <a:ext cx="5718664" cy="324841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CANALES DE ATENCIÓN-INDUMIL: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/>
          <p:nvPr/>
        </p:nvSpPr>
        <p:spPr>
          <a:xfrm>
            <a:off x="3661758" y="2912338"/>
            <a:ext cx="5333735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GUÍA ABC PARA PROVEEDORES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 txBox="1"/>
          <p:nvPr/>
        </p:nvSpPr>
        <p:spPr>
          <a:xfrm>
            <a:off x="2690949" y="4700495"/>
            <a:ext cx="72753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DIRECCIÓN DE COMPRAS-DIRECCIÓN DE CONTRATOS</a:t>
            </a:r>
            <a:endParaRPr sz="20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576810" y="2027634"/>
            <a:ext cx="1787568" cy="37593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  <a:r>
              <a:rPr lang="es-CO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s-CO" sz="28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/>
          </a:p>
        </p:txBody>
      </p:sp>
      <p:sp>
        <p:nvSpPr>
          <p:cNvPr id="29" name="Google Shape;29;p3" descr="Plan anual de adquisiciones archivos - Hospital Francisco de Paula Santander"/>
          <p:cNvSpPr/>
          <p:nvPr/>
        </p:nvSpPr>
        <p:spPr>
          <a:xfrm>
            <a:off x="3393881" y="1337070"/>
            <a:ext cx="3667363" cy="138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3393881" y="709196"/>
            <a:ext cx="6570169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Orientar a los proveedores mediante información clara</a:t>
            </a:r>
            <a:r>
              <a:rPr lang="es-C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facilite el acceso a los procesos contractuales de la Industria Militar, de</a:t>
            </a:r>
            <a:r>
              <a:rPr lang="es-CO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conformidad con las normas y procedimientos aplicables.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Estandarizar el conocimiento de los proveedores sobre las etapas y requisitos del proceso de contratación de INDUMIL, asegurando una participación efectiva y transparente.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Facilitar la comprensión de la normativa, canales oficiales y errores comunes para minimizar procesos fallidos o rechazos de ofertas.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 flipH="1">
            <a:off x="8216536" y="5003074"/>
            <a:ext cx="1747513" cy="378823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lang="es-CO" sz="28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576809" y="4860373"/>
            <a:ext cx="610215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 guía aplica para todas las personas naturales o jurídicas, nacionales o extranjeras, interesadas en contratar con la Industria Militar (</a:t>
            </a:r>
            <a:r>
              <a:rPr lang="es-CO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INDUMIL</a:t>
            </a:r>
            <a:r>
              <a:rPr lang="es-CO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abarcando desde la etapa de consulta inicial hasta la liquidación y seguimiento del contrato.</a:t>
            </a:r>
            <a:endParaRPr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 descr="Muchos documentos de informes de cartas de ventas en el escritorio con bolígrafo y calculado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0845" y="1330921"/>
            <a:ext cx="4679496" cy="41424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/>
          <p:nvPr/>
        </p:nvSpPr>
        <p:spPr>
          <a:xfrm>
            <a:off x="399228" y="428047"/>
            <a:ext cx="2187217" cy="421039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DEFINICIONES</a:t>
            </a:r>
            <a:r>
              <a:rPr lang="es-CO" sz="20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399228" y="1872392"/>
            <a:ext cx="5278582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Selección Objetiva (El Criterio)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Es la garantía de que INDUMIL elegirá la propuesta más favorable basándose en criterios técnicos, legales y financieros previos, sin favoritismos ni subjetividades.</a:t>
            </a:r>
            <a:endParaRPr sz="18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Requisitos Habilitantes (El Filtro)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Son las condiciones mínimas (Legales, Técnicas y Financieras) que un proveedor debe cumplir sí o sí para que su oferta sea evaluada. Si falta uno, la propuesta queda fuera.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Apostilla / Legalización (Para Extranjeros)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0A0A0A"/>
              </a:buClr>
              <a:buSzPts val="1000"/>
              <a:buFont typeface="Arial"/>
              <a:buNone/>
            </a:pPr>
            <a:r>
              <a:rPr lang="es-CO" sz="180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Es el proceso que certifica que un documento emitido fuera de Colombia es auténtico y válido legalmente en el país. Sin esto, los documentos extranjeros no tienen valor jurídico.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529857" y="1161103"/>
            <a:ext cx="5036701" cy="352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Plazos Perentorios (El Reloj)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Son los tiempos exactos establecidos en el cronograma. En contratación pública, un minuto tarde es quedar fuera, sin excepciones. Se deben cumplir estrictamente fechas y horarios.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Canales Oficiales (La Única Vía)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Son los medios autorizados (</a:t>
            </a:r>
            <a:r>
              <a:rPr lang="es-CO" sz="1800" b="1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web, correos específicos, instalaciones de INDUMIL</a:t>
            </a:r>
            <a:r>
              <a:rPr lang="es-CO" sz="1800" dirty="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) para recibir información o radicar ofertas. Cualquier comunicación por fuera de estos no tiene validez legal para el proceso.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3293" y="3627997"/>
            <a:ext cx="4259958" cy="266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3294" y="1121915"/>
            <a:ext cx="4259958" cy="250608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/>
          <p:nvPr/>
        </p:nvSpPr>
        <p:spPr>
          <a:xfrm>
            <a:off x="529857" y="454173"/>
            <a:ext cx="2187217" cy="421039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DEFINICIONES</a:t>
            </a:r>
            <a:r>
              <a:rPr lang="es-CO" sz="2000" b="0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376518" y="537880"/>
            <a:ext cx="2301368" cy="389583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AUTORIDADES</a:t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580404" y="2560914"/>
            <a:ext cx="665692" cy="35094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VCO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580403" y="3691207"/>
            <a:ext cx="665692" cy="3582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GAM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580403" y="4828834"/>
            <a:ext cx="665692" cy="33099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DCP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1371600" y="1345441"/>
            <a:ext cx="2031704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Presidencia de la Industria Militar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Vicepresidencia Corporativa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Gerencia Administrativa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Dirección de Compras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580403" y="1499824"/>
            <a:ext cx="665692" cy="33773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PIM 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" name="Google Shape;58;p6"/>
          <p:cNvSpPr/>
          <p:nvPr/>
        </p:nvSpPr>
        <p:spPr>
          <a:xfrm flipH="1">
            <a:off x="6348549" y="537881"/>
            <a:ext cx="3208344" cy="38958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RESPONSABILIDADES</a:t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6639951" y="1345441"/>
            <a:ext cx="178559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Supervisor, Interventor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Gerencia Administrativa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Dirección de Co</a:t>
            </a:r>
            <a:r>
              <a:rPr lang="es-CO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mpras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/>
          <p:nvPr/>
        </p:nvSpPr>
        <p:spPr>
          <a:xfrm>
            <a:off x="8742379" y="1488526"/>
            <a:ext cx="814514" cy="34903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SUP</a:t>
            </a:r>
            <a:r>
              <a:rPr lang="es-CO" sz="11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1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8768505" y="2560914"/>
            <a:ext cx="788388" cy="35094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GAM</a:t>
            </a:r>
            <a:r>
              <a:rPr lang="es-CO" sz="11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1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2" name="Google Shape;62;p6"/>
          <p:cNvSpPr/>
          <p:nvPr/>
        </p:nvSpPr>
        <p:spPr>
          <a:xfrm>
            <a:off x="8768505" y="3691207"/>
            <a:ext cx="788388" cy="3582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DCP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3" name="Google Shape;63;p6"/>
          <p:cNvPicPr preferRelativeResize="0"/>
          <p:nvPr/>
        </p:nvPicPr>
        <p:blipFill rotWithShape="1">
          <a:blip r:embed="rId3">
            <a:alphaModFix/>
          </a:blip>
          <a:srcRect l="1530"/>
          <a:stretch/>
        </p:blipFill>
        <p:spPr>
          <a:xfrm>
            <a:off x="3403304" y="1312851"/>
            <a:ext cx="3236647" cy="402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>
            <a:off x="748499" y="404912"/>
            <a:ext cx="4186125" cy="410991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PRINCIPIOS INSTITUCIONALES</a:t>
            </a: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7456023" y="1067505"/>
            <a:ext cx="2497874" cy="133074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Honestidad</a:t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4138454" y="1141494"/>
            <a:ext cx="2597645" cy="132406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🔍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dirty="0"/>
          </a:p>
        </p:txBody>
      </p:sp>
      <p:sp>
        <p:nvSpPr>
          <p:cNvPr id="71" name="Google Shape;71;p7"/>
          <p:cNvSpPr/>
          <p:nvPr/>
        </p:nvSpPr>
        <p:spPr>
          <a:xfrm>
            <a:off x="1228368" y="1141494"/>
            <a:ext cx="2498375" cy="132406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⚖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Ética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7"/>
          <p:cNvSpPr/>
          <p:nvPr/>
        </p:nvSpPr>
        <p:spPr>
          <a:xfrm>
            <a:off x="4138455" y="2691150"/>
            <a:ext cx="2597644" cy="1449776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Igualdad</a:t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7456023" y="2707494"/>
            <a:ext cx="2497874" cy="143343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📊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Selección Objetiva</a:t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1104043" y="2691150"/>
            <a:ext cx="2622700" cy="143343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Responsabilidad</a:t>
            </a: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7456023" y="4450173"/>
            <a:ext cx="2497874" cy="142016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Respeto</a:t>
            </a: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4138455" y="4450173"/>
            <a:ext cx="2597644" cy="142016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🎯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Compromiso</a:t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1100202" y="4450173"/>
            <a:ext cx="2622701" cy="1545678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latin typeface="Asset"/>
                <a:ea typeface="Asset"/>
                <a:cs typeface="Asset"/>
                <a:sym typeface="Asset"/>
              </a:rPr>
              <a:t>💪⚓👥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Justicia</a:t>
            </a:r>
            <a:endParaRPr/>
          </a:p>
        </p:txBody>
      </p:sp>
      <p:cxnSp>
        <p:nvCxnSpPr>
          <p:cNvPr id="78" name="Google Shape;78;p7"/>
          <p:cNvCxnSpPr/>
          <p:nvPr/>
        </p:nvCxnSpPr>
        <p:spPr>
          <a:xfrm flipH="1">
            <a:off x="7095559" y="1141494"/>
            <a:ext cx="1004" cy="485435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miter lim="800000"/>
            <a:headEnd type="diamond" w="med" len="med"/>
            <a:tailEnd type="diamond" w="med" len="med"/>
          </a:ln>
        </p:spPr>
      </p:cxnSp>
      <p:cxnSp>
        <p:nvCxnSpPr>
          <p:cNvPr id="79" name="Google Shape;79;p7"/>
          <p:cNvCxnSpPr/>
          <p:nvPr/>
        </p:nvCxnSpPr>
        <p:spPr>
          <a:xfrm>
            <a:off x="3946655" y="1141494"/>
            <a:ext cx="6761" cy="485435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miter lim="800000"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/>
        </p:nvSpPr>
        <p:spPr>
          <a:xfrm>
            <a:off x="1990800" y="1236877"/>
            <a:ext cx="81851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¿Cómo puede un proveedor participar en un proceso de contratación?</a:t>
            </a:r>
            <a:endParaRPr/>
          </a:p>
        </p:txBody>
      </p:sp>
      <p:sp>
        <p:nvSpPr>
          <p:cNvPr id="85" name="Google Shape;85;p8"/>
          <p:cNvSpPr txBox="1"/>
          <p:nvPr/>
        </p:nvSpPr>
        <p:spPr>
          <a:xfrm>
            <a:off x="602923" y="1854363"/>
            <a:ext cx="5885754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manera general, los proveedores interesados en participar en los procesos de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contratación de la Industria Militar deben: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Consultar los procesos publicados en los canales oficiales de la entidad,</a:t>
            </a:r>
            <a:r>
              <a:rPr lang="es-CO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disponibles en: </a:t>
            </a:r>
            <a:r>
              <a:rPr lang="es-CO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https://www.indumil.gov.co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Revisar los requisitos y condiciones del proceso de interés.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Presentar su oferta dentro de los plazos establecidos y por los medios definidos.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Atender las comunicaciones oficiales durante el desarrollo del proceso.</a:t>
            </a: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602922" y="503054"/>
            <a:ext cx="2571351" cy="437472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GENERALIDADES</a:t>
            </a:r>
            <a:endParaRPr/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2389" y="1854363"/>
            <a:ext cx="4775359" cy="41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744583" y="621977"/>
            <a:ext cx="3279072" cy="33330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ETAPAS DEL PROCESO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744583" y="1524640"/>
            <a:ext cx="23379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ANTES: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Verificar requisitos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Revisar términos del proceso</a:t>
            </a:r>
            <a:endParaRPr/>
          </a:p>
        </p:txBody>
      </p:sp>
      <p:sp>
        <p:nvSpPr>
          <p:cNvPr id="94" name="Google Shape;94;p9"/>
          <p:cNvSpPr/>
          <p:nvPr/>
        </p:nvSpPr>
        <p:spPr>
          <a:xfrm>
            <a:off x="4337380" y="1524640"/>
            <a:ext cx="202622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2. DURANTE:</a:t>
            </a:r>
            <a:endParaRPr sz="1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Cumplir plazos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Usar canales oficiales</a:t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7266645" y="1524640"/>
            <a:ext cx="18911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3. DESPUÉS:</a:t>
            </a:r>
            <a:endParaRPr sz="18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Cumplir obligaciones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Atender seguimiento</a:t>
            </a:r>
            <a:endParaRPr/>
          </a:p>
        </p:txBody>
      </p:sp>
      <p:pic>
        <p:nvPicPr>
          <p:cNvPr id="96" name="Google Shape;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583" y="3048110"/>
            <a:ext cx="9483633" cy="3078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Panorámica</PresentationFormat>
  <Paragraphs>134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 Narrow</vt:lpstr>
      <vt:lpstr>Fira Sans Extra Condensed Medium</vt:lpstr>
      <vt:lpstr>Arial</vt:lpstr>
      <vt:lpstr>Asset</vt:lpstr>
      <vt:lpstr>Google Sans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Cristina Diaz Bermeo</dc:creator>
  <cp:lastModifiedBy>Diego Fernando Rivera Gonzalez</cp:lastModifiedBy>
  <cp:revision>1</cp:revision>
  <dcterms:created xsi:type="dcterms:W3CDTF">2024-01-03T18:04:35Z</dcterms:created>
  <dcterms:modified xsi:type="dcterms:W3CDTF">2026-04-06T18:31:17Z</dcterms:modified>
</cp:coreProperties>
</file>