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9926625" cy="6797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iQrOHO0cO+3umCEYzB5CN60Ckt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4301543" cy="341458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3373" y="0"/>
            <a:ext cx="4301543" cy="341458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924175" y="849313"/>
            <a:ext cx="4078288" cy="22939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6456219"/>
            <a:ext cx="4301543" cy="341457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3373" y="6456219"/>
            <a:ext cx="4301543" cy="341457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-CO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/>
          <p:nvPr>
            <p:ph idx="1" type="body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" name="Google Shape;16;p1:notes"/>
          <p:cNvSpPr/>
          <p:nvPr>
            <p:ph idx="2" type="sldImg"/>
          </p:nvPr>
        </p:nvSpPr>
        <p:spPr>
          <a:xfrm>
            <a:off x="2924175" y="849313"/>
            <a:ext cx="4078288" cy="22939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 txBox="1"/>
          <p:nvPr>
            <p:ph idx="1" type="body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" name="Google Shape;22;p2:notes"/>
          <p:cNvSpPr/>
          <p:nvPr>
            <p:ph idx="2" type="sldImg"/>
          </p:nvPr>
        </p:nvSpPr>
        <p:spPr>
          <a:xfrm>
            <a:off x="2924175" y="849313"/>
            <a:ext cx="4078288" cy="22939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629666efb8_0_14:notes"/>
          <p:cNvSpPr/>
          <p:nvPr>
            <p:ph idx="2" type="sldImg"/>
          </p:nvPr>
        </p:nvSpPr>
        <p:spPr>
          <a:xfrm>
            <a:off x="2924175" y="849313"/>
            <a:ext cx="4078200" cy="229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g3629666efb8_0_14:notes"/>
          <p:cNvSpPr txBox="1"/>
          <p:nvPr>
            <p:ph idx="1" type="body"/>
          </p:nvPr>
        </p:nvSpPr>
        <p:spPr>
          <a:xfrm>
            <a:off x="992664" y="3271382"/>
            <a:ext cx="7941300" cy="26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g3629666efb8_0_14:notes"/>
          <p:cNvSpPr txBox="1"/>
          <p:nvPr>
            <p:ph idx="12" type="sldNum"/>
          </p:nvPr>
        </p:nvSpPr>
        <p:spPr>
          <a:xfrm>
            <a:off x="5623373" y="6456219"/>
            <a:ext cx="4301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297dc3db4_0_48:notes"/>
          <p:cNvSpPr/>
          <p:nvPr>
            <p:ph idx="2" type="sldImg"/>
          </p:nvPr>
        </p:nvSpPr>
        <p:spPr>
          <a:xfrm>
            <a:off x="2924175" y="849313"/>
            <a:ext cx="4078200" cy="229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297dc3db4_0_48:notes"/>
          <p:cNvSpPr txBox="1"/>
          <p:nvPr>
            <p:ph idx="1" type="body"/>
          </p:nvPr>
        </p:nvSpPr>
        <p:spPr>
          <a:xfrm>
            <a:off x="992664" y="3271382"/>
            <a:ext cx="7941300" cy="2676600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36297dc3db4_0_48:notes"/>
          <p:cNvSpPr txBox="1"/>
          <p:nvPr>
            <p:ph idx="12" type="sldNum"/>
          </p:nvPr>
        </p:nvSpPr>
        <p:spPr>
          <a:xfrm>
            <a:off x="5623373" y="6456219"/>
            <a:ext cx="4301400" cy="341400"/>
          </a:xfrm>
          <a:prstGeom prst="rect">
            <a:avLst/>
          </a:prstGeom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2924175" y="849313"/>
            <a:ext cx="4078288" cy="22939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seño personalizado">
  <p:cSld name="2_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Diseño personalizado">
  <p:cSld name="4_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/>
          <p:nvPr/>
        </p:nvSpPr>
        <p:spPr>
          <a:xfrm>
            <a:off x="671544" y="2946242"/>
            <a:ext cx="10658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CO" sz="3600">
                <a:solidFill>
                  <a:srgbClr val="3F3F3F"/>
                </a:solidFill>
              </a:rPr>
              <a:t>USO ADECUADO DE BIENES Y ELEMENTOS ASIGNADOS A SERVIDORES PÚBLICOS</a:t>
            </a:r>
            <a:endParaRPr b="1" i="0" sz="3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2983346" y="4752746"/>
            <a:ext cx="622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OFICINA DE CONTROL DISCIPLINARIO INTERNO</a:t>
            </a:r>
            <a:endParaRPr b="1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 txBox="1"/>
          <p:nvPr/>
        </p:nvSpPr>
        <p:spPr>
          <a:xfrm>
            <a:off x="7072300" y="1682025"/>
            <a:ext cx="35346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CO" sz="1700">
                <a:solidFill>
                  <a:schemeClr val="dk1"/>
                </a:solidFill>
              </a:rPr>
              <a:t>¿Qué son estos bienes y elementos?</a:t>
            </a:r>
            <a:br>
              <a:rPr lang="es-CO" sz="1700">
                <a:solidFill>
                  <a:schemeClr val="dk1"/>
                </a:solidFill>
              </a:rPr>
            </a:br>
            <a:r>
              <a:rPr lang="es-CO" sz="1700">
                <a:solidFill>
                  <a:schemeClr val="dk1"/>
                </a:solidFill>
              </a:rPr>
              <a:t>Son los recursos, materiales y equipos que nos asignan para realizar nuestras funciones.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25" name="Google Shape;25;p2" title="oficina.PNG"/>
          <p:cNvPicPr preferRelativeResize="0"/>
          <p:nvPr/>
        </p:nvPicPr>
        <p:blipFill rotWithShape="1">
          <a:blip r:embed="rId3">
            <a:alphaModFix/>
          </a:blip>
          <a:srcRect b="49997" l="2790" r="-2789" t="0"/>
          <a:stretch/>
        </p:blipFill>
        <p:spPr>
          <a:xfrm>
            <a:off x="1357900" y="4006575"/>
            <a:ext cx="3767701" cy="1797075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" name="Google Shape;26;p2" title="industri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050" y="2644275"/>
            <a:ext cx="3794185" cy="1797075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" name="Google Shape;27;p2"/>
          <p:cNvSpPr/>
          <p:nvPr/>
        </p:nvSpPr>
        <p:spPr>
          <a:xfrm>
            <a:off x="7072300" y="1461075"/>
            <a:ext cx="3534600" cy="2091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AFC3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072300" y="3800425"/>
            <a:ext cx="3534600" cy="2091900"/>
            <a:chOff x="6814400" y="4086263"/>
            <a:chExt cx="3534600" cy="2091900"/>
          </a:xfrm>
        </p:grpSpPr>
        <p:sp>
          <p:nvSpPr>
            <p:cNvPr id="29" name="Google Shape;29;p2"/>
            <p:cNvSpPr txBox="1"/>
            <p:nvPr/>
          </p:nvSpPr>
          <p:spPr>
            <a:xfrm>
              <a:off x="6814400" y="4259588"/>
              <a:ext cx="3534600" cy="16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b="1" lang="es-CO" sz="1700">
                  <a:solidFill>
                    <a:schemeClr val="dk1"/>
                  </a:solidFill>
                </a:rPr>
                <a:t>¿Por qué es importante?</a:t>
              </a:r>
              <a:br>
                <a:rPr b="1" lang="es-CO" sz="1700">
                  <a:solidFill>
                    <a:schemeClr val="dk1"/>
                  </a:solidFill>
                </a:rPr>
              </a:br>
              <a:r>
                <a:rPr lang="es-CO" sz="1700">
                  <a:solidFill>
                    <a:schemeClr val="dk1"/>
                  </a:solidFill>
                </a:rPr>
                <a:t>Usar correctamente los bienes y elementos garantiza eficiencia y transparencia en nuestro trabajo como trabajadores oficiales.</a:t>
              </a:r>
              <a:endParaRPr sz="20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14400" y="4086263"/>
              <a:ext cx="3534600" cy="2091900"/>
            </a:xfrm>
            <a:prstGeom prst="roundRect">
              <a:avLst>
                <a:gd fmla="val 16667" name="adj"/>
              </a:avLst>
            </a:prstGeom>
            <a:noFill/>
            <a:ln cap="flat" cmpd="sng" w="76200">
              <a:solidFill>
                <a:srgbClr val="AFC3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" name="Google Shape;31;p2"/>
          <p:cNvSpPr txBox="1"/>
          <p:nvPr/>
        </p:nvSpPr>
        <p:spPr>
          <a:xfrm>
            <a:off x="911150" y="717650"/>
            <a:ext cx="5383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O" sz="3600">
                <a:solidFill>
                  <a:schemeClr val="dk1"/>
                </a:solidFill>
              </a:rPr>
              <a:t>¡</a:t>
            </a:r>
            <a:r>
              <a:rPr b="1" lang="es-CO" sz="3600">
                <a:solidFill>
                  <a:schemeClr val="dk1"/>
                </a:solidFill>
              </a:rPr>
              <a:t>CUIDEMOS LO QUE ES DE TODOS!</a:t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915500" y="1918250"/>
            <a:ext cx="3374500" cy="454100"/>
          </a:xfrm>
          <a:custGeom>
            <a:rect b="b" l="l" r="r" t="t"/>
            <a:pathLst>
              <a:path extrusionOk="0" h="18164" w="134980">
                <a:moveTo>
                  <a:pt x="0" y="0"/>
                </a:moveTo>
                <a:cubicBezTo>
                  <a:pt x="22384" y="275"/>
                  <a:pt x="128892" y="92"/>
                  <a:pt x="134304" y="1651"/>
                </a:cubicBezTo>
                <a:cubicBezTo>
                  <a:pt x="139717" y="3211"/>
                  <a:pt x="37337" y="7431"/>
                  <a:pt x="32475" y="9357"/>
                </a:cubicBezTo>
                <a:cubicBezTo>
                  <a:pt x="27613" y="11284"/>
                  <a:pt x="96233" y="11742"/>
                  <a:pt x="105132" y="13210"/>
                </a:cubicBezTo>
                <a:cubicBezTo>
                  <a:pt x="114031" y="14678"/>
                  <a:pt x="89078" y="17338"/>
                  <a:pt x="85867" y="18164"/>
                </a:cubicBezTo>
              </a:path>
            </a:pathLst>
          </a:custGeom>
          <a:noFill/>
          <a:ln cap="flat" cmpd="sng" w="38100">
            <a:solidFill>
              <a:srgbClr val="AFC3FE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" name="Google Shape;33;p2"/>
          <p:cNvSpPr/>
          <p:nvPr/>
        </p:nvSpPr>
        <p:spPr>
          <a:xfrm>
            <a:off x="346775" y="1202700"/>
            <a:ext cx="633000" cy="1650000"/>
          </a:xfrm>
          <a:prstGeom prst="flowChartDelay">
            <a:avLst/>
          </a:prstGeom>
          <a:solidFill>
            <a:srgbClr val="4155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84375" y="2025375"/>
            <a:ext cx="963300" cy="963300"/>
          </a:xfrm>
          <a:prstGeom prst="ellipse">
            <a:avLst/>
          </a:prstGeom>
          <a:solidFill>
            <a:srgbClr val="97B7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" name="Google Shape;35;p2"/>
          <p:cNvSpPr/>
          <p:nvPr/>
        </p:nvSpPr>
        <p:spPr>
          <a:xfrm rot="10800000">
            <a:off x="11205025" y="4753975"/>
            <a:ext cx="633000" cy="1650000"/>
          </a:xfrm>
          <a:prstGeom prst="flowChartDelay">
            <a:avLst/>
          </a:prstGeom>
          <a:solidFill>
            <a:srgbClr val="4155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11080125" y="4574075"/>
            <a:ext cx="633000" cy="701700"/>
          </a:xfrm>
          <a:prstGeom prst="ellipse">
            <a:avLst/>
          </a:prstGeom>
          <a:solidFill>
            <a:srgbClr val="D1DF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0956275" y="5344675"/>
            <a:ext cx="371700" cy="399000"/>
          </a:xfrm>
          <a:prstGeom prst="ellipse">
            <a:avLst/>
          </a:prstGeom>
          <a:solidFill>
            <a:srgbClr val="AFC3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629666efb8_0_14"/>
          <p:cNvSpPr/>
          <p:nvPr/>
        </p:nvSpPr>
        <p:spPr>
          <a:xfrm>
            <a:off x="869675" y="941225"/>
            <a:ext cx="4293300" cy="4995300"/>
          </a:xfrm>
          <a:prstGeom prst="foldedCorner">
            <a:avLst>
              <a:gd fmla="val 16667" name="adj"/>
            </a:avLst>
          </a:prstGeom>
          <a:solidFill>
            <a:srgbClr val="A6B3FC">
              <a:alpha val="327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g3629666efb8_0_14"/>
          <p:cNvSpPr txBox="1"/>
          <p:nvPr/>
        </p:nvSpPr>
        <p:spPr>
          <a:xfrm>
            <a:off x="972875" y="1100850"/>
            <a:ext cx="4086900" cy="14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CO" sz="3200">
                <a:solidFill>
                  <a:schemeClr val="dk1"/>
                </a:solidFill>
              </a:rPr>
              <a:t>¿Cuáles son nuestras responsabilidades?</a:t>
            </a:r>
            <a:endParaRPr b="1" sz="3200">
              <a:solidFill>
                <a:schemeClr val="dk1"/>
              </a:solidFill>
            </a:endParaRPr>
          </a:p>
        </p:txBody>
      </p:sp>
      <p:sp>
        <p:nvSpPr>
          <p:cNvPr id="45" name="Google Shape;45;g3629666efb8_0_14"/>
          <p:cNvSpPr txBox="1"/>
          <p:nvPr/>
        </p:nvSpPr>
        <p:spPr>
          <a:xfrm>
            <a:off x="1124225" y="2587050"/>
            <a:ext cx="35436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CO" sz="1800">
                <a:solidFill>
                  <a:schemeClr val="dk1"/>
                </a:solidFill>
              </a:rPr>
              <a:t>Usar de manera eficiente: </a:t>
            </a:r>
            <a:r>
              <a:rPr lang="es-CO" sz="1800">
                <a:solidFill>
                  <a:schemeClr val="dk1"/>
                </a:solidFill>
              </a:rPr>
              <a:t>Aprovechar los recursos para trabajar mejor y sin desperdicio.</a:t>
            </a:r>
            <a:br>
              <a:rPr lang="es-CO" sz="1800">
                <a:solidFill>
                  <a:schemeClr val="dk1"/>
                </a:solidFill>
              </a:rPr>
            </a:br>
            <a:r>
              <a:rPr b="1" lang="es-CO" sz="1800">
                <a:solidFill>
                  <a:schemeClr val="dk1"/>
                </a:solidFill>
              </a:rPr>
              <a:t>Cuidar y mantener en buen estado:</a:t>
            </a:r>
            <a:r>
              <a:rPr lang="es-CO" sz="1800">
                <a:solidFill>
                  <a:schemeClr val="dk1"/>
                </a:solidFill>
              </a:rPr>
              <a:t> Evitar daños y mantenerlos funcionando.</a:t>
            </a:r>
            <a:br>
              <a:rPr lang="es-CO" sz="1800">
                <a:solidFill>
                  <a:schemeClr val="dk1"/>
                </a:solidFill>
              </a:rPr>
            </a:br>
            <a:r>
              <a:rPr b="1" lang="es-CO" sz="1800">
                <a:solidFill>
                  <a:schemeClr val="dk1"/>
                </a:solidFill>
              </a:rPr>
              <a:t>Reportar problemas:</a:t>
            </a:r>
            <a:r>
              <a:rPr lang="es-CO" sz="1800">
                <a:solidFill>
                  <a:schemeClr val="dk1"/>
                </a:solidFill>
              </a:rPr>
              <a:t> Si algo se daña o se pierde, debemos informar a nuestros superiores.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6" name="Google Shape;46;g3629666efb8_0_14"/>
          <p:cNvSpPr/>
          <p:nvPr/>
        </p:nvSpPr>
        <p:spPr>
          <a:xfrm rot="-5400000">
            <a:off x="10708600" y="5359375"/>
            <a:ext cx="633000" cy="1650000"/>
          </a:xfrm>
          <a:prstGeom prst="flowChartDelay">
            <a:avLst/>
          </a:prstGeom>
          <a:solidFill>
            <a:srgbClr val="4155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g3629666efb8_0_14"/>
          <p:cNvSpPr/>
          <p:nvPr/>
        </p:nvSpPr>
        <p:spPr>
          <a:xfrm>
            <a:off x="10089350" y="5396750"/>
            <a:ext cx="963300" cy="963300"/>
          </a:xfrm>
          <a:prstGeom prst="ellipse">
            <a:avLst/>
          </a:prstGeom>
          <a:solidFill>
            <a:srgbClr val="97B7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" name="Google Shape;48;g3629666efb8_0_14"/>
          <p:cNvSpPr/>
          <p:nvPr/>
        </p:nvSpPr>
        <p:spPr>
          <a:xfrm>
            <a:off x="10818675" y="5317150"/>
            <a:ext cx="633000" cy="701700"/>
          </a:xfrm>
          <a:prstGeom prst="ellipse">
            <a:avLst/>
          </a:prstGeom>
          <a:solidFill>
            <a:srgbClr val="D1DF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g3629666efb8_0_14"/>
          <p:cNvSpPr txBox="1"/>
          <p:nvPr/>
        </p:nvSpPr>
        <p:spPr>
          <a:xfrm>
            <a:off x="7928775" y="2224663"/>
            <a:ext cx="3687900" cy="2552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O" sz="2200">
                <a:solidFill>
                  <a:schemeClr val="dk1"/>
                </a:solidFill>
              </a:rPr>
              <a:t>¡</a:t>
            </a:r>
            <a:r>
              <a:rPr b="1" lang="es-CO" sz="2200">
                <a:solidFill>
                  <a:schemeClr val="dk1"/>
                </a:solidFill>
              </a:rPr>
              <a:t>Recuerda!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CO" sz="1500">
                <a:solidFill>
                  <a:schemeClr val="dk1"/>
                </a:solidFill>
              </a:rPr>
              <a:t>El mal uso, la falta de controles, el daño o extravío de bienes puede acarrear sanciones administrativas, disciplinarias e incluso penales, según lo establecido en la Ley 1474 de 2011, el Código General Disciplinario (Ley 1952 de 2019) y el Código Penal (Ley 599 de 2000).</a:t>
            </a:r>
            <a:endParaRPr sz="1800"/>
          </a:p>
        </p:txBody>
      </p:sp>
      <p:pic>
        <p:nvPicPr>
          <p:cNvPr id="50" name="Google Shape;50;g3629666efb8_0_14" title="chico+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825" y="1982576"/>
            <a:ext cx="3389525" cy="356622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3629666efb8_0_14"/>
          <p:cNvSpPr/>
          <p:nvPr/>
        </p:nvSpPr>
        <p:spPr>
          <a:xfrm rot="965176">
            <a:off x="6800512" y="1147674"/>
            <a:ext cx="1912858" cy="996681"/>
          </a:xfrm>
          <a:custGeom>
            <a:rect b="b" l="l" r="r" t="t"/>
            <a:pathLst>
              <a:path extrusionOk="0" h="39865" w="76510">
                <a:moveTo>
                  <a:pt x="76510" y="25555"/>
                </a:moveTo>
                <a:cubicBezTo>
                  <a:pt x="72841" y="21427"/>
                  <a:pt x="65043" y="3355"/>
                  <a:pt x="54493" y="786"/>
                </a:cubicBezTo>
                <a:cubicBezTo>
                  <a:pt x="43943" y="-1783"/>
                  <a:pt x="22292" y="3630"/>
                  <a:pt x="13210" y="10143"/>
                </a:cubicBezTo>
                <a:cubicBezTo>
                  <a:pt x="4128" y="16656"/>
                  <a:pt x="2202" y="34912"/>
                  <a:pt x="0" y="39866"/>
                </a:cubicBezTo>
              </a:path>
            </a:pathLst>
          </a:custGeom>
          <a:noFill/>
          <a:ln cap="flat" cmpd="sng" w="76200">
            <a:solidFill>
              <a:srgbClr val="415592"/>
            </a:solidFill>
            <a:prstDash val="solid"/>
            <a:round/>
            <a:headEnd len="med" w="med" type="triangle"/>
            <a:tailEnd len="med" w="med" type="diamond"/>
          </a:ln>
          <a:effectLst>
            <a:outerShdw blurRad="57150" rotWithShape="0" algn="bl" dir="5400000" dist="19050">
              <a:srgbClr val="415592">
                <a:alpha val="50000"/>
              </a:srgbClr>
            </a:outerShdw>
          </a:effectLst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6297dc3db4_0_48"/>
          <p:cNvSpPr/>
          <p:nvPr/>
        </p:nvSpPr>
        <p:spPr>
          <a:xfrm>
            <a:off x="587650" y="817375"/>
            <a:ext cx="3619200" cy="3137400"/>
          </a:xfrm>
          <a:prstGeom prst="ellipse">
            <a:avLst/>
          </a:prstGeom>
          <a:noFill/>
          <a:ln cap="flat" cmpd="sng" w="76200">
            <a:solidFill>
              <a:srgbClr val="AFC3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36297dc3db4_0_48"/>
          <p:cNvSpPr txBox="1"/>
          <p:nvPr/>
        </p:nvSpPr>
        <p:spPr>
          <a:xfrm>
            <a:off x="650650" y="1628088"/>
            <a:ext cx="3219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O" sz="3600">
                <a:solidFill>
                  <a:schemeClr val="dk1"/>
                </a:solidFill>
              </a:rPr>
              <a:t>¿Qué beneficios tiene el uso adecuado?</a:t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59" name="Google Shape;59;g36297dc3db4_0_48"/>
          <p:cNvSpPr txBox="1"/>
          <p:nvPr/>
        </p:nvSpPr>
        <p:spPr>
          <a:xfrm>
            <a:off x="5341900" y="1074000"/>
            <a:ext cx="4648500" cy="1754700"/>
          </a:xfrm>
          <a:prstGeom prst="rect">
            <a:avLst/>
          </a:prstGeom>
          <a:solidFill>
            <a:srgbClr val="A6D3FC">
              <a:alpha val="4196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/>
              <a:t>Mejor rendimiento:</a:t>
            </a:r>
            <a:r>
              <a:rPr lang="es-CO" sz="1700"/>
              <a:t> Se trabaja mejor y más rápido.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/>
              <a:t>Transparencia y confianza: La ciudadanía confía más en nuestras acciones.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/>
              <a:t>Ahorro de recursos:</a:t>
            </a:r>
            <a:r>
              <a:rPr lang="es-CO" sz="1700"/>
              <a:t> Se evitan gastos innecesarios y se cuidan los bienes públicos.</a:t>
            </a:r>
            <a:endParaRPr sz="1700"/>
          </a:p>
        </p:txBody>
      </p:sp>
      <p:sp>
        <p:nvSpPr>
          <p:cNvPr id="60" name="Google Shape;60;g36297dc3db4_0_48"/>
          <p:cNvSpPr/>
          <p:nvPr/>
        </p:nvSpPr>
        <p:spPr>
          <a:xfrm rot="7598334">
            <a:off x="9660327" y="2300533"/>
            <a:ext cx="1108315" cy="923660"/>
          </a:xfrm>
          <a:custGeom>
            <a:rect b="b" l="l" r="r" t="t"/>
            <a:pathLst>
              <a:path extrusionOk="0" h="42383" w="54493">
                <a:moveTo>
                  <a:pt x="0" y="42383"/>
                </a:moveTo>
                <a:cubicBezTo>
                  <a:pt x="1101" y="38622"/>
                  <a:pt x="2294" y="26054"/>
                  <a:pt x="6606" y="19816"/>
                </a:cubicBezTo>
                <a:cubicBezTo>
                  <a:pt x="10918" y="13578"/>
                  <a:pt x="17890" y="8257"/>
                  <a:pt x="25871" y="4954"/>
                </a:cubicBezTo>
                <a:cubicBezTo>
                  <a:pt x="33852" y="1651"/>
                  <a:pt x="49723" y="826"/>
                  <a:pt x="54493" y="0"/>
                </a:cubicBezTo>
              </a:path>
            </a:pathLst>
          </a:custGeom>
          <a:noFill/>
          <a:ln cap="flat" cmpd="sng" w="76200">
            <a:solidFill>
              <a:srgbClr val="FFE2BA"/>
            </a:solidFill>
            <a:prstDash val="solid"/>
            <a:round/>
            <a:headEnd len="med" w="med" type="diamond"/>
            <a:tailEnd len="med" w="med" type="triangle"/>
          </a:ln>
        </p:spPr>
      </p:sp>
      <p:sp>
        <p:nvSpPr>
          <p:cNvPr id="61" name="Google Shape;61;g36297dc3db4_0_48"/>
          <p:cNvSpPr txBox="1"/>
          <p:nvPr/>
        </p:nvSpPr>
        <p:spPr>
          <a:xfrm>
            <a:off x="5341900" y="3163500"/>
            <a:ext cx="4648500" cy="1048200"/>
          </a:xfrm>
          <a:prstGeom prst="rect">
            <a:avLst/>
          </a:prstGeom>
          <a:noFill/>
          <a:ln cap="flat" cmpd="sng" w="38100">
            <a:solidFill>
              <a:srgbClr val="AFC3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CO" sz="1700">
                <a:solidFill>
                  <a:schemeClr val="dk1"/>
                </a:solidFill>
              </a:rPr>
              <a:t>Cuidar los recursos asignados no solo es responsabilidad, ¡es demostrar integridad como parte de la Industria Militar!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62" name="Google Shape;62;g36297dc3db4_0_48"/>
          <p:cNvSpPr/>
          <p:nvPr/>
        </p:nvSpPr>
        <p:spPr>
          <a:xfrm>
            <a:off x="3870550" y="1547750"/>
            <a:ext cx="1362325" cy="1059575"/>
          </a:xfrm>
          <a:custGeom>
            <a:rect b="b" l="l" r="r" t="t"/>
            <a:pathLst>
              <a:path extrusionOk="0" h="42383" w="54493">
                <a:moveTo>
                  <a:pt x="0" y="42383"/>
                </a:moveTo>
                <a:cubicBezTo>
                  <a:pt x="1101" y="38622"/>
                  <a:pt x="2294" y="26054"/>
                  <a:pt x="6606" y="19816"/>
                </a:cubicBezTo>
                <a:cubicBezTo>
                  <a:pt x="10918" y="13578"/>
                  <a:pt x="17890" y="8257"/>
                  <a:pt x="25871" y="4954"/>
                </a:cubicBezTo>
                <a:cubicBezTo>
                  <a:pt x="33852" y="1651"/>
                  <a:pt x="49723" y="826"/>
                  <a:pt x="54493" y="0"/>
                </a:cubicBezTo>
              </a:path>
            </a:pathLst>
          </a:custGeom>
          <a:noFill/>
          <a:ln cap="flat" cmpd="sng" w="76200">
            <a:solidFill>
              <a:srgbClr val="FFE2BA"/>
            </a:solidFill>
            <a:prstDash val="solid"/>
            <a:round/>
            <a:headEnd len="med" w="med" type="diamond"/>
            <a:tailEnd len="med" w="med" type="triangle"/>
          </a:ln>
        </p:spPr>
      </p:sp>
      <p:sp>
        <p:nvSpPr>
          <p:cNvPr id="63" name="Google Shape;63;g36297dc3db4_0_48"/>
          <p:cNvSpPr txBox="1"/>
          <p:nvPr/>
        </p:nvSpPr>
        <p:spPr>
          <a:xfrm>
            <a:off x="5754725" y="4667425"/>
            <a:ext cx="40458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O" sz="1600">
                <a:solidFill>
                  <a:schemeClr val="dk1"/>
                </a:solidFill>
              </a:rPr>
              <a:t>Tips:</a:t>
            </a:r>
            <a:br>
              <a:rPr b="1" lang="es-CO" sz="1600">
                <a:solidFill>
                  <a:schemeClr val="dk1"/>
                </a:solidFill>
              </a:rPr>
            </a:br>
            <a:r>
              <a:rPr lang="es-CO" sz="1600">
                <a:solidFill>
                  <a:schemeClr val="dk1"/>
                </a:solidFill>
              </a:rPr>
              <a:t> Conoce las normas de uso.</a:t>
            </a:r>
            <a:br>
              <a:rPr lang="es-CO" sz="1600">
                <a:solidFill>
                  <a:schemeClr val="dk1"/>
                </a:solidFill>
              </a:rPr>
            </a:br>
            <a:r>
              <a:rPr lang="es-CO" sz="1600">
                <a:solidFill>
                  <a:schemeClr val="dk1"/>
                </a:solidFill>
              </a:rPr>
              <a:t> Usa los recursos solo para el trabajo.</a:t>
            </a:r>
            <a:br>
              <a:rPr lang="es-CO" sz="1600">
                <a:solidFill>
                  <a:schemeClr val="dk1"/>
                </a:solidFill>
              </a:rPr>
            </a:br>
            <a:r>
              <a:rPr lang="es-CO" sz="1600">
                <a:solidFill>
                  <a:schemeClr val="dk1"/>
                </a:solidFill>
              </a:rPr>
              <a:t> Lleva registro de lo que se te asigna.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g36297dc3db4_0_48" title="comilla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8075" y="4931800"/>
            <a:ext cx="395125" cy="32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36297dc3db4_0_48" title="comilla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84995" y="4931800"/>
            <a:ext cx="395130" cy="32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g36297dc3db4_0_48"/>
          <p:cNvCxnSpPr/>
          <p:nvPr/>
        </p:nvCxnSpPr>
        <p:spPr>
          <a:xfrm flipH="1" rot="10800000">
            <a:off x="6580375" y="4656600"/>
            <a:ext cx="2339400" cy="13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g36297dc3db4_0_48"/>
          <p:cNvCxnSpPr/>
          <p:nvPr/>
        </p:nvCxnSpPr>
        <p:spPr>
          <a:xfrm flipH="1" rot="10800000">
            <a:off x="6607925" y="5937375"/>
            <a:ext cx="2339400" cy="13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8" name="Google Shape;68;g36297dc3db4_0_48" title="chica.PNG"/>
          <p:cNvPicPr preferRelativeResize="0"/>
          <p:nvPr/>
        </p:nvPicPr>
        <p:blipFill rotWithShape="1">
          <a:blip r:embed="rId4">
            <a:alphaModFix/>
          </a:blip>
          <a:srcRect b="23218" l="0" r="0" t="0"/>
          <a:stretch/>
        </p:blipFill>
        <p:spPr>
          <a:xfrm>
            <a:off x="1106225" y="2993397"/>
            <a:ext cx="4648499" cy="33970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36297dc3db4_0_48"/>
          <p:cNvSpPr/>
          <p:nvPr/>
        </p:nvSpPr>
        <p:spPr>
          <a:xfrm flipH="1">
            <a:off x="11300350" y="4863050"/>
            <a:ext cx="509100" cy="1650000"/>
          </a:xfrm>
          <a:prstGeom prst="flowChartDelay">
            <a:avLst/>
          </a:prstGeom>
          <a:solidFill>
            <a:srgbClr val="4155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6297dc3db4_0_48"/>
          <p:cNvSpPr/>
          <p:nvPr/>
        </p:nvSpPr>
        <p:spPr>
          <a:xfrm>
            <a:off x="10694825" y="4863050"/>
            <a:ext cx="963300" cy="963300"/>
          </a:xfrm>
          <a:prstGeom prst="ellipse">
            <a:avLst/>
          </a:prstGeom>
          <a:solidFill>
            <a:srgbClr val="A0B2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" name="Google Shape;71;g36297dc3db4_0_48"/>
          <p:cNvSpPr/>
          <p:nvPr/>
        </p:nvSpPr>
        <p:spPr>
          <a:xfrm>
            <a:off x="11080125" y="5619900"/>
            <a:ext cx="371700" cy="399000"/>
          </a:xfrm>
          <a:prstGeom prst="ellipse">
            <a:avLst/>
          </a:prstGeom>
          <a:solidFill>
            <a:srgbClr val="D1DF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2013 - Tema de 2022">
  <a:themeElements>
    <a:clrScheme name="Office 2013 - Tema de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2024-01-03T18:04:35Z</dcterms:created>
  <dc:creator>Ana Cristina Diaz Bermeo</dc:creator>
</cp:coreProperties>
</file>