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9926625" cy="6797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jX87q/WjS39nJYjKet8WjjKKlR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4301543" cy="341458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3373" y="0"/>
            <a:ext cx="4301543" cy="341458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24175" y="849313"/>
            <a:ext cx="4078288" cy="22939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6456219"/>
            <a:ext cx="4301543" cy="341457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3373" y="6456219"/>
            <a:ext cx="4301543" cy="341457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O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/>
          <p:nvPr>
            <p:ph idx="1" type="body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:notes"/>
          <p:cNvSpPr/>
          <p:nvPr>
            <p:ph idx="2" type="sldImg"/>
          </p:nvPr>
        </p:nvSpPr>
        <p:spPr>
          <a:xfrm>
            <a:off x="2924175" y="849313"/>
            <a:ext cx="4078288" cy="22939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 txBox="1"/>
          <p:nvPr>
            <p:ph idx="1" type="body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:notes"/>
          <p:cNvSpPr/>
          <p:nvPr>
            <p:ph idx="2" type="sldImg"/>
          </p:nvPr>
        </p:nvSpPr>
        <p:spPr>
          <a:xfrm>
            <a:off x="2924175" y="849313"/>
            <a:ext cx="4078288" cy="22939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629666efb8_0_14:notes"/>
          <p:cNvSpPr/>
          <p:nvPr>
            <p:ph idx="2" type="sldImg"/>
          </p:nvPr>
        </p:nvSpPr>
        <p:spPr>
          <a:xfrm>
            <a:off x="2924175" y="849313"/>
            <a:ext cx="40782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3629666efb8_0_14:notes"/>
          <p:cNvSpPr txBox="1"/>
          <p:nvPr>
            <p:ph idx="1" type="body"/>
          </p:nvPr>
        </p:nvSpPr>
        <p:spPr>
          <a:xfrm>
            <a:off x="992664" y="3271382"/>
            <a:ext cx="7941300" cy="2676600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3629666efb8_0_14:notes"/>
          <p:cNvSpPr txBox="1"/>
          <p:nvPr>
            <p:ph idx="12" type="sldNum"/>
          </p:nvPr>
        </p:nvSpPr>
        <p:spPr>
          <a:xfrm>
            <a:off x="5623373" y="6456219"/>
            <a:ext cx="4301400" cy="341400"/>
          </a:xfrm>
          <a:prstGeom prst="rect">
            <a:avLst/>
          </a:prstGeom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29666efb8_0_33:notes"/>
          <p:cNvSpPr/>
          <p:nvPr>
            <p:ph idx="2" type="sldImg"/>
          </p:nvPr>
        </p:nvSpPr>
        <p:spPr>
          <a:xfrm>
            <a:off x="2924175" y="849313"/>
            <a:ext cx="4078200" cy="229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629666efb8_0_33:notes"/>
          <p:cNvSpPr txBox="1"/>
          <p:nvPr>
            <p:ph idx="1" type="body"/>
          </p:nvPr>
        </p:nvSpPr>
        <p:spPr>
          <a:xfrm>
            <a:off x="992664" y="3271382"/>
            <a:ext cx="7941300" cy="2676600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g3629666efb8_0_33:notes"/>
          <p:cNvSpPr txBox="1"/>
          <p:nvPr>
            <p:ph idx="12" type="sldNum"/>
          </p:nvPr>
        </p:nvSpPr>
        <p:spPr>
          <a:xfrm>
            <a:off x="5623373" y="6456219"/>
            <a:ext cx="4301400" cy="341400"/>
          </a:xfrm>
          <a:prstGeom prst="rect">
            <a:avLst/>
          </a:prstGeom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2924175" y="849313"/>
            <a:ext cx="4078288" cy="22939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seño personalizado">
  <p:cSld name="2_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Diseño personalizado">
  <p:cSld name="4_Diseño personalizad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/>
          <p:nvPr/>
        </p:nvSpPr>
        <p:spPr>
          <a:xfrm>
            <a:off x="671544" y="2946242"/>
            <a:ext cx="106587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600">
                <a:solidFill>
                  <a:srgbClr val="3F3F3F"/>
                </a:solidFill>
              </a:rPr>
              <a:t>LA IMPORTANCIA DE LA INTEGRIDAD EN LA FUNCIÓN PÚBLICA: PROHIBICIÓN DE RECIBIR DÁDIVAS O BENEFICIOS</a:t>
            </a:r>
            <a:endParaRPr b="1" i="0" sz="3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2983346" y="4752746"/>
            <a:ext cx="622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000">
                <a:solidFill>
                  <a:srgbClr val="3F3F3F"/>
                </a:solidFill>
              </a:rPr>
              <a:t>OFICINA DE CONTROL DISCIPLINARIO INTERNO</a:t>
            </a:r>
            <a:endParaRPr b="1" i="0" sz="2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/>
          <p:nvPr/>
        </p:nvSpPr>
        <p:spPr>
          <a:xfrm>
            <a:off x="752075" y="1497600"/>
            <a:ext cx="3976800" cy="38628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 txBox="1"/>
          <p:nvPr/>
        </p:nvSpPr>
        <p:spPr>
          <a:xfrm>
            <a:off x="1094228" y="3134525"/>
            <a:ext cx="3546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rgbClr val="3F3F3F"/>
                </a:solidFill>
              </a:rPr>
              <a:t>La integridad y la transparencia son fundamentales para mantener la confianza de todos.</a:t>
            </a:r>
            <a:endParaRPr sz="1600">
              <a:solidFill>
                <a:srgbClr val="3F3F3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rgbClr val="3F3F3F"/>
                </a:solidFill>
              </a:rPr>
              <a:t>Como colaboradores de la Industria Militar, no debemos aceptar regalos, favores o beneficios que puedan influir en nuestras decisiones.</a:t>
            </a:r>
            <a:endParaRPr sz="1600">
              <a:solidFill>
                <a:srgbClr val="3F3F3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316525" y="1798350"/>
            <a:ext cx="3867900" cy="32613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 txBox="1"/>
          <p:nvPr/>
        </p:nvSpPr>
        <p:spPr>
          <a:xfrm>
            <a:off x="7549775" y="3435275"/>
            <a:ext cx="3546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rgbClr val="3F3F3F"/>
                </a:solidFill>
              </a:rPr>
              <a:t>Son regalos, invitaciones, dinero u otras ventajas que no tienen justificación y pueden comprometer nuestra responsabilidad.</a:t>
            </a:r>
            <a:endParaRPr sz="1600">
              <a:solidFill>
                <a:srgbClr val="3F3F3F"/>
              </a:solidFill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1006481" y="1792451"/>
            <a:ext cx="3722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400">
                <a:solidFill>
                  <a:srgbClr val="3F3F3F"/>
                </a:solidFill>
              </a:rPr>
              <a:t>¿POR QUÉ DEBEMOS SER ÍNTEGROS EN LA FUNCIÓN PÚBLICA?</a:t>
            </a:r>
            <a:endParaRPr b="1" i="0" sz="2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 txBox="1"/>
          <p:nvPr/>
        </p:nvSpPr>
        <p:spPr>
          <a:xfrm>
            <a:off x="7634075" y="2069175"/>
            <a:ext cx="323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2400">
                <a:solidFill>
                  <a:srgbClr val="3F3F3F"/>
                </a:solidFill>
              </a:rPr>
              <a:t>¿QUÉ SON LAS DÁDIVAS O BENEFICIOS?</a:t>
            </a:r>
            <a:endParaRPr b="1" sz="2400">
              <a:solidFill>
                <a:srgbClr val="3F3F3F"/>
              </a:solidFill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052030" y="5249064"/>
            <a:ext cx="2114400" cy="924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2"/>
          <p:cNvPicPr preferRelativeResize="0"/>
          <p:nvPr/>
        </p:nvPicPr>
        <p:blipFill rotWithShape="1">
          <a:blip r:embed="rId3">
            <a:alphaModFix/>
          </a:blip>
          <a:srcRect b="10664" l="26804" r="15895" t="3469"/>
          <a:stretch/>
        </p:blipFill>
        <p:spPr>
          <a:xfrm>
            <a:off x="4629350" y="1347600"/>
            <a:ext cx="2738599" cy="475165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"/>
          <p:cNvSpPr/>
          <p:nvPr/>
        </p:nvSpPr>
        <p:spPr>
          <a:xfrm>
            <a:off x="311400" y="487972"/>
            <a:ext cx="2570775" cy="729100"/>
          </a:xfrm>
          <a:custGeom>
            <a:rect b="b" l="l" r="r" t="t"/>
            <a:pathLst>
              <a:path extrusionOk="0" h="29164" w="102831">
                <a:moveTo>
                  <a:pt x="0" y="13475"/>
                </a:moveTo>
                <a:cubicBezTo>
                  <a:pt x="10301" y="13475"/>
                  <a:pt x="28526" y="11891"/>
                  <a:pt x="28526" y="1590"/>
                </a:cubicBezTo>
                <a:cubicBezTo>
                  <a:pt x="28526" y="236"/>
                  <a:pt x="26036" y="-164"/>
                  <a:pt x="24722" y="164"/>
                </a:cubicBezTo>
                <a:cubicBezTo>
                  <a:pt x="17942" y="1858"/>
                  <a:pt x="7855" y="13388"/>
                  <a:pt x="13312" y="17754"/>
                </a:cubicBezTo>
                <a:cubicBezTo>
                  <a:pt x="20507" y="23510"/>
                  <a:pt x="32986" y="20593"/>
                  <a:pt x="40887" y="15853"/>
                </a:cubicBezTo>
                <a:cubicBezTo>
                  <a:pt x="43689" y="14172"/>
                  <a:pt x="49286" y="12842"/>
                  <a:pt x="48494" y="9672"/>
                </a:cubicBezTo>
                <a:cubicBezTo>
                  <a:pt x="47000" y="3691"/>
                  <a:pt x="31122" y="17870"/>
                  <a:pt x="35182" y="22509"/>
                </a:cubicBezTo>
                <a:cubicBezTo>
                  <a:pt x="42450" y="30814"/>
                  <a:pt x="58868" y="20898"/>
                  <a:pt x="67035" y="13475"/>
                </a:cubicBezTo>
                <a:cubicBezTo>
                  <a:pt x="68403" y="12232"/>
                  <a:pt x="71195" y="10028"/>
                  <a:pt x="69888" y="8721"/>
                </a:cubicBezTo>
                <a:cubicBezTo>
                  <a:pt x="65378" y="4211"/>
                  <a:pt x="56349" y="21852"/>
                  <a:pt x="61330" y="25837"/>
                </a:cubicBezTo>
                <a:cubicBezTo>
                  <a:pt x="67671" y="30911"/>
                  <a:pt x="78675" y="24231"/>
                  <a:pt x="84626" y="18705"/>
                </a:cubicBezTo>
                <a:cubicBezTo>
                  <a:pt x="87494" y="16042"/>
                  <a:pt x="87305" y="10470"/>
                  <a:pt x="90806" y="8721"/>
                </a:cubicBezTo>
                <a:cubicBezTo>
                  <a:pt x="93153" y="7549"/>
                  <a:pt x="93619" y="13281"/>
                  <a:pt x="94134" y="15853"/>
                </a:cubicBezTo>
                <a:cubicBezTo>
                  <a:pt x="95020" y="20275"/>
                  <a:pt x="100432" y="24656"/>
                  <a:pt x="98413" y="28689"/>
                </a:cubicBezTo>
                <a:cubicBezTo>
                  <a:pt x="97516" y="30482"/>
                  <a:pt x="93604" y="24994"/>
                  <a:pt x="92708" y="26787"/>
                </a:cubicBezTo>
                <a:cubicBezTo>
                  <a:pt x="91566" y="29073"/>
                  <a:pt x="99172" y="30024"/>
                  <a:pt x="100315" y="27738"/>
                </a:cubicBezTo>
                <a:cubicBezTo>
                  <a:pt x="101347" y="25674"/>
                  <a:pt x="100585" y="19450"/>
                  <a:pt x="102217" y="21082"/>
                </a:cubicBezTo>
                <a:cubicBezTo>
                  <a:pt x="104174" y="23039"/>
                  <a:pt x="100315" y="26396"/>
                  <a:pt x="100315" y="29164"/>
                </a:cubicBezTo>
              </a:path>
            </a:pathLst>
          </a:cu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Google Shape;33;p2"/>
          <p:cNvSpPr/>
          <p:nvPr/>
        </p:nvSpPr>
        <p:spPr>
          <a:xfrm>
            <a:off x="9021961" y="5257456"/>
            <a:ext cx="2845475" cy="1051625"/>
          </a:xfrm>
          <a:custGeom>
            <a:rect b="b" l="l" r="r" t="t"/>
            <a:pathLst>
              <a:path extrusionOk="0" h="42065" w="113819">
                <a:moveTo>
                  <a:pt x="113820" y="27426"/>
                </a:moveTo>
                <a:cubicBezTo>
                  <a:pt x="107266" y="35293"/>
                  <a:pt x="94848" y="45866"/>
                  <a:pt x="86068" y="40597"/>
                </a:cubicBezTo>
                <a:cubicBezTo>
                  <a:pt x="80690" y="37370"/>
                  <a:pt x="82053" y="26600"/>
                  <a:pt x="86068" y="21782"/>
                </a:cubicBezTo>
                <a:cubicBezTo>
                  <a:pt x="87338" y="20259"/>
                  <a:pt x="89938" y="19014"/>
                  <a:pt x="91712" y="19901"/>
                </a:cubicBezTo>
                <a:cubicBezTo>
                  <a:pt x="94420" y="21255"/>
                  <a:pt x="97031" y="26116"/>
                  <a:pt x="95005" y="28367"/>
                </a:cubicBezTo>
                <a:cubicBezTo>
                  <a:pt x="87105" y="37144"/>
                  <a:pt x="70870" y="40007"/>
                  <a:pt x="60198" y="34952"/>
                </a:cubicBezTo>
                <a:cubicBezTo>
                  <a:pt x="53373" y="31719"/>
                  <a:pt x="51561" y="15751"/>
                  <a:pt x="58316" y="12375"/>
                </a:cubicBezTo>
                <a:cubicBezTo>
                  <a:pt x="59570" y="11748"/>
                  <a:pt x="61739" y="12895"/>
                  <a:pt x="62079" y="14256"/>
                </a:cubicBezTo>
                <a:cubicBezTo>
                  <a:pt x="64887" y="25502"/>
                  <a:pt x="42769" y="35883"/>
                  <a:pt x="31975" y="31660"/>
                </a:cubicBezTo>
                <a:cubicBezTo>
                  <a:pt x="27390" y="29866"/>
                  <a:pt x="22228" y="24757"/>
                  <a:pt x="23038" y="19901"/>
                </a:cubicBezTo>
                <a:cubicBezTo>
                  <a:pt x="23803" y="15310"/>
                  <a:pt x="31507" y="9084"/>
                  <a:pt x="34798" y="12375"/>
                </a:cubicBezTo>
                <a:cubicBezTo>
                  <a:pt x="40391" y="17968"/>
                  <a:pt x="24283" y="28544"/>
                  <a:pt x="16453" y="27426"/>
                </a:cubicBezTo>
                <a:cubicBezTo>
                  <a:pt x="7139" y="26097"/>
                  <a:pt x="5164" y="10965"/>
                  <a:pt x="5164" y="1556"/>
                </a:cubicBezTo>
                <a:cubicBezTo>
                  <a:pt x="5164" y="216"/>
                  <a:pt x="4251" y="4075"/>
                  <a:pt x="3753" y="5319"/>
                </a:cubicBezTo>
                <a:cubicBezTo>
                  <a:pt x="2758" y="7807"/>
                  <a:pt x="3610" y="12845"/>
                  <a:pt x="931" y="12845"/>
                </a:cubicBezTo>
                <a:cubicBezTo>
                  <a:pt x="-1895" y="12845"/>
                  <a:pt x="2640" y="7447"/>
                  <a:pt x="3753" y="4849"/>
                </a:cubicBezTo>
                <a:cubicBezTo>
                  <a:pt x="4443" y="3238"/>
                  <a:pt x="4442" y="700"/>
                  <a:pt x="6105" y="145"/>
                </a:cubicBezTo>
                <a:cubicBezTo>
                  <a:pt x="6972" y="-144"/>
                  <a:pt x="7009" y="1736"/>
                  <a:pt x="7516" y="2497"/>
                </a:cubicBezTo>
                <a:cubicBezTo>
                  <a:pt x="9360" y="5265"/>
                  <a:pt x="13082" y="6578"/>
                  <a:pt x="14572" y="9552"/>
                </a:cubicBezTo>
              </a:path>
            </a:pathLst>
          </a:custGeom>
          <a:noFill/>
          <a:ln cap="flat" cmpd="sng" w="76200">
            <a:solidFill>
              <a:srgbClr val="F1C23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629666efb8_0_14"/>
          <p:cNvSpPr txBox="1"/>
          <p:nvPr/>
        </p:nvSpPr>
        <p:spPr>
          <a:xfrm>
            <a:off x="1335731" y="1275051"/>
            <a:ext cx="3722400" cy="1385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s-CO" sz="2800">
                <a:solidFill>
                  <a:srgbClr val="3F3F3F"/>
                </a:solidFill>
              </a:rPr>
              <a:t>¿Por qué debemos rechazar dádivas o beneficios?</a:t>
            </a:r>
            <a:endParaRPr b="1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3629666efb8_0_14"/>
          <p:cNvSpPr/>
          <p:nvPr/>
        </p:nvSpPr>
        <p:spPr>
          <a:xfrm>
            <a:off x="5940775" y="936000"/>
            <a:ext cx="4033500" cy="4986000"/>
          </a:xfrm>
          <a:prstGeom prst="rect">
            <a:avLst/>
          </a:prstGeom>
          <a:noFill/>
          <a:ln cap="flat" cmpd="sng" w="762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1C232"/>
              </a:highlight>
            </a:endParaRPr>
          </a:p>
        </p:txBody>
      </p:sp>
      <p:pic>
        <p:nvPicPr>
          <p:cNvPr id="41" name="Google Shape;41;g3629666efb8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4094" y="1053600"/>
            <a:ext cx="806875" cy="8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3629666efb8_0_14"/>
          <p:cNvSpPr txBox="1"/>
          <p:nvPr/>
        </p:nvSpPr>
        <p:spPr>
          <a:xfrm>
            <a:off x="6352075" y="1862775"/>
            <a:ext cx="3210900" cy="4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O" sz="1700">
                <a:solidFill>
                  <a:schemeClr val="dk1"/>
                </a:solidFill>
                <a:highlight>
                  <a:srgbClr val="FF0000"/>
                </a:highlight>
              </a:rPr>
              <a:t>Para evitar:</a:t>
            </a:r>
            <a:endParaRPr sz="1700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O" sz="1700">
                <a:solidFill>
                  <a:schemeClr val="dk1"/>
                </a:solidFill>
              </a:rPr>
              <a:t>Generar conflictos de interés: Afectan la imparcialidad.</a:t>
            </a:r>
            <a:br>
              <a:rPr lang="es-CO" sz="1700">
                <a:solidFill>
                  <a:schemeClr val="dk1"/>
                </a:solidFill>
              </a:rPr>
            </a:br>
            <a:r>
              <a:rPr lang="es-CO" sz="1700">
                <a:solidFill>
                  <a:schemeClr val="dk1"/>
                </a:solidFill>
              </a:rPr>
              <a:t>Dañar la confianza pública: La ciudadanía puede perder fe en nuestra institución.</a:t>
            </a:r>
            <a:br>
              <a:rPr lang="es-CO" sz="1700">
                <a:solidFill>
                  <a:schemeClr val="dk1"/>
                </a:solidFill>
              </a:rPr>
            </a:br>
            <a:r>
              <a:rPr lang="es-CO" sz="1700">
                <a:solidFill>
                  <a:schemeClr val="dk1"/>
                </a:solidFill>
              </a:rPr>
              <a:t>Consecuencias graves: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s-CO" sz="1700">
                <a:solidFill>
                  <a:schemeClr val="dk1"/>
                </a:solidFill>
              </a:rPr>
              <a:t>Sanciones disciplinarias.</a:t>
            </a:r>
            <a:endParaRPr sz="17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s-CO" sz="1700">
                <a:solidFill>
                  <a:schemeClr val="dk1"/>
                </a:solidFill>
              </a:rPr>
              <a:t>Daño a la reputación y posible responsabilidad penal.</a:t>
            </a:r>
            <a:br>
              <a:rPr lang="es-CO" sz="11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43" name="Google Shape;43;g3629666efb8_0_14"/>
          <p:cNvSpPr/>
          <p:nvPr/>
        </p:nvSpPr>
        <p:spPr>
          <a:xfrm>
            <a:off x="1871000" y="3123300"/>
            <a:ext cx="3033900" cy="2798700"/>
          </a:xfrm>
          <a:prstGeom prst="ellipse">
            <a:avLst/>
          </a:prstGeom>
          <a:solidFill>
            <a:srgbClr val="A6D3FC">
              <a:alpha val="421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" name="Google Shape;44;g3629666efb8_0_14"/>
          <p:cNvPicPr preferRelativeResize="0"/>
          <p:nvPr/>
        </p:nvPicPr>
        <p:blipFill rotWithShape="1">
          <a:blip r:embed="rId4">
            <a:alphaModFix/>
          </a:blip>
          <a:srcRect b="16205" l="0" r="0" t="11898"/>
          <a:stretch/>
        </p:blipFill>
        <p:spPr>
          <a:xfrm>
            <a:off x="1441575" y="2770500"/>
            <a:ext cx="3892750" cy="279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29666efb8_0_33"/>
          <p:cNvSpPr txBox="1"/>
          <p:nvPr/>
        </p:nvSpPr>
        <p:spPr>
          <a:xfrm>
            <a:off x="707906" y="804701"/>
            <a:ext cx="3722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3400">
                <a:solidFill>
                  <a:srgbClr val="3F3F3F"/>
                </a:solidFill>
              </a:rPr>
              <a:t>¿QUÉ PODEMOS HACER?</a:t>
            </a:r>
            <a:endParaRPr b="1" i="0" sz="3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3629666efb8_0_33"/>
          <p:cNvSpPr txBox="1"/>
          <p:nvPr/>
        </p:nvSpPr>
        <p:spPr>
          <a:xfrm>
            <a:off x="707900" y="2153675"/>
            <a:ext cx="48096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CO" sz="1700">
                <a:solidFill>
                  <a:schemeClr val="dk1"/>
                </a:solidFill>
              </a:rPr>
              <a:t>Conoce y cumple las normas: Informa a tus superiores si alguien intenta darte regalos o favores.</a:t>
            </a:r>
            <a:br>
              <a:rPr lang="es-CO" sz="1700">
                <a:solidFill>
                  <a:schemeClr val="dk1"/>
                </a:solidFill>
              </a:rPr>
            </a:br>
            <a:r>
              <a:rPr lang="es-CO" sz="1700">
                <a:solidFill>
                  <a:schemeClr val="dk1"/>
                </a:solidFill>
              </a:rPr>
              <a:t> Sé transparente y honesto: Las decisiones deben tomarse con ética y responsabilidad.</a:t>
            </a:r>
            <a:br>
              <a:rPr lang="es-CO" sz="1700">
                <a:solidFill>
                  <a:schemeClr val="dk1"/>
                </a:solidFill>
              </a:rPr>
            </a:br>
            <a:r>
              <a:rPr lang="es-CO" sz="1700">
                <a:solidFill>
                  <a:schemeClr val="dk1"/>
                </a:solidFill>
              </a:rPr>
              <a:t> Rechaza cualquier regalo o beneficio no autorizado: Tu integridad es lo más importante.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52" name="Google Shape;52;g3629666efb8_0_33"/>
          <p:cNvSpPr/>
          <p:nvPr/>
        </p:nvSpPr>
        <p:spPr>
          <a:xfrm rot="-610446">
            <a:off x="5992312" y="2601964"/>
            <a:ext cx="5550275" cy="1352351"/>
          </a:xfrm>
          <a:prstGeom prst="ellipse">
            <a:avLst/>
          </a:prstGeom>
          <a:solidFill>
            <a:srgbClr val="EFCF59">
              <a:alpha val="4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g3629666efb8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327" y="1273963"/>
            <a:ext cx="4446174" cy="40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3629666efb8_0_33"/>
          <p:cNvSpPr/>
          <p:nvPr/>
        </p:nvSpPr>
        <p:spPr>
          <a:xfrm>
            <a:off x="707900" y="5185200"/>
            <a:ext cx="5997300" cy="1058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3629666efb8_0_33"/>
          <p:cNvSpPr txBox="1"/>
          <p:nvPr/>
        </p:nvSpPr>
        <p:spPr>
          <a:xfrm>
            <a:off x="888875" y="5340750"/>
            <a:ext cx="58398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CO" sz="1700">
                <a:solidFill>
                  <a:schemeClr val="dk1"/>
                </a:solidFill>
              </a:rPr>
              <a:t> Tu conducta habla por ti. Mantén la confianza y el respeto de todos con integridad.</a:t>
            </a:r>
            <a:endParaRPr/>
          </a:p>
        </p:txBody>
      </p:sp>
      <p:grpSp>
        <p:nvGrpSpPr>
          <p:cNvPr id="56" name="Google Shape;56;g3629666efb8_0_33"/>
          <p:cNvGrpSpPr/>
          <p:nvPr/>
        </p:nvGrpSpPr>
        <p:grpSpPr>
          <a:xfrm>
            <a:off x="2801150" y="4825950"/>
            <a:ext cx="1810800" cy="514800"/>
            <a:chOff x="2495325" y="5014150"/>
            <a:chExt cx="1810800" cy="514800"/>
          </a:xfrm>
        </p:grpSpPr>
        <p:sp>
          <p:nvSpPr>
            <p:cNvPr id="57" name="Google Shape;57;g3629666efb8_0_33"/>
            <p:cNvSpPr/>
            <p:nvPr/>
          </p:nvSpPr>
          <p:spPr>
            <a:xfrm>
              <a:off x="2495325" y="5014150"/>
              <a:ext cx="1752000" cy="5148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g3629666efb8_0_33"/>
            <p:cNvSpPr txBox="1"/>
            <p:nvPr/>
          </p:nvSpPr>
          <p:spPr>
            <a:xfrm>
              <a:off x="2554125" y="5066025"/>
              <a:ext cx="1752000" cy="2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O" sz="1800"/>
                <a:t>¡RECUERDA!</a:t>
              </a:r>
              <a:endParaRPr b="1" sz="1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2013 - Tema de 2022">
  <a:themeElements>
    <a:clrScheme name="Office 2013 - Tema de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2024-01-03T18:04:35Z</dcterms:created>
  <dc:creator>Ana Cristina Diaz Bermeo</dc:creator>
</cp:coreProperties>
</file>