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3"/>
  </p:notesMasterIdLst>
  <p:handoutMasterIdLst>
    <p:handoutMasterId r:id="rId14"/>
  </p:handoutMasterIdLst>
  <p:sldIdLst>
    <p:sldId id="261" r:id="rId2"/>
    <p:sldId id="276" r:id="rId3"/>
    <p:sldId id="280" r:id="rId4"/>
    <p:sldId id="289" r:id="rId5"/>
    <p:sldId id="290" r:id="rId6"/>
    <p:sldId id="291" r:id="rId7"/>
    <p:sldId id="293" r:id="rId8"/>
    <p:sldId id="292" r:id="rId9"/>
    <p:sldId id="294" r:id="rId10"/>
    <p:sldId id="285" r:id="rId11"/>
    <p:sldId id="259" r:id="rId1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24/02/2025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7" y="828550"/>
            <a:ext cx="71448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MX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OLETÍN JURÍDICO </a:t>
            </a:r>
            <a:r>
              <a:rPr lang="es-CO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ENERO DE 2025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381409" y="2009947"/>
            <a:ext cx="517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4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66185" y="5666271"/>
            <a:ext cx="38803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2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6752492" y="549396"/>
            <a:ext cx="473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0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000" b="1" dirty="0">
              <a:latin typeface="Franklin Gothic Book" panose="020B0503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61" y="291486"/>
            <a:ext cx="5322276" cy="602725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623538" y="1412248"/>
            <a:ext cx="52402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>
                <a:latin typeface="Franklin Gothic Book" panose="020B0503020102020204" pitchFamily="34" charset="0"/>
              </a:rPr>
              <a:t>Artículo 21</a:t>
            </a:r>
          </a:p>
          <a:p>
            <a:pPr algn="just"/>
            <a:r>
              <a:rPr lang="es-CO" sz="1400" b="1" dirty="0">
                <a:latin typeface="Franklin Gothic Book" panose="020B0503020102020204" pitchFamily="34" charset="0"/>
              </a:rPr>
              <a:t>Firma, ratificación, aceptación, aprobación o adhesión</a:t>
            </a:r>
          </a:p>
          <a:p>
            <a:pPr algn="just"/>
            <a:r>
              <a:rPr lang="es-CO" sz="1400" dirty="0">
                <a:latin typeface="Franklin Gothic Book" panose="020B0503020102020204" pitchFamily="34" charset="0"/>
              </a:rPr>
              <a:t>1. El presente Tratado estará abierto a la firma de todos </a:t>
            </a:r>
            <a:r>
              <a:rPr lang="es-CO" sz="1400" dirty="0" smtClean="0">
                <a:latin typeface="Franklin Gothic Book" panose="020B0503020102020204" pitchFamily="34" charset="0"/>
              </a:rPr>
              <a:t>los Estados </a:t>
            </a:r>
            <a:r>
              <a:rPr lang="es-CO" sz="1400" dirty="0">
                <a:latin typeface="Franklin Gothic Book" panose="020B0503020102020204" pitchFamily="34" charset="0"/>
              </a:rPr>
              <a:t>en la Sede </a:t>
            </a:r>
            <a:r>
              <a:rPr lang="es-CO" sz="1400" dirty="0" smtClean="0">
                <a:latin typeface="Franklin Gothic Book" panose="020B0503020102020204" pitchFamily="34" charset="0"/>
              </a:rPr>
              <a:t>de las </a:t>
            </a:r>
            <a:r>
              <a:rPr lang="es-CO" sz="1400" dirty="0">
                <a:latin typeface="Franklin Gothic Book" panose="020B0503020102020204" pitchFamily="34" charset="0"/>
              </a:rPr>
              <a:t>Naciones Unidas en Nueva </a:t>
            </a:r>
            <a:r>
              <a:rPr lang="es-CO" sz="1400" dirty="0" smtClean="0">
                <a:latin typeface="Franklin Gothic Book" panose="020B0503020102020204" pitchFamily="34" charset="0"/>
              </a:rPr>
              <a:t>York desde </a:t>
            </a:r>
            <a:r>
              <a:rPr lang="es-CO" sz="1400" dirty="0">
                <a:latin typeface="Franklin Gothic Book" panose="020B0503020102020204" pitchFamily="34" charset="0"/>
              </a:rPr>
              <a:t>el 3 de junio de 2013 hasta su entrada </a:t>
            </a:r>
            <a:r>
              <a:rPr lang="es-CO" sz="1400" dirty="0" smtClean="0">
                <a:latin typeface="Franklin Gothic Book" panose="020B0503020102020204" pitchFamily="34" charset="0"/>
              </a:rPr>
              <a:t>en vigor</a:t>
            </a:r>
            <a:r>
              <a:rPr lang="es-CO" sz="1400" dirty="0"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es-CO" sz="1400" dirty="0">
              <a:latin typeface="Franklin Gothic Book" panose="020B0503020102020204" pitchFamily="34" charset="0"/>
            </a:endParaRPr>
          </a:p>
          <a:p>
            <a:pPr algn="just"/>
            <a:r>
              <a:rPr lang="es-CO" sz="1400" dirty="0">
                <a:latin typeface="Franklin Gothic Book" panose="020B0503020102020204" pitchFamily="34" charset="0"/>
              </a:rPr>
              <a:t>2. El presente Tratado estará sujeto a la </a:t>
            </a:r>
            <a:r>
              <a:rPr lang="es-CO" sz="1400" dirty="0" smtClean="0">
                <a:latin typeface="Franklin Gothic Book" panose="020B0503020102020204" pitchFamily="34" charset="0"/>
              </a:rPr>
              <a:t>ratificación, aceptación </a:t>
            </a:r>
            <a:r>
              <a:rPr lang="es-CO" sz="1400" dirty="0">
                <a:latin typeface="Franklin Gothic Book" panose="020B0503020102020204" pitchFamily="34" charset="0"/>
              </a:rPr>
              <a:t>o aprobación </a:t>
            </a:r>
            <a:r>
              <a:rPr lang="es-CO" sz="1400" dirty="0" smtClean="0">
                <a:latin typeface="Franklin Gothic Book" panose="020B0503020102020204" pitchFamily="34" charset="0"/>
              </a:rPr>
              <a:t>de cada </a:t>
            </a:r>
            <a:r>
              <a:rPr lang="es-CO" sz="1400" dirty="0">
                <a:latin typeface="Franklin Gothic Book" panose="020B0503020102020204" pitchFamily="34" charset="0"/>
              </a:rPr>
              <a:t>Estado signatario.</a:t>
            </a:r>
          </a:p>
          <a:p>
            <a:pPr algn="just"/>
            <a:r>
              <a:rPr lang="es-CO" sz="1400" dirty="0">
                <a:latin typeface="Franklin Gothic Book" panose="020B0503020102020204" pitchFamily="34" charset="0"/>
              </a:rPr>
              <a:t>3. Tras su entrada en vigor, el presente Tratado estará abierto a la adhesión </a:t>
            </a:r>
            <a:r>
              <a:rPr lang="es-CO" sz="1400" dirty="0" smtClean="0">
                <a:latin typeface="Franklin Gothic Book" panose="020B0503020102020204" pitchFamily="34" charset="0"/>
              </a:rPr>
              <a:t>de todo </a:t>
            </a:r>
            <a:r>
              <a:rPr lang="es-CO" sz="1400" dirty="0">
                <a:latin typeface="Franklin Gothic Book" panose="020B0503020102020204" pitchFamily="34" charset="0"/>
              </a:rPr>
              <a:t>Estado que no lo haya firmado.</a:t>
            </a:r>
          </a:p>
          <a:p>
            <a:pPr algn="just"/>
            <a:r>
              <a:rPr lang="es-CO" sz="1400" dirty="0">
                <a:latin typeface="Franklin Gothic Book" panose="020B0503020102020204" pitchFamily="34" charset="0"/>
              </a:rPr>
              <a:t>4. Los instrumentos de ratificación, aceptación, aprobación </a:t>
            </a:r>
            <a:r>
              <a:rPr lang="es-CO" sz="1400" dirty="0" smtClean="0">
                <a:latin typeface="Franklin Gothic Book" panose="020B0503020102020204" pitchFamily="34" charset="0"/>
              </a:rPr>
              <a:t>o adhesión se depositarán </a:t>
            </a:r>
            <a:r>
              <a:rPr lang="es-CO" sz="1400" dirty="0">
                <a:latin typeface="Franklin Gothic Book" panose="020B0503020102020204" pitchFamily="34" charset="0"/>
              </a:rPr>
              <a:t>ante el Depositario</a:t>
            </a:r>
            <a:r>
              <a:rPr lang="es-CO" sz="1400" dirty="0" smtClean="0"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es-CO" sz="1400" dirty="0" smtClean="0">
              <a:latin typeface="Franklin Gothic Book" panose="020B0503020102020204" pitchFamily="34" charset="0"/>
            </a:endParaRPr>
          </a:p>
          <a:p>
            <a:pPr algn="just"/>
            <a:endParaRPr lang="es-CO" sz="1400" dirty="0">
              <a:latin typeface="Franklin Gothic Book" panose="020B0503020102020204" pitchFamily="34" charset="0"/>
            </a:endParaRPr>
          </a:p>
          <a:p>
            <a:pPr algn="just"/>
            <a:r>
              <a:rPr lang="es-MX" sz="14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Entrada en </a:t>
            </a:r>
            <a:r>
              <a:rPr lang="es-MX" sz="14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Vigencia en la Republica de Colombia: </a:t>
            </a:r>
          </a:p>
          <a:p>
            <a:pPr algn="just"/>
            <a:r>
              <a:rPr lang="es-MX" sz="14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13 </a:t>
            </a:r>
            <a:r>
              <a:rPr lang="es-MX" sz="14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enero de 2025  </a:t>
            </a:r>
          </a:p>
          <a:p>
            <a:pPr algn="just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66057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9" y="662759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800" b="1" dirty="0">
              <a:latin typeface="Franklin Gothic Book" panose="020B0503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42892" y="1577958"/>
            <a:ext cx="4304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 </a:t>
            </a:r>
            <a:endParaRPr lang="es-MX" b="1" dirty="0"/>
          </a:p>
        </p:txBody>
      </p:sp>
      <p:pic>
        <p:nvPicPr>
          <p:cNvPr id="2" name="Picture 2" descr="10° Aniversario de la adopción del Tratado sobre el Comercio de Armas (TCA)  – 2 de abril - UNLIREC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8" y="1324708"/>
            <a:ext cx="4803692" cy="48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662245" y="1324708"/>
            <a:ext cx="60022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Franklin Gothic Book" panose="020B0503020102020204" pitchFamily="34" charset="0"/>
              </a:rPr>
              <a:t>El </a:t>
            </a:r>
            <a:r>
              <a:rPr lang="es-CO" dirty="0" smtClean="0">
                <a:latin typeface="Franklin Gothic Book" panose="020B0503020102020204" pitchFamily="34" charset="0"/>
              </a:rPr>
              <a:t>histórico Tratado </a:t>
            </a:r>
            <a:r>
              <a:rPr lang="es-CO" dirty="0">
                <a:latin typeface="Franklin Gothic Book" panose="020B0503020102020204" pitchFamily="34" charset="0"/>
              </a:rPr>
              <a:t>sobre el Comercio de Armas (TCA), que regula el comercio internacional de armas convencionales, desde armas pequeñas hasta carros de combate, aeronaves de combate y buques de guerra, entró en vigor el 24 de diciembre de 2014</a:t>
            </a:r>
            <a:r>
              <a:rPr lang="es-CO" dirty="0" smtClean="0"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es-CO" dirty="0">
              <a:solidFill>
                <a:srgbClr val="454545"/>
              </a:solidFill>
              <a:latin typeface="Roboto"/>
            </a:endParaRPr>
          </a:p>
          <a:p>
            <a:pPr algn="just"/>
            <a:endParaRPr lang="es-CO" dirty="0" smtClean="0">
              <a:solidFill>
                <a:srgbClr val="454545"/>
              </a:solidFill>
              <a:latin typeface="Roboto"/>
            </a:endParaRPr>
          </a:p>
          <a:p>
            <a:pPr algn="just"/>
            <a:endParaRPr lang="es-CO" dirty="0">
              <a:solidFill>
                <a:srgbClr val="454545"/>
              </a:solidFill>
              <a:latin typeface="Roboto"/>
            </a:endParaRPr>
          </a:p>
          <a:p>
            <a:pPr algn="just"/>
            <a:endParaRPr lang="es-CO" dirty="0" smtClean="0">
              <a:solidFill>
                <a:srgbClr val="454545"/>
              </a:solidFill>
              <a:latin typeface="Roboto"/>
            </a:endParaRPr>
          </a:p>
          <a:p>
            <a:pPr algn="just"/>
            <a:endParaRPr lang="es-CO" dirty="0">
              <a:solidFill>
                <a:srgbClr val="454545"/>
              </a:solidFill>
              <a:latin typeface="Roboto"/>
            </a:endParaRPr>
          </a:p>
          <a:p>
            <a:pPr algn="just"/>
            <a:endParaRPr lang="es-CO" dirty="0" smtClean="0">
              <a:solidFill>
                <a:srgbClr val="454545"/>
              </a:solidFill>
              <a:latin typeface="Roboto"/>
            </a:endParaRPr>
          </a:p>
          <a:p>
            <a:pPr algn="just"/>
            <a:endParaRPr lang="es-CO" dirty="0">
              <a:solidFill>
                <a:srgbClr val="454545"/>
              </a:solidFill>
              <a:latin typeface="Roboto"/>
            </a:endParaRPr>
          </a:p>
          <a:p>
            <a:pPr algn="just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245" y="2989384"/>
            <a:ext cx="6002217" cy="30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5194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2800" b="1" dirty="0" smtClean="0">
                <a:latin typeface="Franklin Gothic Book" panose="020B0503020102020204" pitchFamily="34" charset="0"/>
              </a:rPr>
              <a:t>EL </a:t>
            </a:r>
            <a:r>
              <a:rPr lang="es-CO" sz="2800" b="1" dirty="0">
                <a:latin typeface="Franklin Gothic Book" panose="020B0503020102020204" pitchFamily="34" charset="0"/>
              </a:rPr>
              <a:t>TRATADO SOBRE EL COMERCIO DE </a:t>
            </a:r>
            <a:r>
              <a:rPr lang="es-CO" sz="2800" b="1" dirty="0" smtClean="0">
                <a:latin typeface="Franklin Gothic Book" panose="020B0503020102020204" pitchFamily="34" charset="0"/>
              </a:rPr>
              <a:t>ARMAS</a:t>
            </a:r>
            <a:endParaRPr lang="es-CO" sz="28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83928" y="1136478"/>
            <a:ext cx="84241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1</a:t>
            </a:r>
          </a:p>
          <a:p>
            <a:pPr algn="just"/>
            <a:r>
              <a:rPr lang="es-CO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Objeto </a:t>
            </a:r>
            <a:r>
              <a:rPr lang="es-CO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y fin</a:t>
            </a:r>
          </a:p>
          <a:p>
            <a:pPr algn="just"/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El objeto del presente Tratado es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:</a:t>
            </a:r>
          </a:p>
          <a:p>
            <a:pPr algn="just"/>
            <a:endParaRPr lang="es-CO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- 	Establecer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normas internacionales comunes lo más estrictas posible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para 	regular o 	mejorar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regulación del comercio internacional de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armas 	convencionales;</a:t>
            </a:r>
          </a:p>
          <a:p>
            <a:pPr algn="just"/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- 	Prevenir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y eliminar el tráfico ilícito de armas convencionales y prevenir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su desvío;</a:t>
            </a:r>
          </a:p>
          <a:p>
            <a:pPr algn="just"/>
            <a:endParaRPr lang="es-CO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Con el fin de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:</a:t>
            </a:r>
          </a:p>
          <a:p>
            <a:pPr algn="just"/>
            <a:endParaRPr lang="es-CO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–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	Contribuir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a la paz, la seguridad y la estabilidad en el ámbito regional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 	internacional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;</a:t>
            </a:r>
          </a:p>
          <a:p>
            <a:pPr algn="just"/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–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	Reducir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el sufrimiento humano;</a:t>
            </a:r>
          </a:p>
          <a:p>
            <a:pPr algn="just"/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– 	Promover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cooperación, la transparencia y la actuación responsable de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los 	Estados  	partes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el comercio internacional de armas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convencionales, 	fomentando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así la </a:t>
            </a:r>
            <a:r>
              <a:rPr lang="es-CO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	confianza </a:t>
            </a:r>
            <a:r>
              <a:rPr lang="es-CO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entre ellos.</a:t>
            </a:r>
            <a:endParaRPr lang="es-MX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2" descr="India consigue un asiento no permanente en el Consejo de Seguridad de la  ONU, después de 19 años | Blog sobre negocios en India - INDOLINK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70" y="2579078"/>
            <a:ext cx="2543907" cy="242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60482" y="519474"/>
            <a:ext cx="103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24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4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60482" y="893473"/>
            <a:ext cx="67829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2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Ámbito de aplicación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1.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El presente Tratado se aplicará a todas las armas convencionales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comprendidas en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las categorías siguientes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:</a:t>
            </a:r>
          </a:p>
          <a:p>
            <a:pPr algn="just"/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a) Carros de combate;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b) Vehículos blindados de combate;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c) Sistemas de artillería de gran calibre;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d) Aeronaves de combate;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e) Helicópteros de ataque;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f) Buques de guerra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;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g) Misiles y lanzamisiles; y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h) Armas pequeñas y armas ligeras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2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. A los efectos del presente Tratado, las actividades de comercio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internacional abarcarán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exportación, la importación, el tránsito, el transbordo y el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corretaje, denominadas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lo sucesivo </a:t>
            </a:r>
            <a:r>
              <a:rPr lang="es-CO" sz="1600" i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“transferencias</a:t>
            </a:r>
            <a:r>
              <a:rPr lang="es-CO" sz="1600" i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”.</a:t>
            </a:r>
          </a:p>
          <a:p>
            <a:pPr algn="just"/>
            <a:endParaRPr lang="es-CO" sz="1600" i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3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. El presente Tratado no se aplicará al transporte internacional realizado por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un Estado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parte, o en su nombre,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 armas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destinadas a su propio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uso, siempre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que estas permanezcan bajo la propiedad de ese Estado parte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.</a:t>
            </a:r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5" y="1899139"/>
            <a:ext cx="3974123" cy="36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2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708082" y="431808"/>
            <a:ext cx="103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24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4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79606" y="1221719"/>
            <a:ext cx="5807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3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Municiones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Cada Estado parte establecerá y mantendrá un sistema nacional de control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para regular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exportación de municiones disparadas, lanzadas o propulsadas por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las armas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comprendidas en el artículo 2, párrafo 1, y aplicará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lo dispuesto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los artículos 6 y 7 antes de autorizar la exportación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tales municiones.</a:t>
            </a:r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3883" y="3478546"/>
            <a:ext cx="5458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4</a:t>
            </a:r>
          </a:p>
          <a:p>
            <a:pPr lvl="0"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Partes y componentes</a:t>
            </a:r>
          </a:p>
          <a:p>
            <a:pPr lvl="0"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Cada Estado parte establecerá y mantendrá un sistema nacional de control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para regular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exportación de partes y componentes cuando dicha exportación se haga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 forma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que proporcione la capacidad de ensamblar las armas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comprendidas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el artículo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2, párrafo 1, y aplicará lo dispuesto en los artículos 6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y 7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antes de autorizar la exportación de tales partes y componentes.</a:t>
            </a:r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" y="1548640"/>
            <a:ext cx="1884485" cy="15567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482" y="1531851"/>
            <a:ext cx="1356580" cy="13950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19" y="1942717"/>
            <a:ext cx="1157288" cy="11626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834" y="1707297"/>
            <a:ext cx="1085849" cy="12283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5580" y="3612068"/>
            <a:ext cx="3291622" cy="16185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4881" y="4632708"/>
            <a:ext cx="1336431" cy="92612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236" y="3749480"/>
            <a:ext cx="2159610" cy="14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708082" y="431808"/>
            <a:ext cx="103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24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4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08892" y="1221719"/>
            <a:ext cx="102374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</a:t>
            </a:r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6</a:t>
            </a:r>
          </a:p>
          <a:p>
            <a:pPr algn="just"/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Prohibiciones</a:t>
            </a:r>
          </a:p>
          <a:p>
            <a:pPr algn="just"/>
            <a:endParaRPr lang="es-CO" sz="16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1. Un Estado parte no autorizará ninguna transferencia de armas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comprendidas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el artículo 2, párrafo 1, ni de elementos comprendidos en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el artículo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3 o el artículo 4, si la transferencia supone una violación de las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obligaciones que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le incumben en virtud de las medidas que haya adoptado el Consejo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 Seguridad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las Naciones Unidas actuando con arreglo al Capítulo VII de la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Carta de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las Naciones Unidas, en particular los embargos de armas.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2. Un Estado parte no autorizará ninguna transferencia de armas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comprendidas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el artículo 2, párrafo 1, ni de elementos comprendidos en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el artículo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3 o el artículo 4, si la transferencia supone una violación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sus obligaciones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internacionales pertinentes en virtud de los acuerdos internacionales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en los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que es parte, especialmente los relativos a la transferencia internacional 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el tráfico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ilícito de armas convencionales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.</a:t>
            </a:r>
          </a:p>
          <a:p>
            <a:pPr algn="just"/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3. Un Estado parte no autorizará ninguna transferencia de armas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comprendidas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el artículo 2, párrafo 1, ni de elementos comprendidos en el artículo 3 o el artículo 4, si en el momento de la autorización tiene conocimiento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 que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las armas o los elementos podrían utilizarse para cometer genocidio,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crímenes de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lesa humanidad, infracciones graves de los Convenios de Ginebra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1949, ataques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dirigidos contra bienes de carácter civil o personas civiles protegidas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como tales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u otros crímenes de guerra tipificados en los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acuerdos internacionales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los que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sea parte.</a:t>
            </a:r>
          </a:p>
        </p:txBody>
      </p:sp>
    </p:spTree>
    <p:extLst>
      <p:ext uri="{BB962C8B-B14F-4D97-AF65-F5344CB8AC3E}">
        <p14:creationId xmlns:p14="http://schemas.microsoft.com/office/powerpoint/2010/main" val="206903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2712728" y="549039"/>
            <a:ext cx="103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24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4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08892" y="1127934"/>
            <a:ext cx="103045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</a:t>
            </a:r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7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Exportación y evaluación de las </a:t>
            </a:r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exportaciones</a:t>
            </a:r>
          </a:p>
          <a:p>
            <a:pPr algn="just"/>
            <a:endParaRPr lang="es-CO" sz="16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1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. Si la exportación no está prohibida en virtud del artículo 6, cada Estado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parte exportador, antes de autorizar la exportación bajo su jurisdicción de armas convencionales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comprendidas en el artículo 2, párrafo 1, o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elementos comprendidos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el artículo 3 o el artículo 4, y de conformidad con su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sistema nacional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control, evaluará, de manera objetiva y no discriminatoria y teniendo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en cuenta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los factores pertinentes, incluida la información proporcionada por el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Estado importador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conformidad con el artículo 8, párrafo 1, el potencial de que las armas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o los elementos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:</a:t>
            </a:r>
          </a:p>
          <a:p>
            <a:pPr algn="just"/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a) Contribuyesen o menoscabasen la paz y la seguridad;</a:t>
            </a:r>
          </a:p>
          <a:p>
            <a:pPr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b) Podrían utilizarse para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:</a:t>
            </a:r>
          </a:p>
          <a:p>
            <a:pPr algn="just"/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lvl="1"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i) Cometer o facilitar una violación grave del derecho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internacional humanitario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;</a:t>
            </a:r>
          </a:p>
          <a:p>
            <a:pPr lvl="1"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ii) Cometer o facilitar una violación grave del derecho internacional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los derechos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humanos;</a:t>
            </a:r>
          </a:p>
          <a:p>
            <a:pPr lvl="1"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iii) Cometer o facilitar un acto que constituya un delito en virtud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las convenciones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o los protocolos internacionales relativos al terrorismo en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los que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sea parte el Estado exportador; o</a:t>
            </a:r>
          </a:p>
          <a:p>
            <a:pPr lvl="1" algn="just"/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iv) Cometer o facilitar un acto que constituya un delito en virtud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las convenciones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o los protocolos internacionales relativos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 la delincuencia organizada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transnacional en los que sea parte el Estado exportador.</a:t>
            </a:r>
          </a:p>
        </p:txBody>
      </p:sp>
    </p:spTree>
    <p:extLst>
      <p:ext uri="{BB962C8B-B14F-4D97-AF65-F5344CB8AC3E}">
        <p14:creationId xmlns:p14="http://schemas.microsoft.com/office/powerpoint/2010/main" val="359549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2712728" y="549039"/>
            <a:ext cx="103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24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4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44770" y="1010704"/>
            <a:ext cx="109845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</a:t>
            </a:r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7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Exportación y evaluación de las </a:t>
            </a:r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exportaciones</a:t>
            </a:r>
          </a:p>
          <a:p>
            <a:pPr algn="just"/>
            <a:endParaRPr lang="es-CO" sz="16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2.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 El Estado parte exportador también examinará si podrían adoptarse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medidas para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mitigar los riesgos mencionados en los apartados a) o b) del párrafo 1,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como medidas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fomento de la confianza o programas elaborados y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acordados conjuntamente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por los Estados exportador e importador.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3.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Si, una vez realizada esta evaluación y examinadas las medidas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mitigación disponibles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el Estado parte exportador determina que existe un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riesgo preponderante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que se produzca alguna de las consecuencias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negativas contempladas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el párrafo 1, dicho Estado no autorizará la exportación.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4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. Al realizar la evaluación, el Estado parte exportador tendrá en cuenta el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riesgo de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que las armas convencionales comprendidas en el artículo 2, párrafo 1, 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los elementos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comprendidos en el artículo 3 o el artículo 4 se utilicen para cometer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o facilitar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actos graves de violencia por motivos de género o actos graves de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violencia contra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las mujeres y los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niños.</a:t>
            </a:r>
            <a:endParaRPr lang="es-CO" sz="16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5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. Cada Estado parte exportador tomará medidas para asegurar que todas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las autorizaciones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exportación de armas convencionales comprendidas en el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2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párrafo 1, o de elementos comprendidos en el artículo 3 o el artículo 4, se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detallen y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expidan antes de que se realice la exportación.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6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. Cada Estado parte exportador pondrá a disposición del Estado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parte importador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y de los Estados partes de tránsito o transbordo información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adecuada sobre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autorización en cuestión, previa petición y de conformidad con sus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leyes, prácticas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o políticas nacionales.</a:t>
            </a:r>
          </a:p>
          <a:p>
            <a:pPr algn="just"/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7.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Si, después de concedida una autorización, un Estado parte exportador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tiene conocimiento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nuevos datos que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sean pertinentes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se alienta a dicho Estado a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que reexamine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autorización tras consultar, en su caso, al Estado importador</a:t>
            </a:r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19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2712728" y="549039"/>
            <a:ext cx="1033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CO" sz="2400" b="1" dirty="0" smtClean="0">
                <a:latin typeface="Franklin Gothic Book" panose="020B0503020102020204" pitchFamily="34" charset="0"/>
              </a:rPr>
              <a:t>EL TRATADO SOBRE EL COMERCIO DE ARMAS</a:t>
            </a:r>
            <a:endParaRPr lang="es-CO" sz="24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76247" y="1327227"/>
            <a:ext cx="84152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Artículo </a:t>
            </a:r>
            <a:r>
              <a:rPr lang="es-CO" sz="16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8</a:t>
            </a:r>
          </a:p>
          <a:p>
            <a:pPr algn="just"/>
            <a:r>
              <a:rPr lang="es-CO" sz="16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Importación</a:t>
            </a:r>
          </a:p>
          <a:p>
            <a:pPr algn="just"/>
            <a:endParaRPr lang="es-CO" sz="16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Cada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Estado parte importador tomará medidas para asegurar que se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suministre, de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conformidad con sus leyes nacionales, información apropiada y pertinente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al Estado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parte exportador que así lo solicite a fin de ayudarlo a realizar su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evaluación nacional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exportación con arreglo al artículo 7. Tales medidas podrán incluir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el suministro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 documentación sobre los usos o usuarios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finales.</a:t>
            </a:r>
          </a:p>
          <a:p>
            <a:pPr marL="342900" indent="-342900" algn="just">
              <a:buAutoNum type="arabicPeriod"/>
            </a:pPr>
            <a:endParaRPr lang="es-CO" sz="1600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Cada Estado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parte importador tomará medidas que le permitan regular,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cuando proceda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, las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importaciones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bajo su jurisdicción de armas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convencionales comprendidas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el artículo 2, párrafo 1. Tales medidas podrán incluir sistemas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 importación.</a:t>
            </a:r>
          </a:p>
          <a:p>
            <a:pPr marL="342900" indent="-342900" algn="just">
              <a:buAutoNum type="arabicPeriod"/>
            </a:pPr>
            <a:endParaRPr lang="es-CO" sz="1600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Cada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Estado parte importador podrá solicitar información al Estado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parte exportador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en relación con las autorizaciones de exportación pendientes o </a:t>
            </a:r>
            <a:r>
              <a:rPr lang="es-CO" sz="16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ya concedidas en </a:t>
            </a:r>
            <a:r>
              <a:rPr lang="es-CO" sz="16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las que el Estado parte importador sea el país de destino final.</a:t>
            </a:r>
          </a:p>
          <a:p>
            <a:pPr algn="just"/>
            <a:endParaRPr lang="es-CO" sz="16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74" y="2210072"/>
            <a:ext cx="2466975" cy="25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3975</TotalTime>
  <Words>1485</Words>
  <Application>Microsoft Office PowerPoint</Application>
  <PresentationFormat>Panorámica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Franklin Gothic Book</vt:lpstr>
      <vt:lpstr>Franklin Gothic Medium</vt:lpstr>
      <vt:lpstr>Roboto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Daniel Esteban Echeverria Villa</cp:lastModifiedBy>
  <cp:revision>165</cp:revision>
  <dcterms:created xsi:type="dcterms:W3CDTF">2024-01-03T18:04:35Z</dcterms:created>
  <dcterms:modified xsi:type="dcterms:W3CDTF">2025-02-24T16:22:40Z</dcterms:modified>
</cp:coreProperties>
</file>