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7" r:id="rId4"/>
    <p:sldId id="264" r:id="rId5"/>
    <p:sldId id="266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2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43D-44CB-9FB1-2F038526F3B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43D-44CB-9FB1-2F038526F3BB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43D-44CB-9FB1-2F038526F3B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Armas y municiones</c:v>
                </c:pt>
                <c:pt idx="1">
                  <c:v>Explosivos</c:v>
                </c:pt>
                <c:pt idx="2">
                  <c:v>Productos Militares </c:v>
                </c:pt>
                <c:pt idx="3">
                  <c:v>Metalmecánica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34</c:v>
                </c:pt>
                <c:pt idx="1">
                  <c:v>21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43D-44CB-9FB1-2F038526F3B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26802304"/>
        <c:axId val="1926806880"/>
      </c:barChart>
      <c:catAx>
        <c:axId val="1926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926806880"/>
        <c:crosses val="autoZero"/>
        <c:auto val="1"/>
        <c:lblAlgn val="ctr"/>
        <c:lblOffset val="100"/>
        <c:noMultiLvlLbl val="0"/>
      </c:catAx>
      <c:valAx>
        <c:axId val="1926806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926802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712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025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198D-7FCF-4649-AA3D-D4EF57670A2D}" type="datetimeFigureOut">
              <a:rPr lang="es-CO" smtClean="0"/>
              <a:t>28/01/2025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8308-3EBE-478D-B567-8EE370297B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8190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198D-7FCF-4649-AA3D-D4EF57670A2D}" type="datetimeFigureOut">
              <a:rPr lang="es-CO" smtClean="0"/>
              <a:t>28/01/2025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8308-3EBE-478D-B567-8EE370297B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1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198D-7FCF-4649-AA3D-D4EF57670A2D}" type="datetimeFigureOut">
              <a:rPr lang="es-CO" smtClean="0"/>
              <a:t>28/01/2025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8308-3EBE-478D-B567-8EE370297B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905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198D-7FCF-4649-AA3D-D4EF57670A2D}" type="datetimeFigureOut">
              <a:rPr lang="es-CO" smtClean="0"/>
              <a:t>28/01/2025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8308-3EBE-478D-B567-8EE370297B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9011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198D-7FCF-4649-AA3D-D4EF57670A2D}" type="datetimeFigureOut">
              <a:rPr lang="es-CO" smtClean="0"/>
              <a:t>28/01/2025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8308-3EBE-478D-B567-8EE370297B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3569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198D-7FCF-4649-AA3D-D4EF57670A2D}" type="datetimeFigureOut">
              <a:rPr lang="es-CO" smtClean="0"/>
              <a:t>28/01/2025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8308-3EBE-478D-B567-8EE370297B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5619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198D-7FCF-4649-AA3D-D4EF57670A2D}" type="datetimeFigureOut">
              <a:rPr lang="es-CO" smtClean="0"/>
              <a:t>28/01/2025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8308-3EBE-478D-B567-8EE370297B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908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198D-7FCF-4649-AA3D-D4EF57670A2D}" type="datetimeFigureOut">
              <a:rPr lang="es-CO" smtClean="0"/>
              <a:t>28/01/2025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8308-3EBE-478D-B567-8EE370297B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295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198D-7FCF-4649-AA3D-D4EF57670A2D}" type="datetimeFigureOut">
              <a:rPr lang="es-CO" smtClean="0"/>
              <a:t>28/01/2025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8308-3EBE-478D-B567-8EE370297B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3671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198D-7FCF-4649-AA3D-D4EF57670A2D}" type="datetimeFigureOut">
              <a:rPr lang="es-CO" smtClean="0"/>
              <a:t>28/01/2025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8308-3EBE-478D-B567-8EE370297B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003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C198D-7FCF-4649-AA3D-D4EF57670A2D}" type="datetimeFigureOut">
              <a:rPr lang="es-CO" smtClean="0"/>
              <a:t>28/01/2025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A8308-3EBE-478D-B567-8EE370297B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1206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notificacionesjudiciales@indumil.gov.co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0" y="5066771"/>
            <a:ext cx="2390775" cy="16557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sz="2000" b="1" dirty="0">
                <a:latin typeface="72 Black" panose="020B0A04030603020204" pitchFamily="34" charset="0"/>
                <a:cs typeface="72 Black" panose="020B0A04030603020204" pitchFamily="34" charset="0"/>
              </a:rPr>
              <a:t>GESTIÓN ORDENES DE RECLAMO POR CALIDAD </a:t>
            </a:r>
          </a:p>
        </p:txBody>
      </p:sp>
      <p:sp>
        <p:nvSpPr>
          <p:cNvPr id="2" name="Rectángulo 1"/>
          <p:cNvSpPr/>
          <p:nvPr/>
        </p:nvSpPr>
        <p:spPr>
          <a:xfrm>
            <a:off x="3708434" y="1513505"/>
            <a:ext cx="82404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O" sz="2800" dirty="0">
                <a:latin typeface="72 Black" panose="020B0A04030603020204" pitchFamily="34" charset="0"/>
                <a:cs typeface="72 Black" panose="020B0A04030603020204" pitchFamily="34" charset="0"/>
              </a:rPr>
              <a:t>Campaña </a:t>
            </a:r>
            <a:r>
              <a:rPr lang="es-CO" sz="2800" dirty="0" err="1">
                <a:latin typeface="72 Black" panose="020B0A04030603020204" pitchFamily="34" charset="0"/>
                <a:cs typeface="72 Black" panose="020B0A04030603020204" pitchFamily="34" charset="0"/>
              </a:rPr>
              <a:t>Indumil</a:t>
            </a:r>
            <a:r>
              <a:rPr lang="es-CO" sz="2800" dirty="0">
                <a:latin typeface="72 Black" panose="020B0A04030603020204" pitchFamily="34" charset="0"/>
                <a:cs typeface="72 Black" panose="020B0A04030603020204" pitchFamily="34" charset="0"/>
              </a:rPr>
              <a:t> al 100 resultados ORC vigencia </a:t>
            </a:r>
            <a:r>
              <a:rPr lang="es-CO" sz="2800" dirty="0" smtClean="0">
                <a:latin typeface="72 Black" panose="020B0A04030603020204" pitchFamily="34" charset="0"/>
                <a:cs typeface="72 Black" panose="020B0A04030603020204" pitchFamily="34" charset="0"/>
              </a:rPr>
              <a:t>2024. </a:t>
            </a:r>
            <a:endParaRPr lang="es-419" sz="2800" dirty="0">
              <a:latin typeface="72 Black" panose="020B0A04030603020204" pitchFamily="34" charset="0"/>
              <a:cs typeface="72 Black" panose="020B0A04030603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2525C40-98AE-1555-78D9-A818B3C941CB}"/>
              </a:ext>
            </a:extLst>
          </p:cNvPr>
          <p:cNvSpPr txBox="1"/>
          <p:nvPr/>
        </p:nvSpPr>
        <p:spPr>
          <a:xfrm>
            <a:off x="3781006" y="3494331"/>
            <a:ext cx="81679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chemeClr val="accent4"/>
                </a:solidFill>
                <a:latin typeface="Arial Black" panose="020B0A04020102020204" pitchFamily="34" charset="0"/>
              </a:rPr>
              <a:t>GERENCIA DE MERCADEO- DIRECCIÓN DE CLIENTE Y ATENCIÓN CIUDADANA </a:t>
            </a:r>
            <a:endParaRPr lang="es-CO" sz="2500" b="1" dirty="0">
              <a:solidFill>
                <a:schemeClr val="accent4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296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ubtítulo 2"/>
          <p:cNvSpPr txBox="1">
            <a:spLocks/>
          </p:cNvSpPr>
          <p:nvPr/>
        </p:nvSpPr>
        <p:spPr>
          <a:xfrm>
            <a:off x="0" y="5066771"/>
            <a:ext cx="239077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CO" sz="2000" b="1" smtClean="0">
                <a:latin typeface="72 Black" panose="020B0A04030603020204" pitchFamily="34" charset="0"/>
                <a:cs typeface="72 Black" panose="020B0A04030603020204" pitchFamily="34" charset="0"/>
              </a:rPr>
              <a:t>GESTIÓN ORDENES DE RECLAMO POR CALIDAD </a:t>
            </a:r>
            <a:endParaRPr lang="es-CO" sz="2000" b="1" dirty="0">
              <a:latin typeface="72 Black" panose="020B0A04030603020204" pitchFamily="34" charset="0"/>
              <a:cs typeface="72 Black" panose="020B0A04030603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7939E43-166B-9AAE-7A23-363026452913}"/>
              </a:ext>
            </a:extLst>
          </p:cNvPr>
          <p:cNvSpPr txBox="1"/>
          <p:nvPr/>
        </p:nvSpPr>
        <p:spPr>
          <a:xfrm>
            <a:off x="4674595" y="635272"/>
            <a:ext cx="5924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latin typeface="Arial Black" panose="020B0A04020102020204" pitchFamily="34" charset="0"/>
              </a:rPr>
              <a:t>OBJETIVO PRINCIPAL</a:t>
            </a:r>
            <a:endParaRPr lang="es-CO" sz="3200" dirty="0">
              <a:latin typeface="Arial Black" panose="020B0A040201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0383" y="2028690"/>
            <a:ext cx="3146612" cy="3132627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087204" y="2739890"/>
            <a:ext cx="5198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/>
              <a:t>Sensibilizar e incentivar a los colaboradores de la Industria Militar para mejorar la calidad de los productos y servicios, así como la atención y el servicio al cliente y ciudadano.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116302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7939E43-166B-9AAE-7A23-363026452913}"/>
              </a:ext>
            </a:extLst>
          </p:cNvPr>
          <p:cNvSpPr txBox="1"/>
          <p:nvPr/>
        </p:nvSpPr>
        <p:spPr>
          <a:xfrm>
            <a:off x="1899246" y="99280"/>
            <a:ext cx="8498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CO" sz="3200" dirty="0" smtClean="0">
                <a:latin typeface="72 Black" panose="020B0A04030603020204" pitchFamily="34" charset="0"/>
                <a:cs typeface="72 Black" panose="020B0A04030603020204" pitchFamily="34" charset="0"/>
              </a:rPr>
              <a:t>RESULTADOS ORC VIGENCIA </a:t>
            </a:r>
            <a:r>
              <a:rPr lang="es-CO" sz="3200" dirty="0" smtClean="0">
                <a:latin typeface="72 Black" panose="020B0A04030603020204" pitchFamily="34" charset="0"/>
                <a:cs typeface="72 Black" panose="020B0A04030603020204" pitchFamily="34" charset="0"/>
              </a:rPr>
              <a:t>2024. </a:t>
            </a:r>
            <a:endParaRPr lang="es-419" sz="3200" dirty="0">
              <a:latin typeface="72 Black" panose="020B0A04030603020204" pitchFamily="34" charset="0"/>
              <a:cs typeface="72 Black" panose="020B0A04030603020204" pitchFamily="34" charset="0"/>
            </a:endParaRP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2126957189"/>
              </p:ext>
            </p:extLst>
          </p:nvPr>
        </p:nvGraphicFramePr>
        <p:xfrm>
          <a:off x="375708" y="756337"/>
          <a:ext cx="7018514" cy="4888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3255" y="1721689"/>
            <a:ext cx="724628" cy="7246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8507883" y="1819560"/>
            <a:ext cx="3273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dirty="0" smtClean="0"/>
              <a:t>Durante la vigencia </a:t>
            </a:r>
            <a:r>
              <a:rPr lang="es-419" dirty="0" smtClean="0"/>
              <a:t>2024 </a:t>
            </a:r>
            <a:r>
              <a:rPr lang="es-419" dirty="0" smtClean="0"/>
              <a:t>se registro un total de </a:t>
            </a:r>
            <a:r>
              <a:rPr lang="es-419" dirty="0" smtClean="0"/>
              <a:t>58 </a:t>
            </a:r>
            <a:r>
              <a:rPr lang="es-419" dirty="0" smtClean="0"/>
              <a:t>ORC.</a:t>
            </a:r>
            <a:endParaRPr lang="es-419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3255" y="2914957"/>
            <a:ext cx="724628" cy="724628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8507883" y="2954105"/>
            <a:ext cx="3486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dirty="0"/>
              <a:t>De </a:t>
            </a:r>
            <a:r>
              <a:rPr lang="es-419" dirty="0" smtClean="0"/>
              <a:t>58 ORC</a:t>
            </a:r>
            <a:r>
              <a:rPr lang="es-419" dirty="0"/>
              <a:t>, </a:t>
            </a:r>
            <a:r>
              <a:rPr lang="es-419" dirty="0" smtClean="0"/>
              <a:t>cuarenta corresponden </a:t>
            </a:r>
            <a:r>
              <a:rPr lang="es-419" dirty="0"/>
              <a:t>a productos </a:t>
            </a:r>
            <a:r>
              <a:rPr lang="es-419" dirty="0" smtClean="0"/>
              <a:t>fabricados.</a:t>
            </a:r>
            <a:endParaRPr lang="es-419" dirty="0"/>
          </a:p>
        </p:txBody>
      </p:sp>
      <p:grpSp>
        <p:nvGrpSpPr>
          <p:cNvPr id="10" name="Google Shape;659;p28"/>
          <p:cNvGrpSpPr/>
          <p:nvPr/>
        </p:nvGrpSpPr>
        <p:grpSpPr>
          <a:xfrm>
            <a:off x="2137286" y="5759787"/>
            <a:ext cx="3757904" cy="938827"/>
            <a:chOff x="1178015" y="800475"/>
            <a:chExt cx="3227232" cy="810150"/>
          </a:xfrm>
        </p:grpSpPr>
        <p:sp>
          <p:nvSpPr>
            <p:cNvPr id="11" name="Google Shape;660;p28"/>
            <p:cNvSpPr/>
            <p:nvPr/>
          </p:nvSpPr>
          <p:spPr>
            <a:xfrm>
              <a:off x="1278288" y="800475"/>
              <a:ext cx="839100" cy="698525"/>
            </a:xfrm>
            <a:custGeom>
              <a:avLst/>
              <a:gdLst/>
              <a:ahLst/>
              <a:cxnLst/>
              <a:rect l="l" t="t" r="r" b="b"/>
              <a:pathLst>
                <a:path w="33564" h="27941" extrusionOk="0">
                  <a:moveTo>
                    <a:pt x="6111" y="1"/>
                  </a:moveTo>
                  <a:cubicBezTo>
                    <a:pt x="3455" y="1"/>
                    <a:pt x="0" y="300"/>
                    <a:pt x="0" y="4593"/>
                  </a:cubicBezTo>
                  <a:lnTo>
                    <a:pt x="0" y="6200"/>
                  </a:lnTo>
                  <a:lnTo>
                    <a:pt x="0" y="27941"/>
                  </a:lnTo>
                  <a:cubicBezTo>
                    <a:pt x="0" y="23649"/>
                    <a:pt x="3455" y="23349"/>
                    <a:pt x="6111" y="23349"/>
                  </a:cubicBezTo>
                  <a:cubicBezTo>
                    <a:pt x="6542" y="23349"/>
                    <a:pt x="6952" y="23357"/>
                    <a:pt x="7323" y="23357"/>
                  </a:cubicBezTo>
                  <a:lnTo>
                    <a:pt x="7323" y="23345"/>
                  </a:lnTo>
                  <a:lnTo>
                    <a:pt x="21896" y="23345"/>
                  </a:lnTo>
                  <a:cubicBezTo>
                    <a:pt x="28337" y="23345"/>
                    <a:pt x="33564" y="18130"/>
                    <a:pt x="33564" y="11677"/>
                  </a:cubicBezTo>
                  <a:cubicBezTo>
                    <a:pt x="33564" y="5235"/>
                    <a:pt x="28337" y="9"/>
                    <a:pt x="21896" y="9"/>
                  </a:cubicBezTo>
                  <a:lnTo>
                    <a:pt x="7323" y="9"/>
                  </a:lnTo>
                  <a:cubicBezTo>
                    <a:pt x="6952" y="9"/>
                    <a:pt x="6542" y="1"/>
                    <a:pt x="61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2" name="Google Shape;661;p28"/>
            <p:cNvSpPr/>
            <p:nvPr/>
          </p:nvSpPr>
          <p:spPr>
            <a:xfrm>
              <a:off x="1178015" y="911700"/>
              <a:ext cx="3227232" cy="698925"/>
            </a:xfrm>
            <a:custGeom>
              <a:avLst/>
              <a:gdLst/>
              <a:ahLst/>
              <a:cxnLst/>
              <a:rect l="l" t="t" r="r" b="b"/>
              <a:pathLst>
                <a:path w="116265" h="27957" extrusionOk="0">
                  <a:moveTo>
                    <a:pt x="0" y="1"/>
                  </a:moveTo>
                  <a:lnTo>
                    <a:pt x="0" y="21741"/>
                  </a:lnTo>
                  <a:lnTo>
                    <a:pt x="0" y="23361"/>
                  </a:lnTo>
                  <a:cubicBezTo>
                    <a:pt x="0" y="27653"/>
                    <a:pt x="3455" y="27952"/>
                    <a:pt x="6111" y="27952"/>
                  </a:cubicBezTo>
                  <a:cubicBezTo>
                    <a:pt x="6542" y="27952"/>
                    <a:pt x="6952" y="27945"/>
                    <a:pt x="7323" y="27945"/>
                  </a:cubicBezTo>
                  <a:lnTo>
                    <a:pt x="7323" y="27956"/>
                  </a:lnTo>
                  <a:lnTo>
                    <a:pt x="104597" y="27956"/>
                  </a:lnTo>
                  <a:cubicBezTo>
                    <a:pt x="111038" y="27956"/>
                    <a:pt x="116265" y="22730"/>
                    <a:pt x="116265" y="16276"/>
                  </a:cubicBezTo>
                  <a:cubicBezTo>
                    <a:pt x="116265" y="9835"/>
                    <a:pt x="111038" y="4608"/>
                    <a:pt x="104597" y="4608"/>
                  </a:cubicBezTo>
                  <a:lnTo>
                    <a:pt x="7323" y="4608"/>
                  </a:lnTo>
                  <a:lnTo>
                    <a:pt x="7323" y="4596"/>
                  </a:lnTo>
                  <a:cubicBezTo>
                    <a:pt x="6961" y="4596"/>
                    <a:pt x="6563" y="4604"/>
                    <a:pt x="6144" y="4604"/>
                  </a:cubicBezTo>
                  <a:cubicBezTo>
                    <a:pt x="3484" y="4604"/>
                    <a:pt x="0" y="4310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3" name="Google Shape;662;p28"/>
            <p:cNvSpPr/>
            <p:nvPr/>
          </p:nvSpPr>
          <p:spPr>
            <a:xfrm>
              <a:off x="1178015" y="950100"/>
              <a:ext cx="963498" cy="583725"/>
            </a:xfrm>
            <a:custGeom>
              <a:avLst/>
              <a:gdLst/>
              <a:ahLst/>
              <a:cxnLst/>
              <a:rect l="l" t="t" r="r" b="b"/>
              <a:pathLst>
                <a:path w="34529" h="23349" extrusionOk="0">
                  <a:moveTo>
                    <a:pt x="179" y="1"/>
                  </a:moveTo>
                  <a:cubicBezTo>
                    <a:pt x="60" y="441"/>
                    <a:pt x="0" y="929"/>
                    <a:pt x="0" y="1513"/>
                  </a:cubicBezTo>
                  <a:lnTo>
                    <a:pt x="0" y="3120"/>
                  </a:lnTo>
                  <a:lnTo>
                    <a:pt x="0" y="20205"/>
                  </a:lnTo>
                  <a:lnTo>
                    <a:pt x="0" y="21825"/>
                  </a:lnTo>
                  <a:cubicBezTo>
                    <a:pt x="0" y="22396"/>
                    <a:pt x="60" y="22908"/>
                    <a:pt x="179" y="23349"/>
                  </a:cubicBezTo>
                  <a:cubicBezTo>
                    <a:pt x="934" y="20479"/>
                    <a:pt x="3946" y="20258"/>
                    <a:pt x="6319" y="20258"/>
                  </a:cubicBezTo>
                  <a:cubicBezTo>
                    <a:pt x="6752" y="20258"/>
                    <a:pt x="7164" y="20265"/>
                    <a:pt x="7537" y="20265"/>
                  </a:cubicBezTo>
                  <a:lnTo>
                    <a:pt x="22527" y="20265"/>
                  </a:lnTo>
                  <a:cubicBezTo>
                    <a:pt x="29159" y="20265"/>
                    <a:pt x="34528" y="15038"/>
                    <a:pt x="34528" y="8597"/>
                  </a:cubicBezTo>
                  <a:cubicBezTo>
                    <a:pt x="34528" y="6597"/>
                    <a:pt x="34016" y="4715"/>
                    <a:pt x="33112" y="3072"/>
                  </a:cubicBezTo>
                  <a:lnTo>
                    <a:pt x="7323" y="3072"/>
                  </a:lnTo>
                  <a:lnTo>
                    <a:pt x="7323" y="3060"/>
                  </a:lnTo>
                  <a:cubicBezTo>
                    <a:pt x="6959" y="3060"/>
                    <a:pt x="6557" y="3068"/>
                    <a:pt x="6134" y="3068"/>
                  </a:cubicBezTo>
                  <a:cubicBezTo>
                    <a:pt x="3834" y="3068"/>
                    <a:pt x="923" y="2847"/>
                    <a:pt x="179" y="1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4" name="Google Shape;663;p28"/>
            <p:cNvSpPr/>
            <p:nvPr/>
          </p:nvSpPr>
          <p:spPr>
            <a:xfrm>
              <a:off x="1178015" y="812400"/>
              <a:ext cx="939374" cy="698800"/>
            </a:xfrm>
            <a:custGeom>
              <a:avLst/>
              <a:gdLst/>
              <a:ahLst/>
              <a:cxnLst/>
              <a:rect l="l" t="t" r="r" b="b"/>
              <a:pathLst>
                <a:path w="33564" h="27952" extrusionOk="0">
                  <a:moveTo>
                    <a:pt x="6144" y="1"/>
                  </a:moveTo>
                  <a:cubicBezTo>
                    <a:pt x="3484" y="1"/>
                    <a:pt x="0" y="294"/>
                    <a:pt x="0" y="4604"/>
                  </a:cubicBezTo>
                  <a:lnTo>
                    <a:pt x="0" y="6211"/>
                  </a:lnTo>
                  <a:lnTo>
                    <a:pt x="0" y="27952"/>
                  </a:lnTo>
                  <a:cubicBezTo>
                    <a:pt x="0" y="23660"/>
                    <a:pt x="3455" y="23360"/>
                    <a:pt x="6111" y="23360"/>
                  </a:cubicBezTo>
                  <a:cubicBezTo>
                    <a:pt x="6542" y="23360"/>
                    <a:pt x="6952" y="23368"/>
                    <a:pt x="7323" y="23368"/>
                  </a:cubicBezTo>
                  <a:lnTo>
                    <a:pt x="7323" y="23356"/>
                  </a:lnTo>
                  <a:lnTo>
                    <a:pt x="21896" y="23356"/>
                  </a:lnTo>
                  <a:cubicBezTo>
                    <a:pt x="28337" y="23356"/>
                    <a:pt x="33564" y="18129"/>
                    <a:pt x="33564" y="11688"/>
                  </a:cubicBezTo>
                  <a:cubicBezTo>
                    <a:pt x="33564" y="5235"/>
                    <a:pt x="28337" y="8"/>
                    <a:pt x="21896" y="8"/>
                  </a:cubicBezTo>
                  <a:lnTo>
                    <a:pt x="7323" y="8"/>
                  </a:lnTo>
                  <a:cubicBezTo>
                    <a:pt x="6961" y="8"/>
                    <a:pt x="6563" y="1"/>
                    <a:pt x="61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5" name="Google Shape;665;p28"/>
            <p:cNvSpPr/>
            <p:nvPr/>
          </p:nvSpPr>
          <p:spPr>
            <a:xfrm>
              <a:off x="2086374" y="1165425"/>
              <a:ext cx="2128533" cy="27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s-419" sz="2500" b="1" dirty="0" smtClean="0"/>
                <a:t>TOTAL </a:t>
              </a:r>
              <a:r>
                <a:rPr lang="es-419" sz="2500" b="1" dirty="0" smtClean="0"/>
                <a:t>58 </a:t>
              </a:r>
              <a:r>
                <a:rPr lang="es-419" sz="2500" b="1" dirty="0" smtClean="0"/>
                <a:t>ORC</a:t>
              </a:r>
              <a:endParaRPr lang="es-419" sz="2500" dirty="0"/>
            </a:p>
          </p:txBody>
        </p:sp>
        <p:grpSp>
          <p:nvGrpSpPr>
            <p:cNvPr id="16" name="Google Shape;666;p28"/>
            <p:cNvGrpSpPr/>
            <p:nvPr/>
          </p:nvGrpSpPr>
          <p:grpSpPr>
            <a:xfrm>
              <a:off x="1507895" y="913190"/>
              <a:ext cx="355557" cy="353615"/>
              <a:chOff x="-34406325" y="3919600"/>
              <a:chExt cx="293025" cy="291425"/>
            </a:xfrm>
          </p:grpSpPr>
          <p:sp>
            <p:nvSpPr>
              <p:cNvPr id="17" name="Google Shape;667;p28"/>
              <p:cNvSpPr/>
              <p:nvPr/>
            </p:nvSpPr>
            <p:spPr>
              <a:xfrm>
                <a:off x="-34167675" y="3932000"/>
                <a:ext cx="42550" cy="40575"/>
              </a:xfrm>
              <a:custGeom>
                <a:avLst/>
                <a:gdLst/>
                <a:ahLst/>
                <a:cxnLst/>
                <a:rect l="l" t="t" r="r" b="b"/>
                <a:pathLst>
                  <a:path w="1702" h="1623" extrusionOk="0">
                    <a:moveTo>
                      <a:pt x="1352" y="0"/>
                    </a:moveTo>
                    <a:cubicBezTo>
                      <a:pt x="1261" y="0"/>
                      <a:pt x="1167" y="24"/>
                      <a:pt x="1104" y="71"/>
                    </a:cubicBezTo>
                    <a:lnTo>
                      <a:pt x="127" y="1079"/>
                    </a:lnTo>
                    <a:cubicBezTo>
                      <a:pt x="1" y="1205"/>
                      <a:pt x="1" y="1426"/>
                      <a:pt x="127" y="1552"/>
                    </a:cubicBezTo>
                    <a:cubicBezTo>
                      <a:pt x="190" y="1599"/>
                      <a:pt x="284" y="1623"/>
                      <a:pt x="375" y="1623"/>
                    </a:cubicBezTo>
                    <a:cubicBezTo>
                      <a:pt x="466" y="1623"/>
                      <a:pt x="552" y="1599"/>
                      <a:pt x="599" y="1552"/>
                    </a:cubicBezTo>
                    <a:lnTo>
                      <a:pt x="1576" y="544"/>
                    </a:lnTo>
                    <a:cubicBezTo>
                      <a:pt x="1702" y="449"/>
                      <a:pt x="1702" y="260"/>
                      <a:pt x="1576" y="71"/>
                    </a:cubicBezTo>
                    <a:cubicBezTo>
                      <a:pt x="1529" y="24"/>
                      <a:pt x="1442" y="0"/>
                      <a:pt x="135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668;p28"/>
              <p:cNvSpPr/>
              <p:nvPr/>
            </p:nvSpPr>
            <p:spPr>
              <a:xfrm>
                <a:off x="-34286600" y="3922950"/>
                <a:ext cx="171725" cy="167575"/>
              </a:xfrm>
              <a:custGeom>
                <a:avLst/>
                <a:gdLst/>
                <a:ahLst/>
                <a:cxnLst/>
                <a:rect l="l" t="t" r="r" b="b"/>
                <a:pathLst>
                  <a:path w="6869" h="6703" extrusionOk="0">
                    <a:moveTo>
                      <a:pt x="772" y="0"/>
                    </a:moveTo>
                    <a:cubicBezTo>
                      <a:pt x="599" y="0"/>
                      <a:pt x="426" y="71"/>
                      <a:pt x="284" y="213"/>
                    </a:cubicBezTo>
                    <a:cubicBezTo>
                      <a:pt x="1" y="496"/>
                      <a:pt x="1" y="937"/>
                      <a:pt x="284" y="1189"/>
                    </a:cubicBezTo>
                    <a:lnTo>
                      <a:pt x="5608" y="6514"/>
                    </a:lnTo>
                    <a:cubicBezTo>
                      <a:pt x="5734" y="6640"/>
                      <a:pt x="5908" y="6703"/>
                      <a:pt x="6085" y="6703"/>
                    </a:cubicBezTo>
                    <a:cubicBezTo>
                      <a:pt x="6262" y="6703"/>
                      <a:pt x="6443" y="6640"/>
                      <a:pt x="6585" y="6514"/>
                    </a:cubicBezTo>
                    <a:cubicBezTo>
                      <a:pt x="6869" y="6230"/>
                      <a:pt x="6869" y="5821"/>
                      <a:pt x="6585" y="5537"/>
                    </a:cubicBezTo>
                    <a:lnTo>
                      <a:pt x="1261" y="213"/>
                    </a:lnTo>
                    <a:cubicBezTo>
                      <a:pt x="1119" y="71"/>
                      <a:pt x="946" y="0"/>
                      <a:pt x="77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669;p28"/>
              <p:cNvSpPr/>
              <p:nvPr/>
            </p:nvSpPr>
            <p:spPr>
              <a:xfrm>
                <a:off x="-34406325" y="4115900"/>
                <a:ext cx="98475" cy="95125"/>
              </a:xfrm>
              <a:custGeom>
                <a:avLst/>
                <a:gdLst/>
                <a:ahLst/>
                <a:cxnLst/>
                <a:rect l="l" t="t" r="r" b="b"/>
                <a:pathLst>
                  <a:path w="3939" h="3805" extrusionOk="0">
                    <a:moveTo>
                      <a:pt x="757" y="1"/>
                    </a:moveTo>
                    <a:cubicBezTo>
                      <a:pt x="576" y="1"/>
                      <a:pt x="395" y="72"/>
                      <a:pt x="253" y="213"/>
                    </a:cubicBezTo>
                    <a:cubicBezTo>
                      <a:pt x="1" y="497"/>
                      <a:pt x="1" y="938"/>
                      <a:pt x="253" y="1190"/>
                    </a:cubicBezTo>
                    <a:lnTo>
                      <a:pt x="2679" y="3616"/>
                    </a:lnTo>
                    <a:cubicBezTo>
                      <a:pt x="2805" y="3742"/>
                      <a:pt x="2978" y="3805"/>
                      <a:pt x="3155" y="3805"/>
                    </a:cubicBezTo>
                    <a:cubicBezTo>
                      <a:pt x="3332" y="3805"/>
                      <a:pt x="3514" y="3742"/>
                      <a:pt x="3655" y="3616"/>
                    </a:cubicBezTo>
                    <a:cubicBezTo>
                      <a:pt x="3939" y="3332"/>
                      <a:pt x="3939" y="2891"/>
                      <a:pt x="3655" y="2608"/>
                    </a:cubicBezTo>
                    <a:lnTo>
                      <a:pt x="1261" y="213"/>
                    </a:lnTo>
                    <a:cubicBezTo>
                      <a:pt x="1119" y="72"/>
                      <a:pt x="938" y="1"/>
                      <a:pt x="75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670;p28"/>
              <p:cNvSpPr/>
              <p:nvPr/>
            </p:nvSpPr>
            <p:spPr>
              <a:xfrm>
                <a:off x="-34364575" y="3966850"/>
                <a:ext cx="204025" cy="204025"/>
              </a:xfrm>
              <a:custGeom>
                <a:avLst/>
                <a:gdLst/>
                <a:ahLst/>
                <a:cxnLst/>
                <a:rect l="l" t="t" r="r" b="b"/>
                <a:pathLst>
                  <a:path w="8161" h="8161" extrusionOk="0">
                    <a:moveTo>
                      <a:pt x="2994" y="1"/>
                    </a:moveTo>
                    <a:lnTo>
                      <a:pt x="2489" y="1576"/>
                    </a:lnTo>
                    <a:cubicBezTo>
                      <a:pt x="1985" y="3088"/>
                      <a:pt x="1166" y="4474"/>
                      <a:pt x="1" y="5703"/>
                    </a:cubicBezTo>
                    <a:lnTo>
                      <a:pt x="2458" y="8160"/>
                    </a:lnTo>
                    <a:cubicBezTo>
                      <a:pt x="3687" y="6995"/>
                      <a:pt x="5104" y="6175"/>
                      <a:pt x="6585" y="5671"/>
                    </a:cubicBezTo>
                    <a:lnTo>
                      <a:pt x="8160" y="5136"/>
                    </a:lnTo>
                    <a:lnTo>
                      <a:pt x="2994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671;p28"/>
              <p:cNvSpPr/>
              <p:nvPr/>
            </p:nvSpPr>
            <p:spPr>
              <a:xfrm>
                <a:off x="-34200750" y="3919600"/>
                <a:ext cx="17350" cy="33875"/>
              </a:xfrm>
              <a:custGeom>
                <a:avLst/>
                <a:gdLst/>
                <a:ahLst/>
                <a:cxnLst/>
                <a:rect l="l" t="t" r="r" b="b"/>
                <a:pathLst>
                  <a:path w="694" h="1355" extrusionOk="0">
                    <a:moveTo>
                      <a:pt x="347" y="0"/>
                    </a:moveTo>
                    <a:cubicBezTo>
                      <a:pt x="158" y="0"/>
                      <a:pt x="1" y="158"/>
                      <a:pt x="1" y="347"/>
                    </a:cubicBezTo>
                    <a:lnTo>
                      <a:pt x="1" y="1008"/>
                    </a:lnTo>
                    <a:cubicBezTo>
                      <a:pt x="1" y="1229"/>
                      <a:pt x="158" y="1355"/>
                      <a:pt x="347" y="1355"/>
                    </a:cubicBezTo>
                    <a:cubicBezTo>
                      <a:pt x="536" y="1355"/>
                      <a:pt x="694" y="1229"/>
                      <a:pt x="694" y="1008"/>
                    </a:cubicBezTo>
                    <a:lnTo>
                      <a:pt x="694" y="347"/>
                    </a:lnTo>
                    <a:cubicBezTo>
                      <a:pt x="694" y="158"/>
                      <a:pt x="536" y="0"/>
                      <a:pt x="34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672;p28"/>
              <p:cNvSpPr/>
              <p:nvPr/>
            </p:nvSpPr>
            <p:spPr>
              <a:xfrm>
                <a:off x="-34147975" y="3989700"/>
                <a:ext cx="34675" cy="17350"/>
              </a:xfrm>
              <a:custGeom>
                <a:avLst/>
                <a:gdLst/>
                <a:ahLst/>
                <a:cxnLst/>
                <a:rect l="l" t="t" r="r" b="b"/>
                <a:pathLst>
                  <a:path w="1387" h="694" extrusionOk="0">
                    <a:moveTo>
                      <a:pt x="379" y="0"/>
                    </a:moveTo>
                    <a:cubicBezTo>
                      <a:pt x="158" y="0"/>
                      <a:pt x="0" y="126"/>
                      <a:pt x="0" y="347"/>
                    </a:cubicBezTo>
                    <a:cubicBezTo>
                      <a:pt x="0" y="536"/>
                      <a:pt x="158" y="693"/>
                      <a:pt x="379" y="693"/>
                    </a:cubicBezTo>
                    <a:lnTo>
                      <a:pt x="1040" y="693"/>
                    </a:lnTo>
                    <a:cubicBezTo>
                      <a:pt x="1229" y="693"/>
                      <a:pt x="1387" y="536"/>
                      <a:pt x="1387" y="347"/>
                    </a:cubicBezTo>
                    <a:cubicBezTo>
                      <a:pt x="1387" y="126"/>
                      <a:pt x="1229" y="0"/>
                      <a:pt x="104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673;p28"/>
              <p:cNvSpPr/>
              <p:nvPr/>
            </p:nvSpPr>
            <p:spPr>
              <a:xfrm>
                <a:off x="-34278725" y="4116500"/>
                <a:ext cx="116600" cy="68600"/>
              </a:xfrm>
              <a:custGeom>
                <a:avLst/>
                <a:gdLst/>
                <a:ahLst/>
                <a:cxnLst/>
                <a:rect l="l" t="t" r="r" b="b"/>
                <a:pathLst>
                  <a:path w="4664" h="2744" extrusionOk="0">
                    <a:moveTo>
                      <a:pt x="4411" y="0"/>
                    </a:moveTo>
                    <a:lnTo>
                      <a:pt x="3750" y="221"/>
                    </a:lnTo>
                    <a:cubicBezTo>
                      <a:pt x="3907" y="378"/>
                      <a:pt x="3813" y="631"/>
                      <a:pt x="3624" y="694"/>
                    </a:cubicBezTo>
                    <a:lnTo>
                      <a:pt x="1072" y="2017"/>
                    </a:lnTo>
                    <a:cubicBezTo>
                      <a:pt x="1030" y="2038"/>
                      <a:pt x="984" y="2048"/>
                      <a:pt x="938" y="2048"/>
                    </a:cubicBezTo>
                    <a:cubicBezTo>
                      <a:pt x="844" y="2048"/>
                      <a:pt x="746" y="2006"/>
                      <a:pt x="662" y="1922"/>
                    </a:cubicBezTo>
                    <a:lnTo>
                      <a:pt x="568" y="1796"/>
                    </a:lnTo>
                    <a:cubicBezTo>
                      <a:pt x="347" y="1922"/>
                      <a:pt x="190" y="2080"/>
                      <a:pt x="1" y="2237"/>
                    </a:cubicBezTo>
                    <a:lnTo>
                      <a:pt x="190" y="2426"/>
                    </a:lnTo>
                    <a:cubicBezTo>
                      <a:pt x="395" y="2632"/>
                      <a:pt x="669" y="2744"/>
                      <a:pt x="947" y="2744"/>
                    </a:cubicBezTo>
                    <a:cubicBezTo>
                      <a:pt x="1095" y="2744"/>
                      <a:pt x="1245" y="2712"/>
                      <a:pt x="1387" y="2647"/>
                    </a:cubicBezTo>
                    <a:lnTo>
                      <a:pt x="3939" y="1324"/>
                    </a:lnTo>
                    <a:cubicBezTo>
                      <a:pt x="4411" y="1103"/>
                      <a:pt x="4663" y="505"/>
                      <a:pt x="441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24" name="Imagen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5215" y="4088650"/>
            <a:ext cx="724628" cy="724628"/>
          </a:xfrm>
          <a:prstGeom prst="rect">
            <a:avLst/>
          </a:prstGeom>
        </p:spPr>
      </p:pic>
      <p:sp>
        <p:nvSpPr>
          <p:cNvPr id="25" name="Rectángulo 24"/>
          <p:cNvSpPr/>
          <p:nvPr/>
        </p:nvSpPr>
        <p:spPr>
          <a:xfrm>
            <a:off x="8507883" y="4102011"/>
            <a:ext cx="31541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419" dirty="0"/>
              <a:t>Ingresaron mas ORC de </a:t>
            </a:r>
            <a:r>
              <a:rPr lang="es-419" dirty="0" smtClean="0"/>
              <a:t>Armas y Municiones </a:t>
            </a:r>
            <a:r>
              <a:rPr lang="es-419" dirty="0"/>
              <a:t>a diferencia de las otras líneas.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4284905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Magnetic Disk 3">
            <a:extLst>
              <a:ext uri="{FF2B5EF4-FFF2-40B4-BE49-F238E27FC236}">
                <a16:creationId xmlns:a16="http://schemas.microsoft.com/office/drawing/2014/main" id="{FC69FDF4-F0EC-438F-AFE3-89689F1BD07C}"/>
              </a:ext>
            </a:extLst>
          </p:cNvPr>
          <p:cNvSpPr/>
          <p:nvPr/>
        </p:nvSpPr>
        <p:spPr>
          <a:xfrm>
            <a:off x="2883549" y="1959219"/>
            <a:ext cx="1451299" cy="1029742"/>
          </a:xfrm>
          <a:prstGeom prst="flowChartMagneticDisk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0" name="Flowchart: Magnetic Disk 4">
            <a:extLst>
              <a:ext uri="{FF2B5EF4-FFF2-40B4-BE49-F238E27FC236}">
                <a16:creationId xmlns:a16="http://schemas.microsoft.com/office/drawing/2014/main" id="{C0DFD119-F44D-4AEF-860D-43774C1CF3C2}"/>
              </a:ext>
            </a:extLst>
          </p:cNvPr>
          <p:cNvSpPr/>
          <p:nvPr/>
        </p:nvSpPr>
        <p:spPr>
          <a:xfrm>
            <a:off x="4537477" y="2792171"/>
            <a:ext cx="1451299" cy="1029742"/>
          </a:xfrm>
          <a:prstGeom prst="flowChartMagneticDisk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1" name="Flowchart: Magnetic Disk 5">
            <a:extLst>
              <a:ext uri="{FF2B5EF4-FFF2-40B4-BE49-F238E27FC236}">
                <a16:creationId xmlns:a16="http://schemas.microsoft.com/office/drawing/2014/main" id="{41AAC140-7A30-41AE-B4AD-5796040295E5}"/>
              </a:ext>
            </a:extLst>
          </p:cNvPr>
          <p:cNvSpPr/>
          <p:nvPr/>
        </p:nvSpPr>
        <p:spPr>
          <a:xfrm>
            <a:off x="6191405" y="3625123"/>
            <a:ext cx="1451299" cy="1029742"/>
          </a:xfrm>
          <a:prstGeom prst="flowChartMagneticDisk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2" name="Arrow: Bent 9">
            <a:extLst>
              <a:ext uri="{FF2B5EF4-FFF2-40B4-BE49-F238E27FC236}">
                <a16:creationId xmlns:a16="http://schemas.microsoft.com/office/drawing/2014/main" id="{DC4DB505-AD65-4192-8E24-E0277F0DD466}"/>
              </a:ext>
            </a:extLst>
          </p:cNvPr>
          <p:cNvSpPr/>
          <p:nvPr/>
        </p:nvSpPr>
        <p:spPr>
          <a:xfrm rot="5400000">
            <a:off x="4549141" y="2289410"/>
            <a:ext cx="346032" cy="369359"/>
          </a:xfrm>
          <a:prstGeom prst="ben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>
              <a:solidFill>
                <a:srgbClr val="AAAAAA"/>
              </a:solidFill>
              <a:latin typeface="Calibri" panose="020F0502020204030204"/>
            </a:endParaRPr>
          </a:p>
        </p:txBody>
      </p:sp>
      <p:sp>
        <p:nvSpPr>
          <p:cNvPr id="13" name="Arrow: Bent 10">
            <a:extLst>
              <a:ext uri="{FF2B5EF4-FFF2-40B4-BE49-F238E27FC236}">
                <a16:creationId xmlns:a16="http://schemas.microsoft.com/office/drawing/2014/main" id="{C5CA6399-C1F3-42E6-A80F-E842E6DDCF89}"/>
              </a:ext>
            </a:extLst>
          </p:cNvPr>
          <p:cNvSpPr/>
          <p:nvPr/>
        </p:nvSpPr>
        <p:spPr>
          <a:xfrm rot="5400000">
            <a:off x="6203069" y="3122362"/>
            <a:ext cx="346032" cy="369359"/>
          </a:xfrm>
          <a:prstGeom prst="ben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>
              <a:solidFill>
                <a:srgbClr val="AAAAAA"/>
              </a:solidFill>
              <a:latin typeface="Calibri" panose="020F0502020204030204"/>
            </a:endParaRPr>
          </a:p>
        </p:txBody>
      </p:sp>
      <p:sp>
        <p:nvSpPr>
          <p:cNvPr id="14" name="Arrow: Bent 13">
            <a:extLst>
              <a:ext uri="{FF2B5EF4-FFF2-40B4-BE49-F238E27FC236}">
                <a16:creationId xmlns:a16="http://schemas.microsoft.com/office/drawing/2014/main" id="{62626043-34A1-4687-808B-1D02939B6F6A}"/>
              </a:ext>
            </a:extLst>
          </p:cNvPr>
          <p:cNvSpPr/>
          <p:nvPr/>
        </p:nvSpPr>
        <p:spPr>
          <a:xfrm rot="5400000" flipH="1" flipV="1">
            <a:off x="5631081" y="3955314"/>
            <a:ext cx="346032" cy="369359"/>
          </a:xfrm>
          <a:prstGeom prst="ben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>
              <a:solidFill>
                <a:srgbClr val="AAAAAA"/>
              </a:solidFill>
              <a:latin typeface="Calibri" panose="020F0502020204030204"/>
            </a:endParaRPr>
          </a:p>
        </p:txBody>
      </p:sp>
      <p:sp>
        <p:nvSpPr>
          <p:cNvPr id="15" name="Shape 2582">
            <a:extLst>
              <a:ext uri="{FF2B5EF4-FFF2-40B4-BE49-F238E27FC236}">
                <a16:creationId xmlns:a16="http://schemas.microsoft.com/office/drawing/2014/main" id="{9AE304C0-A151-404D-9EB3-F8B6AA599358}"/>
              </a:ext>
            </a:extLst>
          </p:cNvPr>
          <p:cNvSpPr>
            <a:spLocks noChangeAspect="1"/>
          </p:cNvSpPr>
          <p:nvPr/>
        </p:nvSpPr>
        <p:spPr>
          <a:xfrm>
            <a:off x="9026632" y="5368366"/>
            <a:ext cx="298209" cy="298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4419"/>
                </a:moveTo>
                <a:lnTo>
                  <a:pt x="9327" y="4419"/>
                </a:lnTo>
                <a:cubicBezTo>
                  <a:pt x="9056" y="4419"/>
                  <a:pt x="8836" y="4638"/>
                  <a:pt x="8836" y="4909"/>
                </a:cubicBezTo>
                <a:cubicBezTo>
                  <a:pt x="8836" y="5181"/>
                  <a:pt x="9056" y="5400"/>
                  <a:pt x="9327" y="5400"/>
                </a:cubicBezTo>
                <a:lnTo>
                  <a:pt x="18164" y="5400"/>
                </a:lnTo>
                <a:cubicBezTo>
                  <a:pt x="18435" y="5400"/>
                  <a:pt x="18655" y="5181"/>
                  <a:pt x="18655" y="4909"/>
                </a:cubicBezTo>
                <a:cubicBezTo>
                  <a:pt x="18655" y="4638"/>
                  <a:pt x="18435" y="4419"/>
                  <a:pt x="18164" y="4419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8164" y="10310"/>
                </a:moveTo>
                <a:lnTo>
                  <a:pt x="9327" y="10310"/>
                </a:lnTo>
                <a:cubicBezTo>
                  <a:pt x="9056" y="10310"/>
                  <a:pt x="8836" y="10529"/>
                  <a:pt x="8836" y="10800"/>
                </a:cubicBezTo>
                <a:cubicBezTo>
                  <a:pt x="8836" y="11072"/>
                  <a:pt x="9056" y="11291"/>
                  <a:pt x="9327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5445" y="16155"/>
                </a:moveTo>
                <a:lnTo>
                  <a:pt x="4909" y="14728"/>
                </a:lnTo>
                <a:lnTo>
                  <a:pt x="4374" y="16155"/>
                </a:lnTo>
                <a:lnTo>
                  <a:pt x="2945" y="16155"/>
                </a:lnTo>
                <a:lnTo>
                  <a:pt x="4106" y="17048"/>
                </a:lnTo>
                <a:lnTo>
                  <a:pt x="3571" y="18655"/>
                </a:lnTo>
                <a:lnTo>
                  <a:pt x="4909" y="17673"/>
                </a:lnTo>
                <a:lnTo>
                  <a:pt x="6248" y="18655"/>
                </a:lnTo>
                <a:lnTo>
                  <a:pt x="5713" y="17048"/>
                </a:lnTo>
                <a:lnTo>
                  <a:pt x="6873" y="16155"/>
                </a:lnTo>
                <a:cubicBezTo>
                  <a:pt x="6873" y="16155"/>
                  <a:pt x="5445" y="16155"/>
                  <a:pt x="5445" y="16155"/>
                </a:cubicBezTo>
                <a:close/>
                <a:moveTo>
                  <a:pt x="4909" y="8836"/>
                </a:moveTo>
                <a:lnTo>
                  <a:pt x="4374" y="10265"/>
                </a:lnTo>
                <a:lnTo>
                  <a:pt x="2945" y="10265"/>
                </a:lnTo>
                <a:lnTo>
                  <a:pt x="4106" y="11157"/>
                </a:lnTo>
                <a:lnTo>
                  <a:pt x="3571" y="12764"/>
                </a:lnTo>
                <a:lnTo>
                  <a:pt x="4909" y="11782"/>
                </a:lnTo>
                <a:lnTo>
                  <a:pt x="6248" y="12764"/>
                </a:lnTo>
                <a:lnTo>
                  <a:pt x="5713" y="11157"/>
                </a:lnTo>
                <a:lnTo>
                  <a:pt x="6873" y="10265"/>
                </a:lnTo>
                <a:lnTo>
                  <a:pt x="5445" y="10265"/>
                </a:lnTo>
                <a:cubicBezTo>
                  <a:pt x="5445" y="10265"/>
                  <a:pt x="4909" y="8836"/>
                  <a:pt x="4909" y="8836"/>
                </a:cubicBezTo>
                <a:close/>
                <a:moveTo>
                  <a:pt x="4909" y="2945"/>
                </a:moveTo>
                <a:lnTo>
                  <a:pt x="4374" y="4374"/>
                </a:lnTo>
                <a:lnTo>
                  <a:pt x="2945" y="4374"/>
                </a:lnTo>
                <a:lnTo>
                  <a:pt x="4106" y="5266"/>
                </a:lnTo>
                <a:lnTo>
                  <a:pt x="3571" y="6873"/>
                </a:lnTo>
                <a:lnTo>
                  <a:pt x="4909" y="5891"/>
                </a:lnTo>
                <a:lnTo>
                  <a:pt x="6248" y="6873"/>
                </a:lnTo>
                <a:lnTo>
                  <a:pt x="5713" y="5266"/>
                </a:lnTo>
                <a:lnTo>
                  <a:pt x="6873" y="4374"/>
                </a:lnTo>
                <a:lnTo>
                  <a:pt x="5445" y="4374"/>
                </a:lnTo>
                <a:cubicBezTo>
                  <a:pt x="5445" y="4374"/>
                  <a:pt x="4909" y="2945"/>
                  <a:pt x="4909" y="2945"/>
                </a:cubicBezTo>
                <a:close/>
                <a:moveTo>
                  <a:pt x="18164" y="16200"/>
                </a:moveTo>
                <a:lnTo>
                  <a:pt x="9327" y="16200"/>
                </a:lnTo>
                <a:cubicBezTo>
                  <a:pt x="9056" y="16200"/>
                  <a:pt x="8836" y="16420"/>
                  <a:pt x="8836" y="16691"/>
                </a:cubicBezTo>
                <a:cubicBezTo>
                  <a:pt x="8836" y="16962"/>
                  <a:pt x="9056" y="17182"/>
                  <a:pt x="9327" y="17182"/>
                </a:cubicBezTo>
                <a:lnTo>
                  <a:pt x="18164" y="17182"/>
                </a:lnTo>
                <a:cubicBezTo>
                  <a:pt x="18435" y="17182"/>
                  <a:pt x="18655" y="16962"/>
                  <a:pt x="18655" y="16691"/>
                </a:cubicBezTo>
                <a:cubicBezTo>
                  <a:pt x="18655" y="16420"/>
                  <a:pt x="18435" y="16200"/>
                  <a:pt x="18164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 b="1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Open Sans Semibold" charset="0"/>
              <a:ea typeface="Open Sans Semibold" charset="0"/>
              <a:cs typeface="Open Sans Semibold" charset="0"/>
              <a:sym typeface="Gill Sans"/>
            </a:endParaRPr>
          </a:p>
        </p:txBody>
      </p:sp>
      <p:sp>
        <p:nvSpPr>
          <p:cNvPr id="16" name="Shape 2583">
            <a:extLst>
              <a:ext uri="{FF2B5EF4-FFF2-40B4-BE49-F238E27FC236}">
                <a16:creationId xmlns:a16="http://schemas.microsoft.com/office/drawing/2014/main" id="{6D060E6A-FDCD-4A0D-B25D-C229E5E59A1A}"/>
              </a:ext>
            </a:extLst>
          </p:cNvPr>
          <p:cNvSpPr>
            <a:spLocks noChangeAspect="1"/>
          </p:cNvSpPr>
          <p:nvPr/>
        </p:nvSpPr>
        <p:spPr>
          <a:xfrm>
            <a:off x="8421879" y="4994769"/>
            <a:ext cx="298209" cy="298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427" y="17673"/>
                  <a:pt x="11549" y="17618"/>
                  <a:pt x="11638" y="17529"/>
                </a:cubicBezTo>
                <a:lnTo>
                  <a:pt x="14583" y="14583"/>
                </a:lnTo>
                <a:cubicBezTo>
                  <a:pt x="14673" y="14495"/>
                  <a:pt x="14727" y="14372"/>
                  <a:pt x="14727" y="14236"/>
                </a:cubicBezTo>
                <a:cubicBezTo>
                  <a:pt x="14727" y="13966"/>
                  <a:pt x="14508" y="13745"/>
                  <a:pt x="14236" y="13745"/>
                </a:cubicBezTo>
                <a:cubicBezTo>
                  <a:pt x="14101" y="13745"/>
                  <a:pt x="13978" y="13801"/>
                  <a:pt x="13889" y="13890"/>
                </a:cubicBezTo>
                <a:lnTo>
                  <a:pt x="10944" y="16835"/>
                </a:lnTo>
                <a:cubicBezTo>
                  <a:pt x="10855" y="16924"/>
                  <a:pt x="10800" y="17047"/>
                  <a:pt x="10800" y="17183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8980" y="14871"/>
                </a:moveTo>
                <a:cubicBezTo>
                  <a:pt x="8891" y="14961"/>
                  <a:pt x="8836" y="15083"/>
                  <a:pt x="8836" y="15218"/>
                </a:cubicBezTo>
                <a:cubicBezTo>
                  <a:pt x="8836" y="15490"/>
                  <a:pt x="9056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0656" y="14583"/>
                </a:lnTo>
                <a:cubicBezTo>
                  <a:pt x="10745" y="14495"/>
                  <a:pt x="10800" y="14372"/>
                  <a:pt x="10800" y="14236"/>
                </a:cubicBezTo>
                <a:cubicBezTo>
                  <a:pt x="10800" y="13966"/>
                  <a:pt x="10580" y="13745"/>
                  <a:pt x="10309" y="13745"/>
                </a:cubicBezTo>
                <a:cubicBezTo>
                  <a:pt x="10174" y="13745"/>
                  <a:pt x="10051" y="13801"/>
                  <a:pt x="9962" y="13890"/>
                </a:cubicBezTo>
                <a:cubicBezTo>
                  <a:pt x="9962" y="13890"/>
                  <a:pt x="8980" y="14871"/>
                  <a:pt x="8980" y="14871"/>
                </a:cubicBezTo>
                <a:close/>
                <a:moveTo>
                  <a:pt x="11291" y="20415"/>
                </a:moveTo>
                <a:lnTo>
                  <a:pt x="982" y="10106"/>
                </a:lnTo>
                <a:lnTo>
                  <a:pt x="982" y="1473"/>
                </a:lnTo>
                <a:cubicBezTo>
                  <a:pt x="982" y="1202"/>
                  <a:pt x="1201" y="982"/>
                  <a:pt x="1473" y="982"/>
                </a:cubicBezTo>
                <a:lnTo>
                  <a:pt x="10106" y="982"/>
                </a:lnTo>
                <a:lnTo>
                  <a:pt x="20415" y="11291"/>
                </a:lnTo>
                <a:cubicBezTo>
                  <a:pt x="20415" y="11291"/>
                  <a:pt x="11291" y="20415"/>
                  <a:pt x="11291" y="20415"/>
                </a:cubicBezTo>
                <a:close/>
                <a:moveTo>
                  <a:pt x="21456" y="10944"/>
                </a:moveTo>
                <a:lnTo>
                  <a:pt x="10656" y="144"/>
                </a:lnTo>
                <a:cubicBezTo>
                  <a:pt x="10567" y="55"/>
                  <a:pt x="10445" y="0"/>
                  <a:pt x="10309" y="0"/>
                </a:cubicBezTo>
                <a:lnTo>
                  <a:pt x="1473" y="0"/>
                </a:lnTo>
                <a:cubicBezTo>
                  <a:pt x="660" y="0"/>
                  <a:pt x="0" y="660"/>
                  <a:pt x="0" y="1473"/>
                </a:cubicBezTo>
                <a:lnTo>
                  <a:pt x="0" y="10310"/>
                </a:lnTo>
                <a:cubicBezTo>
                  <a:pt x="0" y="10445"/>
                  <a:pt x="55" y="10567"/>
                  <a:pt x="144" y="10656"/>
                </a:cubicBezTo>
                <a:lnTo>
                  <a:pt x="10944" y="21456"/>
                </a:lnTo>
                <a:cubicBezTo>
                  <a:pt x="11033" y="21546"/>
                  <a:pt x="11155" y="21600"/>
                  <a:pt x="11291" y="21600"/>
                </a:cubicBezTo>
                <a:cubicBezTo>
                  <a:pt x="11427" y="21600"/>
                  <a:pt x="11549" y="21546"/>
                  <a:pt x="11638" y="21456"/>
                </a:cubicBezTo>
                <a:lnTo>
                  <a:pt x="21456" y="11638"/>
                </a:lnTo>
                <a:cubicBezTo>
                  <a:pt x="21545" y="11549"/>
                  <a:pt x="21600" y="11427"/>
                  <a:pt x="21600" y="11291"/>
                </a:cubicBezTo>
                <a:cubicBezTo>
                  <a:pt x="21600" y="11156"/>
                  <a:pt x="21545" y="11033"/>
                  <a:pt x="21456" y="10944"/>
                </a:cubicBezTo>
                <a:moveTo>
                  <a:pt x="11782" y="13255"/>
                </a:moveTo>
                <a:cubicBezTo>
                  <a:pt x="11917" y="13255"/>
                  <a:pt x="12040" y="13200"/>
                  <a:pt x="12129" y="13111"/>
                </a:cubicBezTo>
                <a:lnTo>
                  <a:pt x="14093" y="11147"/>
                </a:lnTo>
                <a:cubicBezTo>
                  <a:pt x="14182" y="11058"/>
                  <a:pt x="14236" y="10936"/>
                  <a:pt x="14236" y="10800"/>
                </a:cubicBezTo>
                <a:cubicBezTo>
                  <a:pt x="14236" y="10529"/>
                  <a:pt x="14017" y="10310"/>
                  <a:pt x="13745" y="10310"/>
                </a:cubicBezTo>
                <a:cubicBezTo>
                  <a:pt x="13610" y="10310"/>
                  <a:pt x="13487" y="10364"/>
                  <a:pt x="13398" y="10453"/>
                </a:cubicBezTo>
                <a:lnTo>
                  <a:pt x="11435" y="12417"/>
                </a:lnTo>
                <a:cubicBezTo>
                  <a:pt x="11346" y="12506"/>
                  <a:pt x="11291" y="12629"/>
                  <a:pt x="11291" y="12764"/>
                </a:cubicBezTo>
                <a:cubicBezTo>
                  <a:pt x="11291" y="13035"/>
                  <a:pt x="11510" y="13255"/>
                  <a:pt x="11782" y="13255"/>
                </a:cubicBezTo>
                <a:moveTo>
                  <a:pt x="4418" y="4909"/>
                </a:moveTo>
                <a:cubicBezTo>
                  <a:pt x="4147" y="4909"/>
                  <a:pt x="3927" y="4690"/>
                  <a:pt x="3927" y="4418"/>
                </a:cubicBezTo>
                <a:cubicBezTo>
                  <a:pt x="3927" y="4147"/>
                  <a:pt x="4147" y="3927"/>
                  <a:pt x="4418" y="3927"/>
                </a:cubicBezTo>
                <a:cubicBezTo>
                  <a:pt x="4690" y="3927"/>
                  <a:pt x="4909" y="4147"/>
                  <a:pt x="4909" y="4418"/>
                </a:cubicBezTo>
                <a:cubicBezTo>
                  <a:pt x="4909" y="4690"/>
                  <a:pt x="4690" y="4909"/>
                  <a:pt x="4418" y="4909"/>
                </a:cubicBezTo>
                <a:moveTo>
                  <a:pt x="4418" y="2945"/>
                </a:moveTo>
                <a:cubicBezTo>
                  <a:pt x="3605" y="2945"/>
                  <a:pt x="2945" y="3605"/>
                  <a:pt x="2945" y="4418"/>
                </a:cubicBezTo>
                <a:cubicBezTo>
                  <a:pt x="2945" y="5232"/>
                  <a:pt x="3605" y="5891"/>
                  <a:pt x="4418" y="5891"/>
                </a:cubicBezTo>
                <a:cubicBezTo>
                  <a:pt x="5231" y="5891"/>
                  <a:pt x="5891" y="5232"/>
                  <a:pt x="5891" y="4418"/>
                </a:cubicBezTo>
                <a:cubicBezTo>
                  <a:pt x="5891" y="3605"/>
                  <a:pt x="5231" y="2945"/>
                  <a:pt x="4418" y="29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 b="1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Open Sans Semibold" charset="0"/>
              <a:ea typeface="Open Sans Semibold" charset="0"/>
              <a:cs typeface="Open Sans Semibold" charset="0"/>
              <a:sym typeface="Gill Sans"/>
            </a:endParaRPr>
          </a:p>
        </p:txBody>
      </p:sp>
      <p:sp>
        <p:nvSpPr>
          <p:cNvPr id="17" name="Shape 2587">
            <a:extLst>
              <a:ext uri="{FF2B5EF4-FFF2-40B4-BE49-F238E27FC236}">
                <a16:creationId xmlns:a16="http://schemas.microsoft.com/office/drawing/2014/main" id="{C9FE3715-64EE-4041-BA56-DB65BE0EBA79}"/>
              </a:ext>
            </a:extLst>
          </p:cNvPr>
          <p:cNvSpPr>
            <a:spLocks noChangeAspect="1"/>
          </p:cNvSpPr>
          <p:nvPr/>
        </p:nvSpPr>
        <p:spPr>
          <a:xfrm>
            <a:off x="6767951" y="4161817"/>
            <a:ext cx="298209" cy="298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 b="1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Open Sans Semibold" charset="0"/>
              <a:ea typeface="Open Sans Semibold" charset="0"/>
              <a:cs typeface="Open Sans Semibold" charset="0"/>
              <a:sym typeface="Gill Sans"/>
            </a:endParaRP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3659350F-303A-45E5-8277-A8F15BADE431}"/>
              </a:ext>
            </a:extLst>
          </p:cNvPr>
          <p:cNvSpPr txBox="1"/>
          <p:nvPr/>
        </p:nvSpPr>
        <p:spPr>
          <a:xfrm>
            <a:off x="3457555" y="1960870"/>
            <a:ext cx="303289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 defTabSz="914217"/>
            <a:r>
              <a:rPr lang="en-US" sz="1600" b="1" dirty="0">
                <a:solidFill>
                  <a:srgbClr val="FFFFFF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19" name="TextBox 21">
            <a:extLst>
              <a:ext uri="{FF2B5EF4-FFF2-40B4-BE49-F238E27FC236}">
                <a16:creationId xmlns:a16="http://schemas.microsoft.com/office/drawing/2014/main" id="{127A470C-3025-467C-BDAC-3358E72577B5}"/>
              </a:ext>
            </a:extLst>
          </p:cNvPr>
          <p:cNvSpPr txBox="1"/>
          <p:nvPr/>
        </p:nvSpPr>
        <p:spPr>
          <a:xfrm>
            <a:off x="5111483" y="2793823"/>
            <a:ext cx="303289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 defTabSz="914217"/>
            <a:r>
              <a:rPr lang="en-US" sz="1600" b="1" dirty="0">
                <a:solidFill>
                  <a:srgbClr val="FFFFFF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20" name="TextBox 22">
            <a:extLst>
              <a:ext uri="{FF2B5EF4-FFF2-40B4-BE49-F238E27FC236}">
                <a16:creationId xmlns:a16="http://schemas.microsoft.com/office/drawing/2014/main" id="{A72FF8E3-CCDF-4A07-A653-0E2415BD8B38}"/>
              </a:ext>
            </a:extLst>
          </p:cNvPr>
          <p:cNvSpPr txBox="1"/>
          <p:nvPr/>
        </p:nvSpPr>
        <p:spPr>
          <a:xfrm>
            <a:off x="6765411" y="3626775"/>
            <a:ext cx="303289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 defTabSz="914217"/>
            <a:r>
              <a:rPr lang="en-US" sz="1600" b="1" dirty="0">
                <a:solidFill>
                  <a:srgbClr val="FFFFFF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21" name="TextBox 23">
            <a:extLst>
              <a:ext uri="{FF2B5EF4-FFF2-40B4-BE49-F238E27FC236}">
                <a16:creationId xmlns:a16="http://schemas.microsoft.com/office/drawing/2014/main" id="{69AF7A70-7CB7-4BAB-90EF-C97322352C3C}"/>
              </a:ext>
            </a:extLst>
          </p:cNvPr>
          <p:cNvSpPr txBox="1"/>
          <p:nvPr/>
        </p:nvSpPr>
        <p:spPr>
          <a:xfrm>
            <a:off x="8419339" y="4461677"/>
            <a:ext cx="303289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 defTabSz="914217"/>
            <a:r>
              <a:rPr lang="en-US" sz="1600" b="1" dirty="0">
                <a:solidFill>
                  <a:srgbClr val="FFFFFF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A2B80919-1A2A-40CC-91A4-17C85E994CA0}"/>
              </a:ext>
            </a:extLst>
          </p:cNvPr>
          <p:cNvSpPr txBox="1"/>
          <p:nvPr/>
        </p:nvSpPr>
        <p:spPr>
          <a:xfrm>
            <a:off x="9024092" y="4833323"/>
            <a:ext cx="303289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 defTabSz="914217"/>
            <a:r>
              <a:rPr lang="en-US" sz="1600" b="1" dirty="0">
                <a:solidFill>
                  <a:srgbClr val="FFFFFF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23" name="Elipse 22"/>
          <p:cNvSpPr/>
          <p:nvPr/>
        </p:nvSpPr>
        <p:spPr>
          <a:xfrm>
            <a:off x="3479311" y="1479660"/>
            <a:ext cx="210591" cy="202035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Elipse 24"/>
          <p:cNvSpPr/>
          <p:nvPr/>
        </p:nvSpPr>
        <p:spPr>
          <a:xfrm>
            <a:off x="5070711" y="2357306"/>
            <a:ext cx="210591" cy="202035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CuadroTexto 25"/>
          <p:cNvSpPr txBox="1"/>
          <p:nvPr/>
        </p:nvSpPr>
        <p:spPr>
          <a:xfrm>
            <a:off x="9481528" y="4308426"/>
            <a:ext cx="26285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/>
              <a:t>Se evidencia que 18 reclamaciones de producto fabricado fueron aceptadas.</a:t>
            </a:r>
            <a:endParaRPr lang="es-CO" sz="1400" dirty="0"/>
          </a:p>
        </p:txBody>
      </p:sp>
      <p:sp>
        <p:nvSpPr>
          <p:cNvPr id="27" name="Elipse 26"/>
          <p:cNvSpPr/>
          <p:nvPr/>
        </p:nvSpPr>
        <p:spPr>
          <a:xfrm>
            <a:off x="6910696" y="3201978"/>
            <a:ext cx="210591" cy="202035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CuadroTexto 27"/>
          <p:cNvSpPr txBox="1"/>
          <p:nvPr/>
        </p:nvSpPr>
        <p:spPr>
          <a:xfrm>
            <a:off x="7300067" y="3149496"/>
            <a:ext cx="32364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/>
              <a:t>El </a:t>
            </a:r>
            <a:r>
              <a:rPr lang="es-ES" sz="1400" dirty="0"/>
              <a:t>plan de acción implementado </a:t>
            </a:r>
            <a:r>
              <a:rPr lang="es-ES" sz="1400" dirty="0" smtClean="0"/>
              <a:t>por </a:t>
            </a:r>
            <a:r>
              <a:rPr lang="es-ES" sz="1400" dirty="0" err="1" smtClean="0"/>
              <a:t>fexar</a:t>
            </a:r>
            <a:r>
              <a:rPr lang="es-ES" sz="1400" dirty="0" smtClean="0"/>
              <a:t> sobre emulsión </a:t>
            </a:r>
            <a:r>
              <a:rPr lang="es-ES" sz="1400" dirty="0"/>
              <a:t>encartuchada </a:t>
            </a:r>
            <a:r>
              <a:rPr lang="es-ES" sz="1400" dirty="0" smtClean="0"/>
              <a:t>fue efectivo</a:t>
            </a:r>
            <a:r>
              <a:rPr lang="es-ES" sz="1400" dirty="0"/>
              <a:t>.</a:t>
            </a:r>
            <a:endParaRPr lang="es-CO" sz="1400" dirty="0"/>
          </a:p>
        </p:txBody>
      </p:sp>
      <p:sp>
        <p:nvSpPr>
          <p:cNvPr id="29" name="Elipse 28"/>
          <p:cNvSpPr/>
          <p:nvPr/>
        </p:nvSpPr>
        <p:spPr>
          <a:xfrm>
            <a:off x="9219545" y="4188475"/>
            <a:ext cx="210591" cy="202035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0" name="Shape 2536">
            <a:extLst>
              <a:ext uri="{FF2B5EF4-FFF2-40B4-BE49-F238E27FC236}">
                <a16:creationId xmlns:a16="http://schemas.microsoft.com/office/drawing/2014/main" id="{E9C14268-834A-4892-8F4A-EB9F353DFFBD}"/>
              </a:ext>
            </a:extLst>
          </p:cNvPr>
          <p:cNvSpPr>
            <a:spLocks noChangeAspect="1"/>
          </p:cNvSpPr>
          <p:nvPr/>
        </p:nvSpPr>
        <p:spPr>
          <a:xfrm>
            <a:off x="10930922" y="6032341"/>
            <a:ext cx="298209" cy="298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18" y="11782"/>
                </a:moveTo>
                <a:lnTo>
                  <a:pt x="14236" y="11782"/>
                </a:lnTo>
                <a:cubicBezTo>
                  <a:pt x="14507" y="11782"/>
                  <a:pt x="14727" y="11562"/>
                  <a:pt x="14727" y="11291"/>
                </a:cubicBezTo>
                <a:cubicBezTo>
                  <a:pt x="14727" y="11020"/>
                  <a:pt x="14507" y="10800"/>
                  <a:pt x="14236" y="10800"/>
                </a:cubicBezTo>
                <a:lnTo>
                  <a:pt x="4418" y="10800"/>
                </a:lnTo>
                <a:cubicBezTo>
                  <a:pt x="4147" y="10800"/>
                  <a:pt x="3927" y="11020"/>
                  <a:pt x="3927" y="11291"/>
                </a:cubicBezTo>
                <a:cubicBezTo>
                  <a:pt x="3927" y="11562"/>
                  <a:pt x="4147" y="11782"/>
                  <a:pt x="4418" y="11782"/>
                </a:cubicBezTo>
                <a:moveTo>
                  <a:pt x="20618" y="20618"/>
                </a:moveTo>
                <a:lnTo>
                  <a:pt x="5891" y="20618"/>
                </a:lnTo>
                <a:lnTo>
                  <a:pt x="5891" y="16200"/>
                </a:lnTo>
                <a:cubicBezTo>
                  <a:pt x="5891" y="15929"/>
                  <a:pt x="5671" y="15709"/>
                  <a:pt x="5400" y="15709"/>
                </a:cubicBez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0618"/>
                  <a:pt x="20618" y="20618"/>
                </a:cubicBezTo>
                <a:close/>
                <a:moveTo>
                  <a:pt x="4909" y="20127"/>
                </a:moveTo>
                <a:lnTo>
                  <a:pt x="1473" y="16691"/>
                </a:lnTo>
                <a:lnTo>
                  <a:pt x="4909" y="16691"/>
                </a:lnTo>
                <a:cubicBezTo>
                  <a:pt x="4909" y="16691"/>
                  <a:pt x="4909" y="20127"/>
                  <a:pt x="4909" y="20127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6691"/>
                </a:lnTo>
                <a:lnTo>
                  <a:pt x="4909" y="21600"/>
                </a:lnTo>
                <a:lnTo>
                  <a:pt x="20618" y="21600"/>
                </a:lnTo>
                <a:cubicBezTo>
                  <a:pt x="21160" y="21600"/>
                  <a:pt x="21600" y="21161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418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4418" y="7855"/>
                </a:lnTo>
                <a:cubicBezTo>
                  <a:pt x="4147" y="7855"/>
                  <a:pt x="3927" y="8075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4418" y="5891"/>
                </a:moveTo>
                <a:lnTo>
                  <a:pt x="10309" y="5891"/>
                </a:lnTo>
                <a:cubicBezTo>
                  <a:pt x="10580" y="5891"/>
                  <a:pt x="10800" y="5672"/>
                  <a:pt x="10800" y="5400"/>
                </a:cubicBezTo>
                <a:cubicBezTo>
                  <a:pt x="10800" y="5129"/>
                  <a:pt x="10580" y="4909"/>
                  <a:pt x="10309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cubicBezTo>
                  <a:pt x="3927" y="5672"/>
                  <a:pt x="4147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 b="1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Open Sans Semibold" charset="0"/>
              <a:ea typeface="Open Sans Semibold" charset="0"/>
              <a:cs typeface="Open Sans Semibold" charset="0"/>
              <a:sym typeface="Gill Sans"/>
            </a:endParaRPr>
          </a:p>
        </p:txBody>
      </p:sp>
      <p:sp>
        <p:nvSpPr>
          <p:cNvPr id="31" name="TextBox 24">
            <a:extLst>
              <a:ext uri="{FF2B5EF4-FFF2-40B4-BE49-F238E27FC236}">
                <a16:creationId xmlns:a16="http://schemas.microsoft.com/office/drawing/2014/main" id="{A2B80919-1A2A-40CC-91A4-17C85E994CA0}"/>
              </a:ext>
            </a:extLst>
          </p:cNvPr>
          <p:cNvSpPr txBox="1"/>
          <p:nvPr/>
        </p:nvSpPr>
        <p:spPr>
          <a:xfrm>
            <a:off x="10868171" y="5501321"/>
            <a:ext cx="303288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 defTabSz="914217"/>
            <a:r>
              <a:rPr lang="en-US" sz="1600" b="1" dirty="0">
                <a:solidFill>
                  <a:srgbClr val="FFFFFF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3130348" y="198415"/>
            <a:ext cx="88613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2500" dirty="0" smtClean="0">
                <a:latin typeface="Arial Black" panose="020B0A04020102020204" pitchFamily="34" charset="0"/>
              </a:rPr>
              <a:t>CONCLUSIONES</a:t>
            </a:r>
            <a:endParaRPr lang="es-419" sz="2500" dirty="0">
              <a:latin typeface="Arial Black" panose="020B0A04020102020204" pitchFamily="34" charset="0"/>
            </a:endParaRPr>
          </a:p>
        </p:txBody>
      </p:sp>
      <p:sp>
        <p:nvSpPr>
          <p:cNvPr id="33" name="Flowchart: Magnetic Disk 4">
            <a:extLst>
              <a:ext uri="{FF2B5EF4-FFF2-40B4-BE49-F238E27FC236}">
                <a16:creationId xmlns:a16="http://schemas.microsoft.com/office/drawing/2014/main" id="{C0DFD119-F44D-4AEF-860D-43774C1CF3C2}"/>
              </a:ext>
            </a:extLst>
          </p:cNvPr>
          <p:cNvSpPr/>
          <p:nvPr/>
        </p:nvSpPr>
        <p:spPr>
          <a:xfrm>
            <a:off x="8051784" y="4536646"/>
            <a:ext cx="1451299" cy="1029742"/>
          </a:xfrm>
          <a:prstGeom prst="flowChartMagneticDisk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34" name="Arrow: Bent 13">
            <a:extLst>
              <a:ext uri="{FF2B5EF4-FFF2-40B4-BE49-F238E27FC236}">
                <a16:creationId xmlns:a16="http://schemas.microsoft.com/office/drawing/2014/main" id="{62626043-34A1-4687-808B-1D02939B6F6A}"/>
              </a:ext>
            </a:extLst>
          </p:cNvPr>
          <p:cNvSpPr/>
          <p:nvPr/>
        </p:nvSpPr>
        <p:spPr>
          <a:xfrm rot="5400000" flipH="1" flipV="1">
            <a:off x="7363285" y="4814181"/>
            <a:ext cx="346032" cy="369359"/>
          </a:xfrm>
          <a:prstGeom prst="ben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>
              <a:solidFill>
                <a:srgbClr val="AAAAAA"/>
              </a:solidFill>
              <a:latin typeface="Calibri" panose="020F0502020204030204"/>
            </a:endParaRPr>
          </a:p>
        </p:txBody>
      </p:sp>
      <p:sp>
        <p:nvSpPr>
          <p:cNvPr id="35" name="Arrow: Bent 10">
            <a:extLst>
              <a:ext uri="{FF2B5EF4-FFF2-40B4-BE49-F238E27FC236}">
                <a16:creationId xmlns:a16="http://schemas.microsoft.com/office/drawing/2014/main" id="{C5CA6399-C1F3-42E6-A80F-E842E6DDCF89}"/>
              </a:ext>
            </a:extLst>
          </p:cNvPr>
          <p:cNvSpPr/>
          <p:nvPr/>
        </p:nvSpPr>
        <p:spPr>
          <a:xfrm rot="5400000">
            <a:off x="7878767" y="4078764"/>
            <a:ext cx="346032" cy="369359"/>
          </a:xfrm>
          <a:prstGeom prst="ben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>
              <a:solidFill>
                <a:srgbClr val="AAAAAA"/>
              </a:solidFill>
              <a:latin typeface="Calibri" panose="020F0502020204030204"/>
            </a:endParaRPr>
          </a:p>
        </p:txBody>
      </p:sp>
      <p:sp>
        <p:nvSpPr>
          <p:cNvPr id="36" name="Shape 2536">
            <a:extLst>
              <a:ext uri="{FF2B5EF4-FFF2-40B4-BE49-F238E27FC236}">
                <a16:creationId xmlns:a16="http://schemas.microsoft.com/office/drawing/2014/main" id="{E9C14268-834A-4892-8F4A-EB9F353DFFBD}"/>
              </a:ext>
            </a:extLst>
          </p:cNvPr>
          <p:cNvSpPr>
            <a:spLocks noChangeAspect="1"/>
          </p:cNvSpPr>
          <p:nvPr/>
        </p:nvSpPr>
        <p:spPr>
          <a:xfrm>
            <a:off x="3490212" y="2510376"/>
            <a:ext cx="298209" cy="298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18" y="11782"/>
                </a:moveTo>
                <a:lnTo>
                  <a:pt x="14236" y="11782"/>
                </a:lnTo>
                <a:cubicBezTo>
                  <a:pt x="14507" y="11782"/>
                  <a:pt x="14727" y="11562"/>
                  <a:pt x="14727" y="11291"/>
                </a:cubicBezTo>
                <a:cubicBezTo>
                  <a:pt x="14727" y="11020"/>
                  <a:pt x="14507" y="10800"/>
                  <a:pt x="14236" y="10800"/>
                </a:cubicBezTo>
                <a:lnTo>
                  <a:pt x="4418" y="10800"/>
                </a:lnTo>
                <a:cubicBezTo>
                  <a:pt x="4147" y="10800"/>
                  <a:pt x="3927" y="11020"/>
                  <a:pt x="3927" y="11291"/>
                </a:cubicBezTo>
                <a:cubicBezTo>
                  <a:pt x="3927" y="11562"/>
                  <a:pt x="4147" y="11782"/>
                  <a:pt x="4418" y="11782"/>
                </a:cubicBezTo>
                <a:moveTo>
                  <a:pt x="20618" y="20618"/>
                </a:moveTo>
                <a:lnTo>
                  <a:pt x="5891" y="20618"/>
                </a:lnTo>
                <a:lnTo>
                  <a:pt x="5891" y="16200"/>
                </a:lnTo>
                <a:cubicBezTo>
                  <a:pt x="5891" y="15929"/>
                  <a:pt x="5671" y="15709"/>
                  <a:pt x="5400" y="15709"/>
                </a:cubicBez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0618"/>
                  <a:pt x="20618" y="20618"/>
                </a:cubicBezTo>
                <a:close/>
                <a:moveTo>
                  <a:pt x="4909" y="20127"/>
                </a:moveTo>
                <a:lnTo>
                  <a:pt x="1473" y="16691"/>
                </a:lnTo>
                <a:lnTo>
                  <a:pt x="4909" y="16691"/>
                </a:lnTo>
                <a:cubicBezTo>
                  <a:pt x="4909" y="16691"/>
                  <a:pt x="4909" y="20127"/>
                  <a:pt x="4909" y="20127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6691"/>
                </a:lnTo>
                <a:lnTo>
                  <a:pt x="4909" y="21600"/>
                </a:lnTo>
                <a:lnTo>
                  <a:pt x="20618" y="21600"/>
                </a:lnTo>
                <a:cubicBezTo>
                  <a:pt x="21160" y="21600"/>
                  <a:pt x="21600" y="21161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418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4418" y="7855"/>
                </a:lnTo>
                <a:cubicBezTo>
                  <a:pt x="4147" y="7855"/>
                  <a:pt x="3927" y="8075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4418" y="5891"/>
                </a:moveTo>
                <a:lnTo>
                  <a:pt x="10309" y="5891"/>
                </a:lnTo>
                <a:cubicBezTo>
                  <a:pt x="10580" y="5891"/>
                  <a:pt x="10800" y="5672"/>
                  <a:pt x="10800" y="5400"/>
                </a:cubicBezTo>
                <a:cubicBezTo>
                  <a:pt x="10800" y="5129"/>
                  <a:pt x="10580" y="4909"/>
                  <a:pt x="10309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cubicBezTo>
                  <a:pt x="3927" y="5672"/>
                  <a:pt x="4147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 b="1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Open Sans Semibold" charset="0"/>
              <a:ea typeface="Open Sans Semibold" charset="0"/>
              <a:cs typeface="Open Sans Semibold" charset="0"/>
              <a:sym typeface="Gill Sans"/>
            </a:endParaRPr>
          </a:p>
        </p:txBody>
      </p:sp>
      <p:sp>
        <p:nvSpPr>
          <p:cNvPr id="37" name="Shape 2536">
            <a:extLst>
              <a:ext uri="{FF2B5EF4-FFF2-40B4-BE49-F238E27FC236}">
                <a16:creationId xmlns:a16="http://schemas.microsoft.com/office/drawing/2014/main" id="{E9C14268-834A-4892-8F4A-EB9F353DFFBD}"/>
              </a:ext>
            </a:extLst>
          </p:cNvPr>
          <p:cNvSpPr>
            <a:spLocks noChangeAspect="1"/>
          </p:cNvSpPr>
          <p:nvPr/>
        </p:nvSpPr>
        <p:spPr>
          <a:xfrm>
            <a:off x="8674680" y="5094955"/>
            <a:ext cx="298209" cy="2982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18" y="11782"/>
                </a:moveTo>
                <a:lnTo>
                  <a:pt x="14236" y="11782"/>
                </a:lnTo>
                <a:cubicBezTo>
                  <a:pt x="14507" y="11782"/>
                  <a:pt x="14727" y="11562"/>
                  <a:pt x="14727" y="11291"/>
                </a:cubicBezTo>
                <a:cubicBezTo>
                  <a:pt x="14727" y="11020"/>
                  <a:pt x="14507" y="10800"/>
                  <a:pt x="14236" y="10800"/>
                </a:cubicBezTo>
                <a:lnTo>
                  <a:pt x="4418" y="10800"/>
                </a:lnTo>
                <a:cubicBezTo>
                  <a:pt x="4147" y="10800"/>
                  <a:pt x="3927" y="11020"/>
                  <a:pt x="3927" y="11291"/>
                </a:cubicBezTo>
                <a:cubicBezTo>
                  <a:pt x="3927" y="11562"/>
                  <a:pt x="4147" y="11782"/>
                  <a:pt x="4418" y="11782"/>
                </a:cubicBezTo>
                <a:moveTo>
                  <a:pt x="20618" y="20618"/>
                </a:moveTo>
                <a:lnTo>
                  <a:pt x="5891" y="20618"/>
                </a:lnTo>
                <a:lnTo>
                  <a:pt x="5891" y="16200"/>
                </a:lnTo>
                <a:cubicBezTo>
                  <a:pt x="5891" y="15929"/>
                  <a:pt x="5671" y="15709"/>
                  <a:pt x="5400" y="15709"/>
                </a:cubicBez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0618"/>
                  <a:pt x="20618" y="20618"/>
                </a:cubicBezTo>
                <a:close/>
                <a:moveTo>
                  <a:pt x="4909" y="20127"/>
                </a:moveTo>
                <a:lnTo>
                  <a:pt x="1473" y="16691"/>
                </a:lnTo>
                <a:lnTo>
                  <a:pt x="4909" y="16691"/>
                </a:lnTo>
                <a:cubicBezTo>
                  <a:pt x="4909" y="16691"/>
                  <a:pt x="4909" y="20127"/>
                  <a:pt x="4909" y="20127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6691"/>
                </a:lnTo>
                <a:lnTo>
                  <a:pt x="4909" y="21600"/>
                </a:lnTo>
                <a:lnTo>
                  <a:pt x="20618" y="21600"/>
                </a:lnTo>
                <a:cubicBezTo>
                  <a:pt x="21160" y="21600"/>
                  <a:pt x="21600" y="21161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418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4418" y="7855"/>
                </a:lnTo>
                <a:cubicBezTo>
                  <a:pt x="4147" y="7855"/>
                  <a:pt x="3927" y="8075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4418" y="5891"/>
                </a:moveTo>
                <a:lnTo>
                  <a:pt x="10309" y="5891"/>
                </a:lnTo>
                <a:cubicBezTo>
                  <a:pt x="10580" y="5891"/>
                  <a:pt x="10800" y="5672"/>
                  <a:pt x="10800" y="5400"/>
                </a:cubicBezTo>
                <a:cubicBezTo>
                  <a:pt x="10800" y="5129"/>
                  <a:pt x="10580" y="4909"/>
                  <a:pt x="10309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cubicBezTo>
                  <a:pt x="3927" y="5672"/>
                  <a:pt x="4147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 b="1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Open Sans Semibold" charset="0"/>
              <a:ea typeface="Open Sans Semibold" charset="0"/>
              <a:cs typeface="Open Sans Semibold" charset="0"/>
              <a:sym typeface="Gill Sans"/>
            </a:endParaRPr>
          </a:p>
        </p:txBody>
      </p:sp>
      <p:sp>
        <p:nvSpPr>
          <p:cNvPr id="38" name="TextBox 22">
            <a:extLst>
              <a:ext uri="{FF2B5EF4-FFF2-40B4-BE49-F238E27FC236}">
                <a16:creationId xmlns:a16="http://schemas.microsoft.com/office/drawing/2014/main" id="{A72FF8E3-CCDF-4A07-A653-0E2415BD8B38}"/>
              </a:ext>
            </a:extLst>
          </p:cNvPr>
          <p:cNvSpPr txBox="1"/>
          <p:nvPr/>
        </p:nvSpPr>
        <p:spPr>
          <a:xfrm>
            <a:off x="8615012" y="4524138"/>
            <a:ext cx="303288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 defTabSz="914217"/>
            <a:r>
              <a:rPr lang="en-US" sz="1600" b="1" dirty="0">
                <a:solidFill>
                  <a:srgbClr val="FFFFFF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5305209" y="2259616"/>
            <a:ext cx="2912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/>
              <a:t>Se </a:t>
            </a:r>
            <a:r>
              <a:rPr lang="es-ES" sz="1400" dirty="0" smtClean="0"/>
              <a:t>registraron 18 ORC por producto comercializado.</a:t>
            </a:r>
            <a:endParaRPr lang="es-CO" sz="1400" dirty="0"/>
          </a:p>
        </p:txBody>
      </p:sp>
      <p:sp>
        <p:nvSpPr>
          <p:cNvPr id="40" name="CuadroTexto 39"/>
          <p:cNvSpPr txBox="1"/>
          <p:nvPr/>
        </p:nvSpPr>
        <p:spPr>
          <a:xfrm>
            <a:off x="3639316" y="1385208"/>
            <a:ext cx="3775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Se </a:t>
            </a:r>
            <a:r>
              <a:rPr lang="es-ES" sz="1400" dirty="0" smtClean="0"/>
              <a:t>evidenció </a:t>
            </a:r>
            <a:r>
              <a:rPr lang="es-ES" sz="1400" dirty="0"/>
              <a:t>una reducción del 58% de las ORC </a:t>
            </a:r>
            <a:r>
              <a:rPr lang="es-ES" sz="1400" dirty="0" smtClean="0"/>
              <a:t>de explosivos respecto </a:t>
            </a:r>
            <a:r>
              <a:rPr lang="es-ES" sz="1400" dirty="0"/>
              <a:t>a la vigencia </a:t>
            </a:r>
            <a:r>
              <a:rPr lang="es-ES" sz="1400" dirty="0" smtClean="0"/>
              <a:t>2023.</a:t>
            </a:r>
            <a:endParaRPr lang="es-CO" sz="1400" dirty="0"/>
          </a:p>
        </p:txBody>
      </p:sp>
      <p:sp>
        <p:nvSpPr>
          <p:cNvPr id="51" name="Shape 2546">
            <a:extLst>
              <a:ext uri="{FF2B5EF4-FFF2-40B4-BE49-F238E27FC236}">
                <a16:creationId xmlns:a16="http://schemas.microsoft.com/office/drawing/2014/main" id="{79296E77-7112-437E-855F-D4761DD1F09B}"/>
              </a:ext>
            </a:extLst>
          </p:cNvPr>
          <p:cNvSpPr>
            <a:spLocks noChangeAspect="1"/>
          </p:cNvSpPr>
          <p:nvPr/>
        </p:nvSpPr>
        <p:spPr>
          <a:xfrm>
            <a:off x="5157831" y="3381134"/>
            <a:ext cx="298209" cy="2439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Open Sans Semibold" charset="0"/>
              <a:ea typeface="Open Sans Semibold" charset="0"/>
              <a:cs typeface="Open Sans Semibold" charset="0"/>
              <a:sym typeface="Gill Sans"/>
            </a:endParaRPr>
          </a:p>
        </p:txBody>
      </p:sp>
      <p:sp>
        <p:nvSpPr>
          <p:cNvPr id="55" name="Subtítulo 2"/>
          <p:cNvSpPr txBox="1">
            <a:spLocks/>
          </p:cNvSpPr>
          <p:nvPr/>
        </p:nvSpPr>
        <p:spPr>
          <a:xfrm>
            <a:off x="0" y="5171877"/>
            <a:ext cx="239077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CO" sz="2000" b="1" smtClean="0">
                <a:latin typeface="72 Black" panose="020B0A04030603020204" pitchFamily="34" charset="0"/>
                <a:cs typeface="72 Black" panose="020B0A04030603020204" pitchFamily="34" charset="0"/>
              </a:rPr>
              <a:t>GESTIÓN ORDENES DE RECLAMO POR CALIDAD </a:t>
            </a:r>
            <a:endParaRPr lang="es-CO" sz="2000" b="1" dirty="0">
              <a:latin typeface="72 Black" panose="020B0A04030603020204" pitchFamily="34" charset="0"/>
              <a:cs typeface="72 Black" panose="020B0A040306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435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41"/>
          <p:cNvSpPr/>
          <p:nvPr/>
        </p:nvSpPr>
        <p:spPr>
          <a:xfrm>
            <a:off x="5233617" y="2129840"/>
            <a:ext cx="50000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>
                <a:latin typeface="Franklin Gothic Book" panose="020B0503020102020204" pitchFamily="34" charset="0"/>
              </a:rPr>
              <a:t>Gerencia de Mercadeo</a:t>
            </a:r>
            <a:endParaRPr lang="es-ES" dirty="0">
              <a:latin typeface="Franklin Gothic Book" panose="020B0503020102020204" pitchFamily="34" charset="0"/>
            </a:endParaRPr>
          </a:p>
          <a:p>
            <a:pPr algn="ctr"/>
            <a:r>
              <a:rPr lang="es-ES" dirty="0" smtClean="0">
                <a:latin typeface="Franklin Gothic Book" panose="020B0503020102020204" pitchFamily="34" charset="0"/>
              </a:rPr>
              <a:t>Dirección de Cliente y Atención Ciudadana</a:t>
            </a:r>
            <a:endParaRPr lang="es-ES" dirty="0">
              <a:latin typeface="Franklin Gothic Book" panose="020B0503020102020204" pitchFamily="34" charset="0"/>
            </a:endParaRPr>
          </a:p>
          <a:p>
            <a:pPr algn="ctr"/>
            <a:r>
              <a:rPr lang="es-ES" dirty="0">
                <a:latin typeface="Franklin Gothic Book" panose="020B0503020102020204" pitchFamily="34" charset="0"/>
              </a:rPr>
              <a:t>Industria Militar de Colombia</a:t>
            </a:r>
          </a:p>
          <a:p>
            <a:pPr algn="ctr"/>
            <a:r>
              <a:rPr lang="es-ES" dirty="0">
                <a:latin typeface="Franklin Gothic Book" panose="020B0503020102020204" pitchFamily="34" charset="0"/>
              </a:rPr>
              <a:t>Centro Administrativo Nacional - CAN</a:t>
            </a:r>
          </a:p>
          <a:p>
            <a:pPr algn="ctr"/>
            <a:r>
              <a:rPr lang="es-ES" dirty="0">
                <a:latin typeface="Franklin Gothic Book" panose="020B0503020102020204" pitchFamily="34" charset="0"/>
              </a:rPr>
              <a:t>Calle 44 No. 54-11</a:t>
            </a:r>
          </a:p>
          <a:p>
            <a:pPr algn="ctr"/>
            <a:r>
              <a:rPr lang="es-ES" dirty="0">
                <a:latin typeface="Franklin Gothic Book" panose="020B0503020102020204" pitchFamily="34" charset="0"/>
              </a:rPr>
              <a:t>Bogotá - Colombia</a:t>
            </a:r>
          </a:p>
          <a:p>
            <a:pPr algn="ctr"/>
            <a:r>
              <a:rPr lang="es-ES" dirty="0">
                <a:latin typeface="Franklin Gothic Book" panose="020B0503020102020204" pitchFamily="34" charset="0"/>
              </a:rPr>
              <a:t>PBX: 2207800 Ext. </a:t>
            </a:r>
            <a:r>
              <a:rPr lang="es-ES" dirty="0" smtClean="0">
                <a:latin typeface="Franklin Gothic Book" panose="020B0503020102020204" pitchFamily="34" charset="0"/>
              </a:rPr>
              <a:t>1548 </a:t>
            </a:r>
            <a:r>
              <a:rPr lang="es-ES" dirty="0">
                <a:latin typeface="Franklin Gothic Book" panose="020B0503020102020204" pitchFamily="34" charset="0"/>
              </a:rPr>
              <a:t>/ </a:t>
            </a:r>
            <a:r>
              <a:rPr lang="es-ES" dirty="0" smtClean="0">
                <a:latin typeface="Franklin Gothic Book" panose="020B0503020102020204" pitchFamily="34" charset="0"/>
              </a:rPr>
              <a:t>1112 / </a:t>
            </a:r>
            <a:r>
              <a:rPr lang="es-ES" dirty="0">
                <a:latin typeface="Franklin Gothic Book" panose="020B0503020102020204" pitchFamily="34" charset="0"/>
              </a:rPr>
              <a:t>018000912986</a:t>
            </a:r>
          </a:p>
          <a:p>
            <a:pPr algn="ctr"/>
            <a:r>
              <a:rPr lang="es-ES" dirty="0">
                <a:latin typeface="Franklin Gothic Book" panose="020B0503020102020204" pitchFamily="34" charset="0"/>
              </a:rPr>
              <a:t>  indumil@indumil.gov.co</a:t>
            </a:r>
          </a:p>
          <a:p>
            <a:pPr algn="ctr"/>
            <a:r>
              <a:rPr lang="es-ES" dirty="0" smtClean="0">
                <a:latin typeface="Franklin Gothic Book" panose="020B0503020102020204" pitchFamily="34" charset="0"/>
                <a:hlinkClick r:id="rId2"/>
              </a:rPr>
              <a:t>notificacionesjudiciales@indumil.gov.co</a:t>
            </a:r>
            <a:endParaRPr lang="es-ES" dirty="0" smtClean="0">
              <a:latin typeface="Franklin Gothic Book" panose="020B0503020102020204" pitchFamily="34" charset="0"/>
            </a:endParaRPr>
          </a:p>
          <a:p>
            <a:pPr algn="ctr"/>
            <a:endParaRPr lang="es-ES" dirty="0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0" y="5066771"/>
            <a:ext cx="239077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CO" sz="2000" b="1" smtClean="0">
                <a:latin typeface="72 Black" panose="020B0A04030603020204" pitchFamily="34" charset="0"/>
                <a:cs typeface="72 Black" panose="020B0A04030603020204" pitchFamily="34" charset="0"/>
              </a:rPr>
              <a:t>GESTIÓN ORDENES DE RECLAMO POR CALIDAD </a:t>
            </a:r>
            <a:endParaRPr lang="es-CO" sz="2000" b="1" dirty="0">
              <a:latin typeface="72 Black" panose="020B0A04030603020204" pitchFamily="34" charset="0"/>
              <a:cs typeface="72 Black" panose="020B0A040306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1283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217</Words>
  <Application>Microsoft Office PowerPoint</Application>
  <PresentationFormat>Panorámica</PresentationFormat>
  <Paragraphs>34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7" baseType="lpstr">
      <vt:lpstr>72 Black</vt:lpstr>
      <vt:lpstr>Arial</vt:lpstr>
      <vt:lpstr>Arial Black</vt:lpstr>
      <vt:lpstr>Calibri</vt:lpstr>
      <vt:lpstr>Calibri Light</vt:lpstr>
      <vt:lpstr>Fira Sans Extra Condensed Medium</vt:lpstr>
      <vt:lpstr>Franklin Gothic Book</vt:lpstr>
      <vt:lpstr>Gill Sans</vt:lpstr>
      <vt:lpstr>League Spartan</vt:lpstr>
      <vt:lpstr>Open Sans Semibold</vt:lpstr>
      <vt:lpstr>Poppins SemiBold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Indumil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Cristina Diaz Bermeo</dc:creator>
  <cp:lastModifiedBy>Laura Yesenia Lamus González</cp:lastModifiedBy>
  <cp:revision>36</cp:revision>
  <dcterms:created xsi:type="dcterms:W3CDTF">2024-06-04T17:04:07Z</dcterms:created>
  <dcterms:modified xsi:type="dcterms:W3CDTF">2025-01-28T16:36:30Z</dcterms:modified>
</cp:coreProperties>
</file>