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Helvetica Bold" charset="1" panose="020B0704020202030204"/>
      <p:regular r:id="rId12"/>
    </p:embeddedFont>
    <p:embeddedFont>
      <p:font typeface="Montserrat Bold" charset="1" panose="00000800000000000000"/>
      <p:regular r:id="rId13"/>
    </p:embeddedFont>
    <p:embeddedFont>
      <p:font typeface="Helvetica" charset="1" panose="020B05040202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4.png" Type="http://schemas.openxmlformats.org/officeDocument/2006/relationships/image"/><Relationship Id="rId15" Target="../media/image5.png" Type="http://schemas.openxmlformats.org/officeDocument/2006/relationships/image"/><Relationship Id="rId16" Target="../media/image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3349" y="-5328872"/>
            <a:ext cx="23062109" cy="15912855"/>
          </a:xfrm>
          <a:custGeom>
            <a:avLst/>
            <a:gdLst/>
            <a:ahLst/>
            <a:cxnLst/>
            <a:rect r="r" b="b" t="t" l="l"/>
            <a:pathLst>
              <a:path h="15912855" w="23062109">
                <a:moveTo>
                  <a:pt x="0" y="0"/>
                </a:moveTo>
                <a:lnTo>
                  <a:pt x="23062109" y="0"/>
                </a:lnTo>
                <a:lnTo>
                  <a:pt x="23062109" y="15912856"/>
                </a:lnTo>
                <a:lnTo>
                  <a:pt x="0" y="1591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395190" y="1566425"/>
            <a:ext cx="361234" cy="36123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C1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310095" y="1623042"/>
            <a:ext cx="361234" cy="36123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799142" y="2266322"/>
            <a:ext cx="361234" cy="36123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310095" y="6760485"/>
            <a:ext cx="380192" cy="388781"/>
            <a:chOff x="0" y="0"/>
            <a:chExt cx="555533" cy="5680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200017" y="6873495"/>
            <a:ext cx="380192" cy="388781"/>
            <a:chOff x="0" y="0"/>
            <a:chExt cx="555533" cy="56808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546827" y="7987142"/>
            <a:ext cx="380192" cy="388781"/>
            <a:chOff x="0" y="0"/>
            <a:chExt cx="555533" cy="56808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6737963" y="6816990"/>
            <a:ext cx="380192" cy="388781"/>
            <a:chOff x="0" y="0"/>
            <a:chExt cx="555533" cy="56808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6627885" y="6930000"/>
            <a:ext cx="380192" cy="388781"/>
            <a:chOff x="0" y="0"/>
            <a:chExt cx="555533" cy="56808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635314">
            <a:off x="16380501" y="3984479"/>
            <a:ext cx="604847" cy="328563"/>
            <a:chOff x="0" y="0"/>
            <a:chExt cx="1309237" cy="7112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09237" cy="711200"/>
            </a:xfrm>
            <a:custGeom>
              <a:avLst/>
              <a:gdLst/>
              <a:ahLst/>
              <a:cxnLst/>
              <a:rect r="r" b="b" t="t" l="l"/>
              <a:pathLst>
                <a:path h="711200" w="1309237">
                  <a:moveTo>
                    <a:pt x="654619" y="0"/>
                  </a:moveTo>
                  <a:lnTo>
                    <a:pt x="1309237" y="711200"/>
                  </a:lnTo>
                  <a:lnTo>
                    <a:pt x="0" y="711200"/>
                  </a:lnTo>
                  <a:lnTo>
                    <a:pt x="654619" y="0"/>
                  </a:lnTo>
                  <a:close/>
                </a:path>
              </a:pathLst>
            </a:custGeom>
            <a:solidFill>
              <a:srgbClr val="FFCC1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204568" y="234950"/>
              <a:ext cx="900101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2635314">
            <a:off x="16412116" y="4148311"/>
            <a:ext cx="604847" cy="328563"/>
            <a:chOff x="0" y="0"/>
            <a:chExt cx="1309237" cy="711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309237" cy="711200"/>
            </a:xfrm>
            <a:custGeom>
              <a:avLst/>
              <a:gdLst/>
              <a:ahLst/>
              <a:cxnLst/>
              <a:rect r="r" b="b" t="t" l="l"/>
              <a:pathLst>
                <a:path h="711200" w="1309237">
                  <a:moveTo>
                    <a:pt x="654619" y="0"/>
                  </a:moveTo>
                  <a:lnTo>
                    <a:pt x="1309237" y="711200"/>
                  </a:lnTo>
                  <a:lnTo>
                    <a:pt x="0" y="711200"/>
                  </a:lnTo>
                  <a:lnTo>
                    <a:pt x="65461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204568" y="234950"/>
              <a:ext cx="900101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-2831712">
            <a:off x="10915282" y="4476425"/>
            <a:ext cx="604847" cy="328563"/>
            <a:chOff x="0" y="0"/>
            <a:chExt cx="1309237" cy="7112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09237" cy="711200"/>
            </a:xfrm>
            <a:custGeom>
              <a:avLst/>
              <a:gdLst/>
              <a:ahLst/>
              <a:cxnLst/>
              <a:rect r="r" b="b" t="t" l="l"/>
              <a:pathLst>
                <a:path h="711200" w="1309237">
                  <a:moveTo>
                    <a:pt x="654619" y="0"/>
                  </a:moveTo>
                  <a:lnTo>
                    <a:pt x="1309237" y="711200"/>
                  </a:lnTo>
                  <a:lnTo>
                    <a:pt x="0" y="711200"/>
                  </a:lnTo>
                  <a:lnTo>
                    <a:pt x="65461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204568" y="234950"/>
              <a:ext cx="900101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sp>
        <p:nvSpPr>
          <p:cNvPr name="AutoShape 36" id="36"/>
          <p:cNvSpPr/>
          <p:nvPr/>
        </p:nvSpPr>
        <p:spPr>
          <a:xfrm>
            <a:off x="1369472" y="6562001"/>
            <a:ext cx="1278811" cy="0"/>
          </a:xfrm>
          <a:prstGeom prst="line">
            <a:avLst/>
          </a:prstGeom>
          <a:ln cap="flat" w="1143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1028700" y="1010483"/>
            <a:ext cx="2737563" cy="1111883"/>
          </a:xfrm>
          <a:custGeom>
            <a:avLst/>
            <a:gdLst/>
            <a:ahLst/>
            <a:cxnLst/>
            <a:rect r="r" b="b" t="t" l="l"/>
            <a:pathLst>
              <a:path h="1111883" w="2737563">
                <a:moveTo>
                  <a:pt x="0" y="0"/>
                </a:moveTo>
                <a:lnTo>
                  <a:pt x="2737563" y="0"/>
                </a:lnTo>
                <a:lnTo>
                  <a:pt x="2737563" y="1111883"/>
                </a:lnTo>
                <a:lnTo>
                  <a:pt x="0" y="111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356" r="0" b="-76767"/>
            </a:stretch>
          </a:blipFill>
        </p:spPr>
      </p:sp>
      <p:sp>
        <p:nvSpPr>
          <p:cNvPr name="AutoShape 38" id="38"/>
          <p:cNvSpPr/>
          <p:nvPr/>
        </p:nvSpPr>
        <p:spPr>
          <a:xfrm>
            <a:off x="15964063" y="962025"/>
            <a:ext cx="2968836" cy="0"/>
          </a:xfrm>
          <a:prstGeom prst="line">
            <a:avLst/>
          </a:prstGeom>
          <a:ln cap="flat" w="1333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9" id="39"/>
          <p:cNvSpPr/>
          <p:nvPr/>
        </p:nvSpPr>
        <p:spPr>
          <a:xfrm flipH="false" flipV="false" rot="0">
            <a:off x="9414115" y="1968617"/>
            <a:ext cx="7403867" cy="7289683"/>
          </a:xfrm>
          <a:custGeom>
            <a:avLst/>
            <a:gdLst/>
            <a:ahLst/>
            <a:cxnLst/>
            <a:rect r="r" b="b" t="t" l="l"/>
            <a:pathLst>
              <a:path h="7289683" w="7403867">
                <a:moveTo>
                  <a:pt x="0" y="0"/>
                </a:moveTo>
                <a:lnTo>
                  <a:pt x="7403866" y="0"/>
                </a:lnTo>
                <a:lnTo>
                  <a:pt x="7403866" y="7289683"/>
                </a:lnTo>
                <a:lnTo>
                  <a:pt x="0" y="728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1368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369472" y="4207435"/>
            <a:ext cx="7999173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6"/>
              </a:lnSpc>
            </a:pPr>
            <a:r>
              <a:rPr lang="en-US" sz="7213" spc="-72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Inspección Disciplinaria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-304779" y="9258300"/>
            <a:ext cx="19346849" cy="2882810"/>
            <a:chOff x="0" y="0"/>
            <a:chExt cx="5095466" cy="75925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095466" cy="759259"/>
            </a:xfrm>
            <a:custGeom>
              <a:avLst/>
              <a:gdLst/>
              <a:ahLst/>
              <a:cxnLst/>
              <a:rect r="r" b="b" t="t" l="l"/>
              <a:pathLst>
                <a:path h="759259" w="5095466">
                  <a:moveTo>
                    <a:pt x="0" y="0"/>
                  </a:moveTo>
                  <a:lnTo>
                    <a:pt x="5095466" y="0"/>
                  </a:lnTo>
                  <a:lnTo>
                    <a:pt x="5095466" y="759259"/>
                  </a:lnTo>
                  <a:lnTo>
                    <a:pt x="0" y="759259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0"/>
              <a:ext cx="5095466" cy="854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067695" y="9488613"/>
            <a:ext cx="10152610" cy="619164"/>
            <a:chOff x="0" y="0"/>
            <a:chExt cx="13536813" cy="825552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2327679" y="303340"/>
              <a:ext cx="5069037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@INDUMILCOLOMBIA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407116" cy="825552"/>
            </a:xfrm>
            <a:custGeom>
              <a:avLst/>
              <a:gdLst/>
              <a:ahLst/>
              <a:cxnLst/>
              <a:rect r="r" b="b" t="t" l="l"/>
              <a:pathLst>
                <a:path h="825552" w="2407116">
                  <a:moveTo>
                    <a:pt x="0" y="0"/>
                  </a:moveTo>
                  <a:lnTo>
                    <a:pt x="2407116" y="0"/>
                  </a:lnTo>
                  <a:lnTo>
                    <a:pt x="2407116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163" t="0" r="-14539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7396715" y="0"/>
              <a:ext cx="705019" cy="825552"/>
            </a:xfrm>
            <a:custGeom>
              <a:avLst/>
              <a:gdLst/>
              <a:ahLst/>
              <a:cxnLst/>
              <a:rect r="r" b="b" t="t" l="l"/>
              <a:pathLst>
                <a:path h="825552" w="705019">
                  <a:moveTo>
                    <a:pt x="0" y="0"/>
                  </a:moveTo>
                  <a:lnTo>
                    <a:pt x="705019" y="0"/>
                  </a:lnTo>
                  <a:lnTo>
                    <a:pt x="705019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1286" t="0" r="-291066" b="0"/>
              </a:stretch>
            </a:blipFill>
          </p:spPr>
        </p:sp>
        <p:grpSp>
          <p:nvGrpSpPr>
            <p:cNvPr name="Group 48" id="48"/>
            <p:cNvGrpSpPr/>
            <p:nvPr/>
          </p:nvGrpSpPr>
          <p:grpSpPr>
            <a:xfrm rot="0">
              <a:off x="7629134" y="272323"/>
              <a:ext cx="240182" cy="243838"/>
              <a:chOff x="0" y="0"/>
              <a:chExt cx="47443" cy="48166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47443" cy="48166"/>
              </a:xfrm>
              <a:custGeom>
                <a:avLst/>
                <a:gdLst/>
                <a:ahLst/>
                <a:cxnLst/>
                <a:rect r="r" b="b" t="t" l="l"/>
                <a:pathLst>
                  <a:path h="48166" w="47443">
                    <a:moveTo>
                      <a:pt x="0" y="0"/>
                    </a:moveTo>
                    <a:lnTo>
                      <a:pt x="47443" y="0"/>
                    </a:lnTo>
                    <a:lnTo>
                      <a:pt x="47443" y="48166"/>
                    </a:lnTo>
                    <a:lnTo>
                      <a:pt x="0" y="481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28575"/>
                <a:ext cx="47443" cy="19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354"/>
                  </a:lnSpc>
                </a:pPr>
              </a:p>
            </p:txBody>
          </p:sp>
        </p:grpSp>
        <p:sp>
          <p:nvSpPr>
            <p:cNvPr name="Freeform 51" id="51"/>
            <p:cNvSpPr/>
            <p:nvPr/>
          </p:nvSpPr>
          <p:spPr>
            <a:xfrm flipH="false" flipV="false" rot="0">
              <a:off x="7629134" y="272622"/>
              <a:ext cx="240182" cy="240182"/>
            </a:xfrm>
            <a:custGeom>
              <a:avLst/>
              <a:gdLst/>
              <a:ahLst/>
              <a:cxnLst/>
              <a:rect r="r" b="b" t="t" l="l"/>
              <a:pathLst>
                <a:path h="240182" w="240182">
                  <a:moveTo>
                    <a:pt x="0" y="0"/>
                  </a:moveTo>
                  <a:lnTo>
                    <a:pt x="240182" y="0"/>
                  </a:lnTo>
                  <a:lnTo>
                    <a:pt x="240182" y="240182"/>
                  </a:lnTo>
                  <a:lnTo>
                    <a:pt x="0" y="24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8101734" y="303340"/>
              <a:ext cx="5435079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WWW.INDUMIL.GOV.CO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97780" y="-4629563"/>
            <a:ext cx="23062109" cy="15912855"/>
          </a:xfrm>
          <a:custGeom>
            <a:avLst/>
            <a:gdLst/>
            <a:ahLst/>
            <a:cxnLst/>
            <a:rect r="r" b="b" t="t" l="l"/>
            <a:pathLst>
              <a:path h="15912855" w="23062109">
                <a:moveTo>
                  <a:pt x="0" y="0"/>
                </a:moveTo>
                <a:lnTo>
                  <a:pt x="23062109" y="0"/>
                </a:lnTo>
                <a:lnTo>
                  <a:pt x="23062109" y="15912856"/>
                </a:lnTo>
                <a:lnTo>
                  <a:pt x="0" y="1591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630225" y="5652854"/>
            <a:ext cx="1289798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5964063" y="962025"/>
            <a:ext cx="2968836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58725" y="1010483"/>
            <a:ext cx="2737563" cy="1111883"/>
          </a:xfrm>
          <a:custGeom>
            <a:avLst/>
            <a:gdLst/>
            <a:ahLst/>
            <a:cxnLst/>
            <a:rect r="r" b="b" t="t" l="l"/>
            <a:pathLst>
              <a:path h="1111883" w="2737563">
                <a:moveTo>
                  <a:pt x="0" y="0"/>
                </a:moveTo>
                <a:lnTo>
                  <a:pt x="2737563" y="0"/>
                </a:lnTo>
                <a:lnTo>
                  <a:pt x="2737563" y="1111883"/>
                </a:lnTo>
                <a:lnTo>
                  <a:pt x="0" y="111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356" r="0" b="-76767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304779" y="9258300"/>
            <a:ext cx="19346849" cy="2882810"/>
            <a:chOff x="0" y="0"/>
            <a:chExt cx="5095466" cy="75925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95466" cy="759259"/>
            </a:xfrm>
            <a:custGeom>
              <a:avLst/>
              <a:gdLst/>
              <a:ahLst/>
              <a:cxnLst/>
              <a:rect r="r" b="b" t="t" l="l"/>
              <a:pathLst>
                <a:path h="759259" w="5095466">
                  <a:moveTo>
                    <a:pt x="0" y="0"/>
                  </a:moveTo>
                  <a:lnTo>
                    <a:pt x="5095466" y="0"/>
                  </a:lnTo>
                  <a:lnTo>
                    <a:pt x="5095466" y="759259"/>
                  </a:lnTo>
                  <a:lnTo>
                    <a:pt x="0" y="759259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5095466" cy="854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813454" y="9723262"/>
            <a:ext cx="3801778" cy="178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54"/>
              </a:lnSpc>
              <a:spcBef>
                <a:spcPct val="0"/>
              </a:spcBef>
            </a:pPr>
            <a:r>
              <a:rPr lang="en-US" b="true" sz="1396" spc="7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@INDUMILCOLOMBIA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067695" y="9488613"/>
            <a:ext cx="1805337" cy="619164"/>
          </a:xfrm>
          <a:custGeom>
            <a:avLst/>
            <a:gdLst/>
            <a:ahLst/>
            <a:cxnLst/>
            <a:rect r="r" b="b" t="t" l="l"/>
            <a:pathLst>
              <a:path h="619164" w="1805337">
                <a:moveTo>
                  <a:pt x="0" y="0"/>
                </a:moveTo>
                <a:lnTo>
                  <a:pt x="1805337" y="0"/>
                </a:lnTo>
                <a:lnTo>
                  <a:pt x="1805337" y="619164"/>
                </a:lnTo>
                <a:lnTo>
                  <a:pt x="0" y="619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63" t="0" r="-14539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15231" y="9488613"/>
            <a:ext cx="528764" cy="619164"/>
          </a:xfrm>
          <a:custGeom>
            <a:avLst/>
            <a:gdLst/>
            <a:ahLst/>
            <a:cxnLst/>
            <a:rect r="r" b="b" t="t" l="l"/>
            <a:pathLst>
              <a:path h="619164" w="528764">
                <a:moveTo>
                  <a:pt x="0" y="0"/>
                </a:moveTo>
                <a:lnTo>
                  <a:pt x="528765" y="0"/>
                </a:lnTo>
                <a:lnTo>
                  <a:pt x="528765" y="619164"/>
                </a:lnTo>
                <a:lnTo>
                  <a:pt x="0" y="619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286" t="0" r="-291066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789545" y="9692855"/>
            <a:ext cx="180137" cy="182879"/>
            <a:chOff x="0" y="0"/>
            <a:chExt cx="47443" cy="481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7443" cy="48166"/>
            </a:xfrm>
            <a:custGeom>
              <a:avLst/>
              <a:gdLst/>
              <a:ahLst/>
              <a:cxnLst/>
              <a:rect r="r" b="b" t="t" l="l"/>
              <a:pathLst>
                <a:path h="48166" w="47443">
                  <a:moveTo>
                    <a:pt x="0" y="0"/>
                  </a:moveTo>
                  <a:lnTo>
                    <a:pt x="47443" y="0"/>
                  </a:lnTo>
                  <a:lnTo>
                    <a:pt x="47443" y="48166"/>
                  </a:lnTo>
                  <a:lnTo>
                    <a:pt x="0" y="481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47443" cy="19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54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789545" y="9693079"/>
            <a:ext cx="180137" cy="180137"/>
          </a:xfrm>
          <a:custGeom>
            <a:avLst/>
            <a:gdLst/>
            <a:ahLst/>
            <a:cxnLst/>
            <a:rect r="r" b="b" t="t" l="l"/>
            <a:pathLst>
              <a:path h="180137" w="180137">
                <a:moveTo>
                  <a:pt x="0" y="0"/>
                </a:moveTo>
                <a:lnTo>
                  <a:pt x="180137" y="0"/>
                </a:lnTo>
                <a:lnTo>
                  <a:pt x="180137" y="180137"/>
                </a:lnTo>
                <a:lnTo>
                  <a:pt x="0" y="180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143996" y="9723262"/>
            <a:ext cx="4076309" cy="178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54"/>
              </a:lnSpc>
              <a:spcBef>
                <a:spcPct val="0"/>
              </a:spcBef>
            </a:pPr>
            <a:r>
              <a:rPr lang="en-US" b="true" sz="1396" spc="7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WWW.INDUMIL.GOV.CO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184283" y="301066"/>
            <a:ext cx="9665644" cy="8805020"/>
          </a:xfrm>
          <a:custGeom>
            <a:avLst/>
            <a:gdLst/>
            <a:ahLst/>
            <a:cxnLst/>
            <a:rect r="r" b="b" t="t" l="l"/>
            <a:pathLst>
              <a:path h="8805020" w="9665644">
                <a:moveTo>
                  <a:pt x="0" y="0"/>
                </a:moveTo>
                <a:lnTo>
                  <a:pt x="9665644" y="0"/>
                </a:lnTo>
                <a:lnTo>
                  <a:pt x="9665644" y="8805020"/>
                </a:lnTo>
                <a:lnTo>
                  <a:pt x="0" y="8805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5399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30225" y="6065192"/>
            <a:ext cx="10468798" cy="2108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3"/>
              </a:lnSpc>
            </a:pP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Es un medio de prueba que permite </a:t>
            </a:r>
            <a:r>
              <a:rPr lang="en-US" sz="3804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verificar hechos y recolectar información</a:t>
            </a: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en un proceso disciplinario.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54025" y="3102282"/>
            <a:ext cx="11720923" cy="223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7202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¿Qué es una</a:t>
            </a:r>
          </a:p>
          <a:p>
            <a:pPr algn="l">
              <a:lnSpc>
                <a:spcPts val="8643"/>
              </a:lnSpc>
            </a:pPr>
            <a:r>
              <a:rPr lang="en-US" sz="7202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Inspección Disciplinaria?</a:t>
            </a:r>
          </a:p>
        </p:txBody>
      </p:sp>
    </p:spTree>
  </p:cSld>
  <p:clrMapOvr>
    <a:masterClrMapping/>
  </p:clrMapOvr>
  <p:transition spd="slow">
    <p:cover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97780" y="-4629563"/>
            <a:ext cx="23062109" cy="15912855"/>
          </a:xfrm>
          <a:custGeom>
            <a:avLst/>
            <a:gdLst/>
            <a:ahLst/>
            <a:cxnLst/>
            <a:rect r="r" b="b" t="t" l="l"/>
            <a:pathLst>
              <a:path h="15912855" w="23062109">
                <a:moveTo>
                  <a:pt x="0" y="0"/>
                </a:moveTo>
                <a:lnTo>
                  <a:pt x="23062109" y="0"/>
                </a:lnTo>
                <a:lnTo>
                  <a:pt x="23062109" y="15912856"/>
                </a:lnTo>
                <a:lnTo>
                  <a:pt x="0" y="1591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8499101" y="4423192"/>
            <a:ext cx="1289798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5964063" y="962025"/>
            <a:ext cx="2968836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375293" y="4765088"/>
            <a:ext cx="13537415" cy="3517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3"/>
              </a:lnSpc>
            </a:pP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 inspección es realizada por funcionarios designados del grupo de instrucción o de juzgamiento y personal auxiliar, quienes tienen la responsabilidad de recolectar la información necesaria y suelen trasladarse a las dependencias y unidades de negocio sobre las que recae la inspección.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59182" y="3050163"/>
            <a:ext cx="13169637" cy="11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7202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¿Quién realiza la Inspección?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58725" y="1010483"/>
            <a:ext cx="2737563" cy="1111883"/>
          </a:xfrm>
          <a:custGeom>
            <a:avLst/>
            <a:gdLst/>
            <a:ahLst/>
            <a:cxnLst/>
            <a:rect r="r" b="b" t="t" l="l"/>
            <a:pathLst>
              <a:path h="1111883" w="2737563">
                <a:moveTo>
                  <a:pt x="0" y="0"/>
                </a:moveTo>
                <a:lnTo>
                  <a:pt x="2737563" y="0"/>
                </a:lnTo>
                <a:lnTo>
                  <a:pt x="2737563" y="1111883"/>
                </a:lnTo>
                <a:lnTo>
                  <a:pt x="0" y="111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356" r="0" b="-76767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304779" y="9258300"/>
            <a:ext cx="19346849" cy="2882810"/>
            <a:chOff x="0" y="0"/>
            <a:chExt cx="5095466" cy="75925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95466" cy="759259"/>
            </a:xfrm>
            <a:custGeom>
              <a:avLst/>
              <a:gdLst/>
              <a:ahLst/>
              <a:cxnLst/>
              <a:rect r="r" b="b" t="t" l="l"/>
              <a:pathLst>
                <a:path h="759259" w="5095466">
                  <a:moveTo>
                    <a:pt x="0" y="0"/>
                  </a:moveTo>
                  <a:lnTo>
                    <a:pt x="5095466" y="0"/>
                  </a:lnTo>
                  <a:lnTo>
                    <a:pt x="5095466" y="759259"/>
                  </a:lnTo>
                  <a:lnTo>
                    <a:pt x="0" y="759259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5095466" cy="854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067695" y="9488613"/>
            <a:ext cx="10152610" cy="619164"/>
            <a:chOff x="0" y="0"/>
            <a:chExt cx="13536813" cy="82555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327679" y="303340"/>
              <a:ext cx="5069037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@INDUMILCOLOMBIA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07116" cy="825552"/>
            </a:xfrm>
            <a:custGeom>
              <a:avLst/>
              <a:gdLst/>
              <a:ahLst/>
              <a:cxnLst/>
              <a:rect r="r" b="b" t="t" l="l"/>
              <a:pathLst>
                <a:path h="825552" w="2407116">
                  <a:moveTo>
                    <a:pt x="0" y="0"/>
                  </a:moveTo>
                  <a:lnTo>
                    <a:pt x="2407116" y="0"/>
                  </a:lnTo>
                  <a:lnTo>
                    <a:pt x="2407116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163" t="0" r="-14539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396715" y="0"/>
              <a:ext cx="705019" cy="825552"/>
            </a:xfrm>
            <a:custGeom>
              <a:avLst/>
              <a:gdLst/>
              <a:ahLst/>
              <a:cxnLst/>
              <a:rect r="r" b="b" t="t" l="l"/>
              <a:pathLst>
                <a:path h="825552" w="705019">
                  <a:moveTo>
                    <a:pt x="0" y="0"/>
                  </a:moveTo>
                  <a:lnTo>
                    <a:pt x="705019" y="0"/>
                  </a:lnTo>
                  <a:lnTo>
                    <a:pt x="705019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1286" t="0" r="-291066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7629134" y="272323"/>
              <a:ext cx="240182" cy="243838"/>
              <a:chOff x="0" y="0"/>
              <a:chExt cx="47443" cy="4816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7443" cy="48166"/>
              </a:xfrm>
              <a:custGeom>
                <a:avLst/>
                <a:gdLst/>
                <a:ahLst/>
                <a:cxnLst/>
                <a:rect r="r" b="b" t="t" l="l"/>
                <a:pathLst>
                  <a:path h="48166" w="47443">
                    <a:moveTo>
                      <a:pt x="0" y="0"/>
                    </a:moveTo>
                    <a:lnTo>
                      <a:pt x="47443" y="0"/>
                    </a:lnTo>
                    <a:lnTo>
                      <a:pt x="47443" y="48166"/>
                    </a:lnTo>
                    <a:lnTo>
                      <a:pt x="0" y="481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28575"/>
                <a:ext cx="47443" cy="19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354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7629134" y="272622"/>
              <a:ext cx="240182" cy="240182"/>
            </a:xfrm>
            <a:custGeom>
              <a:avLst/>
              <a:gdLst/>
              <a:ahLst/>
              <a:cxnLst/>
              <a:rect r="r" b="b" t="t" l="l"/>
              <a:pathLst>
                <a:path h="240182" w="240182">
                  <a:moveTo>
                    <a:pt x="0" y="0"/>
                  </a:moveTo>
                  <a:lnTo>
                    <a:pt x="240182" y="0"/>
                  </a:lnTo>
                  <a:lnTo>
                    <a:pt x="240182" y="240182"/>
                  </a:lnTo>
                  <a:lnTo>
                    <a:pt x="0" y="24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8101734" y="303340"/>
              <a:ext cx="5435079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WWW.INDUMIL.GOV.CO</a:t>
              </a:r>
            </a:p>
          </p:txBody>
        </p:sp>
      </p:grpSp>
    </p:spTree>
  </p:cSld>
  <p:clrMapOvr>
    <a:masterClrMapping/>
  </p:clrMapOvr>
  <p:transition spd="slow">
    <p:cover dir="r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97780" y="-4629563"/>
            <a:ext cx="23062109" cy="15912855"/>
          </a:xfrm>
          <a:custGeom>
            <a:avLst/>
            <a:gdLst/>
            <a:ahLst/>
            <a:cxnLst/>
            <a:rect r="r" b="b" t="t" l="l"/>
            <a:pathLst>
              <a:path h="15912855" w="23062109">
                <a:moveTo>
                  <a:pt x="0" y="0"/>
                </a:moveTo>
                <a:lnTo>
                  <a:pt x="23062109" y="0"/>
                </a:lnTo>
                <a:lnTo>
                  <a:pt x="23062109" y="15912856"/>
                </a:lnTo>
                <a:lnTo>
                  <a:pt x="0" y="1591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630225" y="4033762"/>
            <a:ext cx="1289798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5964063" y="962025"/>
            <a:ext cx="2968836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58725" y="1010483"/>
            <a:ext cx="2737563" cy="1111883"/>
          </a:xfrm>
          <a:custGeom>
            <a:avLst/>
            <a:gdLst/>
            <a:ahLst/>
            <a:cxnLst/>
            <a:rect r="r" b="b" t="t" l="l"/>
            <a:pathLst>
              <a:path h="1111883" w="2737563">
                <a:moveTo>
                  <a:pt x="0" y="0"/>
                </a:moveTo>
                <a:lnTo>
                  <a:pt x="2737563" y="0"/>
                </a:lnTo>
                <a:lnTo>
                  <a:pt x="2737563" y="1111883"/>
                </a:lnTo>
                <a:lnTo>
                  <a:pt x="0" y="111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356" r="0" b="-7676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54025" y="2660734"/>
            <a:ext cx="14656789" cy="11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7202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¿Qué actividades se realizan?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484360" y="4528870"/>
            <a:ext cx="11639312" cy="1024427"/>
            <a:chOff x="0" y="0"/>
            <a:chExt cx="3065498" cy="269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65498" cy="269808"/>
            </a:xfrm>
            <a:custGeom>
              <a:avLst/>
              <a:gdLst/>
              <a:ahLst/>
              <a:cxnLst/>
              <a:rect r="r" b="b" t="t" l="l"/>
              <a:pathLst>
                <a:path h="269808" w="3065498">
                  <a:moveTo>
                    <a:pt x="0" y="0"/>
                  </a:moveTo>
                  <a:lnTo>
                    <a:pt x="3065498" y="0"/>
                  </a:lnTo>
                  <a:lnTo>
                    <a:pt x="3065498" y="269808"/>
                  </a:lnTo>
                  <a:lnTo>
                    <a:pt x="0" y="269808"/>
                  </a:lnTo>
                  <a:close/>
                </a:path>
              </a:pathLst>
            </a:custGeom>
            <a:solidFill>
              <a:srgbClr val="FFC72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3065498" cy="365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484360" y="5553297"/>
            <a:ext cx="11639312" cy="1024427"/>
            <a:chOff x="0" y="0"/>
            <a:chExt cx="3065498" cy="2698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065498" cy="269808"/>
            </a:xfrm>
            <a:custGeom>
              <a:avLst/>
              <a:gdLst/>
              <a:ahLst/>
              <a:cxnLst/>
              <a:rect r="r" b="b" t="t" l="l"/>
              <a:pathLst>
                <a:path h="269808" w="3065498">
                  <a:moveTo>
                    <a:pt x="0" y="0"/>
                  </a:moveTo>
                  <a:lnTo>
                    <a:pt x="3065498" y="0"/>
                  </a:lnTo>
                  <a:lnTo>
                    <a:pt x="3065498" y="269808"/>
                  </a:lnTo>
                  <a:lnTo>
                    <a:pt x="0" y="269808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3065498" cy="365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484360" y="6577724"/>
            <a:ext cx="11639312" cy="1024427"/>
            <a:chOff x="0" y="0"/>
            <a:chExt cx="3065498" cy="2698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065498" cy="269808"/>
            </a:xfrm>
            <a:custGeom>
              <a:avLst/>
              <a:gdLst/>
              <a:ahLst/>
              <a:cxnLst/>
              <a:rect r="r" b="b" t="t" l="l"/>
              <a:pathLst>
                <a:path h="269808" w="3065498">
                  <a:moveTo>
                    <a:pt x="0" y="0"/>
                  </a:moveTo>
                  <a:lnTo>
                    <a:pt x="3065498" y="0"/>
                  </a:lnTo>
                  <a:lnTo>
                    <a:pt x="3065498" y="269808"/>
                  </a:lnTo>
                  <a:lnTo>
                    <a:pt x="0" y="269808"/>
                  </a:lnTo>
                  <a:close/>
                </a:path>
              </a:pathLst>
            </a:custGeom>
            <a:solidFill>
              <a:srgbClr val="FFC72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3065498" cy="365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484360" y="7602150"/>
            <a:ext cx="11639312" cy="1024427"/>
            <a:chOff x="0" y="0"/>
            <a:chExt cx="3065498" cy="2698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065498" cy="269808"/>
            </a:xfrm>
            <a:custGeom>
              <a:avLst/>
              <a:gdLst/>
              <a:ahLst/>
              <a:cxnLst/>
              <a:rect r="r" b="b" t="t" l="l"/>
              <a:pathLst>
                <a:path h="269808" w="3065498">
                  <a:moveTo>
                    <a:pt x="0" y="0"/>
                  </a:moveTo>
                  <a:lnTo>
                    <a:pt x="3065498" y="0"/>
                  </a:lnTo>
                  <a:lnTo>
                    <a:pt x="3065498" y="269808"/>
                  </a:lnTo>
                  <a:lnTo>
                    <a:pt x="0" y="269808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0"/>
              <a:ext cx="3065498" cy="365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187791" y="4521497"/>
            <a:ext cx="1550014" cy="1026270"/>
            <a:chOff x="0" y="0"/>
            <a:chExt cx="408234" cy="2702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8234" cy="270293"/>
            </a:xfrm>
            <a:custGeom>
              <a:avLst/>
              <a:gdLst/>
              <a:ahLst/>
              <a:cxnLst/>
              <a:rect r="r" b="b" t="t" l="l"/>
              <a:pathLst>
                <a:path h="270293" w="408234">
                  <a:moveTo>
                    <a:pt x="0" y="0"/>
                  </a:moveTo>
                  <a:lnTo>
                    <a:pt x="408234" y="0"/>
                  </a:lnTo>
                  <a:lnTo>
                    <a:pt x="408234" y="270293"/>
                  </a:lnTo>
                  <a:lnTo>
                    <a:pt x="0" y="270293"/>
                  </a:lnTo>
                  <a:close/>
                </a:path>
              </a:pathLst>
            </a:custGeom>
            <a:solidFill>
              <a:srgbClr val="D0A65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0"/>
              <a:ext cx="408234" cy="365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187791" y="5547767"/>
            <a:ext cx="1550014" cy="1026270"/>
            <a:chOff x="0" y="0"/>
            <a:chExt cx="408234" cy="2702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8234" cy="270293"/>
            </a:xfrm>
            <a:custGeom>
              <a:avLst/>
              <a:gdLst/>
              <a:ahLst/>
              <a:cxnLst/>
              <a:rect r="r" b="b" t="t" l="l"/>
              <a:pathLst>
                <a:path h="270293" w="408234">
                  <a:moveTo>
                    <a:pt x="0" y="0"/>
                  </a:moveTo>
                  <a:lnTo>
                    <a:pt x="408234" y="0"/>
                  </a:lnTo>
                  <a:lnTo>
                    <a:pt x="408234" y="270293"/>
                  </a:lnTo>
                  <a:lnTo>
                    <a:pt x="0" y="270293"/>
                  </a:lnTo>
                  <a:close/>
                </a:path>
              </a:pathLst>
            </a:custGeom>
            <a:solidFill>
              <a:srgbClr val="9C772B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0"/>
              <a:ext cx="408234" cy="365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187791" y="6574037"/>
            <a:ext cx="1550014" cy="1026270"/>
            <a:chOff x="0" y="0"/>
            <a:chExt cx="408234" cy="2702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08234" cy="270293"/>
            </a:xfrm>
            <a:custGeom>
              <a:avLst/>
              <a:gdLst/>
              <a:ahLst/>
              <a:cxnLst/>
              <a:rect r="r" b="b" t="t" l="l"/>
              <a:pathLst>
                <a:path h="270293" w="408234">
                  <a:moveTo>
                    <a:pt x="0" y="0"/>
                  </a:moveTo>
                  <a:lnTo>
                    <a:pt x="408234" y="0"/>
                  </a:lnTo>
                  <a:lnTo>
                    <a:pt x="408234" y="270293"/>
                  </a:lnTo>
                  <a:lnTo>
                    <a:pt x="0" y="270293"/>
                  </a:lnTo>
                  <a:close/>
                </a:path>
              </a:pathLst>
            </a:custGeom>
            <a:solidFill>
              <a:srgbClr val="D0A65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0"/>
              <a:ext cx="408234" cy="365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187791" y="7600307"/>
            <a:ext cx="1550014" cy="1026270"/>
            <a:chOff x="0" y="0"/>
            <a:chExt cx="408234" cy="2702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08234" cy="270293"/>
            </a:xfrm>
            <a:custGeom>
              <a:avLst/>
              <a:gdLst/>
              <a:ahLst/>
              <a:cxnLst/>
              <a:rect r="r" b="b" t="t" l="l"/>
              <a:pathLst>
                <a:path h="270293" w="408234">
                  <a:moveTo>
                    <a:pt x="0" y="0"/>
                  </a:moveTo>
                  <a:lnTo>
                    <a:pt x="408234" y="0"/>
                  </a:lnTo>
                  <a:lnTo>
                    <a:pt x="408234" y="270293"/>
                  </a:lnTo>
                  <a:lnTo>
                    <a:pt x="0" y="270293"/>
                  </a:lnTo>
                  <a:close/>
                </a:path>
              </a:pathLst>
            </a:custGeom>
            <a:solidFill>
              <a:srgbClr val="9C772B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95250"/>
              <a:ext cx="408234" cy="365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5400000">
            <a:off x="3478769" y="6447109"/>
            <a:ext cx="4097707" cy="261229"/>
          </a:xfrm>
          <a:custGeom>
            <a:avLst/>
            <a:gdLst/>
            <a:ahLst/>
            <a:cxnLst/>
            <a:rect r="r" b="b" t="t" l="l"/>
            <a:pathLst>
              <a:path h="261229" w="4097707">
                <a:moveTo>
                  <a:pt x="0" y="0"/>
                </a:moveTo>
                <a:lnTo>
                  <a:pt x="4097707" y="0"/>
                </a:lnTo>
                <a:lnTo>
                  <a:pt x="4097707" y="261229"/>
                </a:lnTo>
                <a:lnTo>
                  <a:pt x="0" y="261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5400000">
            <a:off x="8949" y="6346602"/>
            <a:ext cx="4097707" cy="261229"/>
          </a:xfrm>
          <a:custGeom>
            <a:avLst/>
            <a:gdLst/>
            <a:ahLst/>
            <a:cxnLst/>
            <a:rect r="r" b="b" t="t" l="l"/>
            <a:pathLst>
              <a:path h="261229" w="4097707">
                <a:moveTo>
                  <a:pt x="0" y="0"/>
                </a:moveTo>
                <a:lnTo>
                  <a:pt x="4097707" y="0"/>
                </a:lnTo>
                <a:lnTo>
                  <a:pt x="4097707" y="261229"/>
                </a:lnTo>
                <a:lnTo>
                  <a:pt x="0" y="261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2195569" y="4521497"/>
            <a:ext cx="3201439" cy="4105081"/>
            <a:chOff x="0" y="0"/>
            <a:chExt cx="495987" cy="635984"/>
          </a:xfrm>
        </p:grpSpPr>
        <p:sp>
          <p:nvSpPr>
            <p:cNvPr name="Freeform 34" id="34"/>
            <p:cNvSpPr/>
            <p:nvPr/>
          </p:nvSpPr>
          <p:spPr>
            <a:xfrm flipH="true" flipV="false" rot="0">
              <a:off x="0" y="0"/>
              <a:ext cx="495987" cy="635984"/>
            </a:xfrm>
            <a:custGeom>
              <a:avLst/>
              <a:gdLst/>
              <a:ahLst/>
              <a:cxnLst/>
              <a:rect r="r" b="b" t="t" l="l"/>
              <a:pathLst>
                <a:path h="635984" w="495987">
                  <a:moveTo>
                    <a:pt x="495987" y="0"/>
                  </a:moveTo>
                  <a:lnTo>
                    <a:pt x="0" y="0"/>
                  </a:lnTo>
                  <a:lnTo>
                    <a:pt x="0" y="635984"/>
                  </a:lnTo>
                  <a:lnTo>
                    <a:pt x="495987" y="635984"/>
                  </a:lnTo>
                  <a:close/>
                </a:path>
              </a:pathLst>
            </a:custGeom>
            <a:solidFill>
              <a:srgbClr val="FFF6DC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5682987" y="4691122"/>
            <a:ext cx="754359" cy="711926"/>
          </a:xfrm>
          <a:custGeom>
            <a:avLst/>
            <a:gdLst/>
            <a:ahLst/>
            <a:cxnLst/>
            <a:rect r="r" b="b" t="t" l="l"/>
            <a:pathLst>
              <a:path h="711926" w="754359">
                <a:moveTo>
                  <a:pt x="0" y="0"/>
                </a:moveTo>
                <a:lnTo>
                  <a:pt x="754359" y="0"/>
                </a:lnTo>
                <a:lnTo>
                  <a:pt x="754359" y="711926"/>
                </a:lnTo>
                <a:lnTo>
                  <a:pt x="0" y="711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5744009" y="5793397"/>
            <a:ext cx="632314" cy="632314"/>
          </a:xfrm>
          <a:custGeom>
            <a:avLst/>
            <a:gdLst/>
            <a:ahLst/>
            <a:cxnLst/>
            <a:rect r="r" b="b" t="t" l="l"/>
            <a:pathLst>
              <a:path h="632314" w="632314">
                <a:moveTo>
                  <a:pt x="0" y="0"/>
                </a:moveTo>
                <a:lnTo>
                  <a:pt x="632315" y="0"/>
                </a:lnTo>
                <a:lnTo>
                  <a:pt x="632315" y="632314"/>
                </a:lnTo>
                <a:lnTo>
                  <a:pt x="0" y="6323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636083" y="6716768"/>
            <a:ext cx="848166" cy="738965"/>
          </a:xfrm>
          <a:custGeom>
            <a:avLst/>
            <a:gdLst/>
            <a:ahLst/>
            <a:cxnLst/>
            <a:rect r="r" b="b" t="t" l="l"/>
            <a:pathLst>
              <a:path h="738965" w="848166">
                <a:moveTo>
                  <a:pt x="0" y="0"/>
                </a:moveTo>
                <a:lnTo>
                  <a:pt x="848167" y="0"/>
                </a:lnTo>
                <a:lnTo>
                  <a:pt x="848167" y="738965"/>
                </a:lnTo>
                <a:lnTo>
                  <a:pt x="0" y="73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606887" y="7806236"/>
            <a:ext cx="906558" cy="648189"/>
          </a:xfrm>
          <a:custGeom>
            <a:avLst/>
            <a:gdLst/>
            <a:ahLst/>
            <a:cxnLst/>
            <a:rect r="r" b="b" t="t" l="l"/>
            <a:pathLst>
              <a:path h="648189" w="906558">
                <a:moveTo>
                  <a:pt x="0" y="0"/>
                </a:moveTo>
                <a:lnTo>
                  <a:pt x="906559" y="0"/>
                </a:lnTo>
                <a:lnTo>
                  <a:pt x="906559" y="648189"/>
                </a:lnTo>
                <a:lnTo>
                  <a:pt x="0" y="6481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64328" y="3802818"/>
            <a:ext cx="4450646" cy="4816385"/>
          </a:xfrm>
          <a:custGeom>
            <a:avLst/>
            <a:gdLst/>
            <a:ahLst/>
            <a:cxnLst/>
            <a:rect r="r" b="b" t="t" l="l"/>
            <a:pathLst>
              <a:path h="4816385" w="4450646">
                <a:moveTo>
                  <a:pt x="0" y="0"/>
                </a:moveTo>
                <a:lnTo>
                  <a:pt x="4450646" y="0"/>
                </a:lnTo>
                <a:lnTo>
                  <a:pt x="4450646" y="4816385"/>
                </a:lnTo>
                <a:lnTo>
                  <a:pt x="0" y="48163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-116155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7014030" y="4644927"/>
            <a:ext cx="9032601" cy="82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0"/>
              </a:lnSpc>
            </a:pPr>
            <a:r>
              <a:rPr lang="en-US" sz="3019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Revisión de documentos:</a:t>
            </a:r>
            <a:r>
              <a:rPr lang="en-US" sz="301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Se analizan pruebas escritas y registros.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014030" y="5640911"/>
            <a:ext cx="8823695" cy="9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3"/>
              </a:lnSpc>
            </a:pPr>
            <a:r>
              <a:rPr lang="en-US" sz="3019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Diligencias de declaración: </a:t>
            </a:r>
            <a:r>
              <a:rPr lang="en-US" sz="301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 toman testimonios de testigos o involucrados.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014030" y="6661270"/>
            <a:ext cx="9290289" cy="859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3019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Verificación de pruebas físicas: </a:t>
            </a:r>
            <a:r>
              <a:rPr lang="en-US" sz="301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 inspeccionan objetos o lugares relacionados con el caso.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014030" y="7677083"/>
            <a:ext cx="9589291" cy="87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2"/>
              </a:lnSpc>
            </a:pPr>
            <a:r>
              <a:rPr lang="en-US" sz="3019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Designación de peritos:</a:t>
            </a:r>
            <a:r>
              <a:rPr lang="en-US" sz="301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Se consulta a expertos para obtener opiniones técnicas, científicas o artísticas.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-304779" y="9258300"/>
            <a:ext cx="19346849" cy="2882810"/>
            <a:chOff x="0" y="0"/>
            <a:chExt cx="5095466" cy="75925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095466" cy="759259"/>
            </a:xfrm>
            <a:custGeom>
              <a:avLst/>
              <a:gdLst/>
              <a:ahLst/>
              <a:cxnLst/>
              <a:rect r="r" b="b" t="t" l="l"/>
              <a:pathLst>
                <a:path h="759259" w="5095466">
                  <a:moveTo>
                    <a:pt x="0" y="0"/>
                  </a:moveTo>
                  <a:lnTo>
                    <a:pt x="5095466" y="0"/>
                  </a:lnTo>
                  <a:lnTo>
                    <a:pt x="5095466" y="759259"/>
                  </a:lnTo>
                  <a:lnTo>
                    <a:pt x="0" y="759259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0"/>
              <a:ext cx="5095466" cy="854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067695" y="9488613"/>
            <a:ext cx="10152610" cy="619164"/>
            <a:chOff x="0" y="0"/>
            <a:chExt cx="13536813" cy="825552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2327679" y="303340"/>
              <a:ext cx="5069037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@INDUMILCOLOMBIA</a:t>
              </a:r>
            </a:p>
          </p:txBody>
        </p:sp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407116" cy="825552"/>
            </a:xfrm>
            <a:custGeom>
              <a:avLst/>
              <a:gdLst/>
              <a:ahLst/>
              <a:cxnLst/>
              <a:rect r="r" b="b" t="t" l="l"/>
              <a:pathLst>
                <a:path h="825552" w="2407116">
                  <a:moveTo>
                    <a:pt x="0" y="0"/>
                  </a:moveTo>
                  <a:lnTo>
                    <a:pt x="2407116" y="0"/>
                  </a:lnTo>
                  <a:lnTo>
                    <a:pt x="2407116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9163" t="0" r="-14539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7396715" y="0"/>
              <a:ext cx="705019" cy="825552"/>
            </a:xfrm>
            <a:custGeom>
              <a:avLst/>
              <a:gdLst/>
              <a:ahLst/>
              <a:cxnLst/>
              <a:rect r="r" b="b" t="t" l="l"/>
              <a:pathLst>
                <a:path h="825552" w="705019">
                  <a:moveTo>
                    <a:pt x="0" y="0"/>
                  </a:moveTo>
                  <a:lnTo>
                    <a:pt x="705019" y="0"/>
                  </a:lnTo>
                  <a:lnTo>
                    <a:pt x="705019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1286" t="0" r="-291066" b="0"/>
              </a:stretch>
            </a:blipFill>
          </p:spPr>
        </p:sp>
        <p:grpSp>
          <p:nvGrpSpPr>
            <p:cNvPr name="Group 51" id="51"/>
            <p:cNvGrpSpPr/>
            <p:nvPr/>
          </p:nvGrpSpPr>
          <p:grpSpPr>
            <a:xfrm rot="0">
              <a:off x="7629134" y="272323"/>
              <a:ext cx="240182" cy="243838"/>
              <a:chOff x="0" y="0"/>
              <a:chExt cx="47443" cy="48166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47443" cy="48166"/>
              </a:xfrm>
              <a:custGeom>
                <a:avLst/>
                <a:gdLst/>
                <a:ahLst/>
                <a:cxnLst/>
                <a:rect r="r" b="b" t="t" l="l"/>
                <a:pathLst>
                  <a:path h="48166" w="47443">
                    <a:moveTo>
                      <a:pt x="0" y="0"/>
                    </a:moveTo>
                    <a:lnTo>
                      <a:pt x="47443" y="0"/>
                    </a:lnTo>
                    <a:lnTo>
                      <a:pt x="47443" y="48166"/>
                    </a:lnTo>
                    <a:lnTo>
                      <a:pt x="0" y="481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28575"/>
                <a:ext cx="47443" cy="19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354"/>
                  </a:lnSpc>
                </a:pPr>
              </a:p>
            </p:txBody>
          </p:sp>
        </p:grpSp>
        <p:sp>
          <p:nvSpPr>
            <p:cNvPr name="Freeform 54" id="54"/>
            <p:cNvSpPr/>
            <p:nvPr/>
          </p:nvSpPr>
          <p:spPr>
            <a:xfrm flipH="false" flipV="false" rot="0">
              <a:off x="7629134" y="272622"/>
              <a:ext cx="240182" cy="240182"/>
            </a:xfrm>
            <a:custGeom>
              <a:avLst/>
              <a:gdLst/>
              <a:ahLst/>
              <a:cxnLst/>
              <a:rect r="r" b="b" t="t" l="l"/>
              <a:pathLst>
                <a:path h="240182" w="240182">
                  <a:moveTo>
                    <a:pt x="0" y="0"/>
                  </a:moveTo>
                  <a:lnTo>
                    <a:pt x="240182" y="0"/>
                  </a:lnTo>
                  <a:lnTo>
                    <a:pt x="240182" y="240182"/>
                  </a:lnTo>
                  <a:lnTo>
                    <a:pt x="0" y="24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 rot="0">
              <a:off x="8101734" y="303340"/>
              <a:ext cx="5435079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WWW.INDUMIL.GOV.CO</a:t>
              </a:r>
            </a:p>
          </p:txBody>
        </p:sp>
      </p:grpSp>
    </p:spTree>
  </p:cSld>
  <p:clrMapOvr>
    <a:masterClrMapping/>
  </p:clrMapOvr>
  <p:transition spd="slow">
    <p:cover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97780" y="-4629563"/>
            <a:ext cx="23062109" cy="15912855"/>
          </a:xfrm>
          <a:custGeom>
            <a:avLst/>
            <a:gdLst/>
            <a:ahLst/>
            <a:cxnLst/>
            <a:rect r="r" b="b" t="t" l="l"/>
            <a:pathLst>
              <a:path h="15912855" w="23062109">
                <a:moveTo>
                  <a:pt x="0" y="0"/>
                </a:moveTo>
                <a:lnTo>
                  <a:pt x="23062109" y="0"/>
                </a:lnTo>
                <a:lnTo>
                  <a:pt x="23062109" y="15912856"/>
                </a:lnTo>
                <a:lnTo>
                  <a:pt x="0" y="1591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8499101" y="5326466"/>
            <a:ext cx="1289798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5964063" y="962025"/>
            <a:ext cx="2968836" cy="0"/>
          </a:xfrm>
          <a:prstGeom prst="line">
            <a:avLst/>
          </a:prstGeom>
          <a:ln cap="flat" w="133350">
            <a:solidFill>
              <a:srgbClr val="FFC72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701996" y="5662992"/>
            <a:ext cx="14690031" cy="2812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3"/>
              </a:lnSpc>
            </a:pPr>
            <a:r>
              <a:rPr lang="en-US" sz="3804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La inspección ayuda a:</a:t>
            </a:r>
          </a:p>
          <a:p>
            <a:pPr algn="just" marL="821483" indent="-410741" lvl="1">
              <a:lnSpc>
                <a:spcPts val="5593"/>
              </a:lnSpc>
              <a:buFont typeface="Arial"/>
              <a:buChar char="•"/>
            </a:pP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Aclarar hechos y obtener información clave.</a:t>
            </a:r>
          </a:p>
          <a:p>
            <a:pPr algn="just" marL="821483" indent="-410741" lvl="1">
              <a:lnSpc>
                <a:spcPts val="5593"/>
              </a:lnSpc>
              <a:buFont typeface="Arial"/>
              <a:buChar char="•"/>
            </a:pP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Garantizar un proceso justo y basado en hechos reales.</a:t>
            </a:r>
          </a:p>
          <a:p>
            <a:pPr algn="just" marL="821483" indent="-410741" lvl="1">
              <a:lnSpc>
                <a:spcPts val="5593"/>
              </a:lnSpc>
              <a:buFont typeface="Arial"/>
              <a:buChar char="•"/>
            </a:pP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Tomar decisiones informadas para resolver el caso disciplinario.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59182" y="2857147"/>
            <a:ext cx="13169637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3"/>
              </a:lnSpc>
            </a:pPr>
            <a:r>
              <a:rPr lang="en-US" sz="7202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¿Por qué es importante en el proceso disciplinario?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58725" y="1010483"/>
            <a:ext cx="2737563" cy="1111883"/>
          </a:xfrm>
          <a:custGeom>
            <a:avLst/>
            <a:gdLst/>
            <a:ahLst/>
            <a:cxnLst/>
            <a:rect r="r" b="b" t="t" l="l"/>
            <a:pathLst>
              <a:path h="1111883" w="2737563">
                <a:moveTo>
                  <a:pt x="0" y="0"/>
                </a:moveTo>
                <a:lnTo>
                  <a:pt x="2737563" y="0"/>
                </a:lnTo>
                <a:lnTo>
                  <a:pt x="2737563" y="1111883"/>
                </a:lnTo>
                <a:lnTo>
                  <a:pt x="0" y="111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356" r="0" b="-76767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304779" y="9258300"/>
            <a:ext cx="19346849" cy="2882810"/>
            <a:chOff x="0" y="0"/>
            <a:chExt cx="5095466" cy="75925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95466" cy="759259"/>
            </a:xfrm>
            <a:custGeom>
              <a:avLst/>
              <a:gdLst/>
              <a:ahLst/>
              <a:cxnLst/>
              <a:rect r="r" b="b" t="t" l="l"/>
              <a:pathLst>
                <a:path h="759259" w="5095466">
                  <a:moveTo>
                    <a:pt x="0" y="0"/>
                  </a:moveTo>
                  <a:lnTo>
                    <a:pt x="5095466" y="0"/>
                  </a:lnTo>
                  <a:lnTo>
                    <a:pt x="5095466" y="759259"/>
                  </a:lnTo>
                  <a:lnTo>
                    <a:pt x="0" y="759259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5095466" cy="854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067695" y="9488613"/>
            <a:ext cx="10152610" cy="619164"/>
            <a:chOff x="0" y="0"/>
            <a:chExt cx="13536813" cy="82555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327679" y="303340"/>
              <a:ext cx="5069037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@INDUMILCOLOMBIA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07116" cy="825552"/>
            </a:xfrm>
            <a:custGeom>
              <a:avLst/>
              <a:gdLst/>
              <a:ahLst/>
              <a:cxnLst/>
              <a:rect r="r" b="b" t="t" l="l"/>
              <a:pathLst>
                <a:path h="825552" w="2407116">
                  <a:moveTo>
                    <a:pt x="0" y="0"/>
                  </a:moveTo>
                  <a:lnTo>
                    <a:pt x="2407116" y="0"/>
                  </a:lnTo>
                  <a:lnTo>
                    <a:pt x="2407116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163" t="0" r="-14539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396715" y="0"/>
              <a:ext cx="705019" cy="825552"/>
            </a:xfrm>
            <a:custGeom>
              <a:avLst/>
              <a:gdLst/>
              <a:ahLst/>
              <a:cxnLst/>
              <a:rect r="r" b="b" t="t" l="l"/>
              <a:pathLst>
                <a:path h="825552" w="705019">
                  <a:moveTo>
                    <a:pt x="0" y="0"/>
                  </a:moveTo>
                  <a:lnTo>
                    <a:pt x="705019" y="0"/>
                  </a:lnTo>
                  <a:lnTo>
                    <a:pt x="705019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1286" t="0" r="-291066" b="0"/>
              </a:stretch>
            </a:blipFill>
          </p:spPr>
        </p:sp>
        <p:grpSp>
          <p:nvGrpSpPr>
            <p:cNvPr name="Group 15" id="15"/>
            <p:cNvGrpSpPr/>
            <p:nvPr/>
          </p:nvGrpSpPr>
          <p:grpSpPr>
            <a:xfrm rot="0">
              <a:off x="7629134" y="272323"/>
              <a:ext cx="240182" cy="243838"/>
              <a:chOff x="0" y="0"/>
              <a:chExt cx="47443" cy="4816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7443" cy="48166"/>
              </a:xfrm>
              <a:custGeom>
                <a:avLst/>
                <a:gdLst/>
                <a:ahLst/>
                <a:cxnLst/>
                <a:rect r="r" b="b" t="t" l="l"/>
                <a:pathLst>
                  <a:path h="48166" w="47443">
                    <a:moveTo>
                      <a:pt x="0" y="0"/>
                    </a:moveTo>
                    <a:lnTo>
                      <a:pt x="47443" y="0"/>
                    </a:lnTo>
                    <a:lnTo>
                      <a:pt x="47443" y="48166"/>
                    </a:lnTo>
                    <a:lnTo>
                      <a:pt x="0" y="481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28575"/>
                <a:ext cx="47443" cy="19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354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7629134" y="272622"/>
              <a:ext cx="240182" cy="240182"/>
            </a:xfrm>
            <a:custGeom>
              <a:avLst/>
              <a:gdLst/>
              <a:ahLst/>
              <a:cxnLst/>
              <a:rect r="r" b="b" t="t" l="l"/>
              <a:pathLst>
                <a:path h="240182" w="240182">
                  <a:moveTo>
                    <a:pt x="0" y="0"/>
                  </a:moveTo>
                  <a:lnTo>
                    <a:pt x="240182" y="0"/>
                  </a:lnTo>
                  <a:lnTo>
                    <a:pt x="240182" y="240182"/>
                  </a:lnTo>
                  <a:lnTo>
                    <a:pt x="0" y="24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8101734" y="303340"/>
              <a:ext cx="5435079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WWW.INDUMIL.GOV.CO</a:t>
              </a:r>
            </a:p>
          </p:txBody>
        </p:sp>
      </p:grpSp>
    </p:spTree>
  </p:cSld>
  <p:clrMapOvr>
    <a:masterClrMapping/>
  </p:clrMapOvr>
  <p:transition spd="slow">
    <p:cover dir="d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44031" y="-5117383"/>
            <a:ext cx="25961910" cy="15912855"/>
          </a:xfrm>
          <a:custGeom>
            <a:avLst/>
            <a:gdLst/>
            <a:ahLst/>
            <a:cxnLst/>
            <a:rect r="r" b="b" t="t" l="l"/>
            <a:pathLst>
              <a:path h="15912855" w="25961910">
                <a:moveTo>
                  <a:pt x="0" y="0"/>
                </a:moveTo>
                <a:lnTo>
                  <a:pt x="25961910" y="0"/>
                </a:lnTo>
                <a:lnTo>
                  <a:pt x="25961910" y="15912855"/>
                </a:lnTo>
                <a:lnTo>
                  <a:pt x="0" y="15912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-6286" r="0" b="-628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395190" y="1566425"/>
            <a:ext cx="361234" cy="36123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C1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310095" y="1623042"/>
            <a:ext cx="361234" cy="36123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799142" y="2266322"/>
            <a:ext cx="361234" cy="36123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310095" y="6760485"/>
            <a:ext cx="380192" cy="388781"/>
            <a:chOff x="0" y="0"/>
            <a:chExt cx="555533" cy="5680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200017" y="6873495"/>
            <a:ext cx="380192" cy="388781"/>
            <a:chOff x="0" y="0"/>
            <a:chExt cx="555533" cy="56808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546827" y="7987142"/>
            <a:ext cx="380192" cy="388781"/>
            <a:chOff x="0" y="0"/>
            <a:chExt cx="555533" cy="56808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6737963" y="6816990"/>
            <a:ext cx="380192" cy="388781"/>
            <a:chOff x="0" y="0"/>
            <a:chExt cx="555533" cy="56808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6627885" y="6930000"/>
            <a:ext cx="380192" cy="388781"/>
            <a:chOff x="0" y="0"/>
            <a:chExt cx="555533" cy="56808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55533" cy="568083"/>
            </a:xfrm>
            <a:custGeom>
              <a:avLst/>
              <a:gdLst/>
              <a:ahLst/>
              <a:cxnLst/>
              <a:rect r="r" b="b" t="t" l="l"/>
              <a:pathLst>
                <a:path h="568083" w="555533">
                  <a:moveTo>
                    <a:pt x="0" y="0"/>
                  </a:moveTo>
                  <a:lnTo>
                    <a:pt x="555533" y="0"/>
                  </a:lnTo>
                  <a:lnTo>
                    <a:pt x="555533" y="568083"/>
                  </a:lnTo>
                  <a:lnTo>
                    <a:pt x="0" y="5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0"/>
              <a:ext cx="555533" cy="663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635314">
            <a:off x="16380501" y="3984479"/>
            <a:ext cx="604847" cy="328563"/>
            <a:chOff x="0" y="0"/>
            <a:chExt cx="1309237" cy="7112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09237" cy="711200"/>
            </a:xfrm>
            <a:custGeom>
              <a:avLst/>
              <a:gdLst/>
              <a:ahLst/>
              <a:cxnLst/>
              <a:rect r="r" b="b" t="t" l="l"/>
              <a:pathLst>
                <a:path h="711200" w="1309237">
                  <a:moveTo>
                    <a:pt x="654619" y="0"/>
                  </a:moveTo>
                  <a:lnTo>
                    <a:pt x="1309237" y="711200"/>
                  </a:lnTo>
                  <a:lnTo>
                    <a:pt x="0" y="711200"/>
                  </a:lnTo>
                  <a:lnTo>
                    <a:pt x="654619" y="0"/>
                  </a:lnTo>
                  <a:close/>
                </a:path>
              </a:pathLst>
            </a:custGeom>
            <a:solidFill>
              <a:srgbClr val="FFCC1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204568" y="234950"/>
              <a:ext cx="900101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2635314">
            <a:off x="16412116" y="4148311"/>
            <a:ext cx="604847" cy="328563"/>
            <a:chOff x="0" y="0"/>
            <a:chExt cx="1309237" cy="711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309237" cy="711200"/>
            </a:xfrm>
            <a:custGeom>
              <a:avLst/>
              <a:gdLst/>
              <a:ahLst/>
              <a:cxnLst/>
              <a:rect r="r" b="b" t="t" l="l"/>
              <a:pathLst>
                <a:path h="711200" w="1309237">
                  <a:moveTo>
                    <a:pt x="654619" y="0"/>
                  </a:moveTo>
                  <a:lnTo>
                    <a:pt x="1309237" y="711200"/>
                  </a:lnTo>
                  <a:lnTo>
                    <a:pt x="0" y="711200"/>
                  </a:lnTo>
                  <a:lnTo>
                    <a:pt x="65461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204568" y="234950"/>
              <a:ext cx="900101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-2831712">
            <a:off x="10915282" y="4476425"/>
            <a:ext cx="604847" cy="328563"/>
            <a:chOff x="0" y="0"/>
            <a:chExt cx="1309237" cy="7112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09237" cy="711200"/>
            </a:xfrm>
            <a:custGeom>
              <a:avLst/>
              <a:gdLst/>
              <a:ahLst/>
              <a:cxnLst/>
              <a:rect r="r" b="b" t="t" l="l"/>
              <a:pathLst>
                <a:path h="711200" w="1309237">
                  <a:moveTo>
                    <a:pt x="654619" y="0"/>
                  </a:moveTo>
                  <a:lnTo>
                    <a:pt x="1309237" y="711200"/>
                  </a:lnTo>
                  <a:lnTo>
                    <a:pt x="0" y="711200"/>
                  </a:lnTo>
                  <a:lnTo>
                    <a:pt x="65461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204568" y="234950"/>
              <a:ext cx="900101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sp>
        <p:nvSpPr>
          <p:cNvPr name="AutoShape 36" id="36"/>
          <p:cNvSpPr/>
          <p:nvPr/>
        </p:nvSpPr>
        <p:spPr>
          <a:xfrm>
            <a:off x="1414942" y="4216351"/>
            <a:ext cx="1278811" cy="0"/>
          </a:xfrm>
          <a:prstGeom prst="line">
            <a:avLst/>
          </a:prstGeom>
          <a:ln cap="flat" w="1143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1028700" y="1010483"/>
            <a:ext cx="2737563" cy="1111883"/>
          </a:xfrm>
          <a:custGeom>
            <a:avLst/>
            <a:gdLst/>
            <a:ahLst/>
            <a:cxnLst/>
            <a:rect r="r" b="b" t="t" l="l"/>
            <a:pathLst>
              <a:path h="1111883" w="2737563">
                <a:moveTo>
                  <a:pt x="0" y="0"/>
                </a:moveTo>
                <a:lnTo>
                  <a:pt x="2737563" y="0"/>
                </a:lnTo>
                <a:lnTo>
                  <a:pt x="2737563" y="1111883"/>
                </a:lnTo>
                <a:lnTo>
                  <a:pt x="0" y="111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0356" r="0" b="-76767"/>
            </a:stretch>
          </a:blipFill>
        </p:spPr>
      </p:sp>
      <p:sp>
        <p:nvSpPr>
          <p:cNvPr name="AutoShape 38" id="38"/>
          <p:cNvSpPr/>
          <p:nvPr/>
        </p:nvSpPr>
        <p:spPr>
          <a:xfrm>
            <a:off x="15964063" y="962025"/>
            <a:ext cx="2968836" cy="0"/>
          </a:xfrm>
          <a:prstGeom prst="line">
            <a:avLst/>
          </a:prstGeom>
          <a:ln cap="flat" w="1333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9" id="39"/>
          <p:cNvSpPr/>
          <p:nvPr/>
        </p:nvSpPr>
        <p:spPr>
          <a:xfrm flipH="false" flipV="false" rot="0">
            <a:off x="9414115" y="1968617"/>
            <a:ext cx="7403867" cy="7289683"/>
          </a:xfrm>
          <a:custGeom>
            <a:avLst/>
            <a:gdLst/>
            <a:ahLst/>
            <a:cxnLst/>
            <a:rect r="r" b="b" t="t" l="l"/>
            <a:pathLst>
              <a:path h="7289683" w="7403867">
                <a:moveTo>
                  <a:pt x="0" y="0"/>
                </a:moveTo>
                <a:lnTo>
                  <a:pt x="7403866" y="0"/>
                </a:lnTo>
                <a:lnTo>
                  <a:pt x="7403866" y="7289683"/>
                </a:lnTo>
                <a:lnTo>
                  <a:pt x="0" y="728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1368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414942" y="3178925"/>
            <a:ext cx="7999173" cy="1037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6"/>
              </a:lnSpc>
            </a:pPr>
            <a:r>
              <a:rPr lang="en-US" sz="6513" spc="-65" b="true">
                <a:solidFill>
                  <a:srgbClr val="D0A65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Recuerda: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-304779" y="9258300"/>
            <a:ext cx="19346849" cy="2882810"/>
            <a:chOff x="0" y="0"/>
            <a:chExt cx="5095466" cy="75925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095466" cy="759259"/>
            </a:xfrm>
            <a:custGeom>
              <a:avLst/>
              <a:gdLst/>
              <a:ahLst/>
              <a:cxnLst/>
              <a:rect r="r" b="b" t="t" l="l"/>
              <a:pathLst>
                <a:path h="759259" w="5095466">
                  <a:moveTo>
                    <a:pt x="0" y="0"/>
                  </a:moveTo>
                  <a:lnTo>
                    <a:pt x="5095466" y="0"/>
                  </a:lnTo>
                  <a:lnTo>
                    <a:pt x="5095466" y="759259"/>
                  </a:lnTo>
                  <a:lnTo>
                    <a:pt x="0" y="759259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0"/>
              <a:ext cx="5095466" cy="854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067695" y="9488613"/>
            <a:ext cx="10152610" cy="619164"/>
            <a:chOff x="0" y="0"/>
            <a:chExt cx="13536813" cy="825552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2327679" y="303340"/>
              <a:ext cx="5069037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@INDUMILCOLOMBIA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407116" cy="825552"/>
            </a:xfrm>
            <a:custGeom>
              <a:avLst/>
              <a:gdLst/>
              <a:ahLst/>
              <a:cxnLst/>
              <a:rect r="r" b="b" t="t" l="l"/>
              <a:pathLst>
                <a:path h="825552" w="2407116">
                  <a:moveTo>
                    <a:pt x="0" y="0"/>
                  </a:moveTo>
                  <a:lnTo>
                    <a:pt x="2407116" y="0"/>
                  </a:lnTo>
                  <a:lnTo>
                    <a:pt x="2407116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163" t="0" r="-14539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7396715" y="0"/>
              <a:ext cx="705019" cy="825552"/>
            </a:xfrm>
            <a:custGeom>
              <a:avLst/>
              <a:gdLst/>
              <a:ahLst/>
              <a:cxnLst/>
              <a:rect r="r" b="b" t="t" l="l"/>
              <a:pathLst>
                <a:path h="825552" w="705019">
                  <a:moveTo>
                    <a:pt x="0" y="0"/>
                  </a:moveTo>
                  <a:lnTo>
                    <a:pt x="705019" y="0"/>
                  </a:lnTo>
                  <a:lnTo>
                    <a:pt x="705019" y="825552"/>
                  </a:lnTo>
                  <a:lnTo>
                    <a:pt x="0" y="825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1286" t="0" r="-291066" b="0"/>
              </a:stretch>
            </a:blipFill>
          </p:spPr>
        </p:sp>
        <p:grpSp>
          <p:nvGrpSpPr>
            <p:cNvPr name="Group 48" id="48"/>
            <p:cNvGrpSpPr/>
            <p:nvPr/>
          </p:nvGrpSpPr>
          <p:grpSpPr>
            <a:xfrm rot="0">
              <a:off x="7629134" y="272323"/>
              <a:ext cx="240182" cy="243838"/>
              <a:chOff x="0" y="0"/>
              <a:chExt cx="47443" cy="48166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47443" cy="48166"/>
              </a:xfrm>
              <a:custGeom>
                <a:avLst/>
                <a:gdLst/>
                <a:ahLst/>
                <a:cxnLst/>
                <a:rect r="r" b="b" t="t" l="l"/>
                <a:pathLst>
                  <a:path h="48166" w="47443">
                    <a:moveTo>
                      <a:pt x="0" y="0"/>
                    </a:moveTo>
                    <a:lnTo>
                      <a:pt x="47443" y="0"/>
                    </a:lnTo>
                    <a:lnTo>
                      <a:pt x="47443" y="48166"/>
                    </a:lnTo>
                    <a:lnTo>
                      <a:pt x="0" y="481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28575"/>
                <a:ext cx="47443" cy="19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354"/>
                  </a:lnSpc>
                </a:pPr>
              </a:p>
            </p:txBody>
          </p:sp>
        </p:grpSp>
        <p:sp>
          <p:nvSpPr>
            <p:cNvPr name="Freeform 51" id="51"/>
            <p:cNvSpPr/>
            <p:nvPr/>
          </p:nvSpPr>
          <p:spPr>
            <a:xfrm flipH="false" flipV="false" rot="0">
              <a:off x="7629134" y="272622"/>
              <a:ext cx="240182" cy="240182"/>
            </a:xfrm>
            <a:custGeom>
              <a:avLst/>
              <a:gdLst/>
              <a:ahLst/>
              <a:cxnLst/>
              <a:rect r="r" b="b" t="t" l="l"/>
              <a:pathLst>
                <a:path h="240182" w="240182">
                  <a:moveTo>
                    <a:pt x="0" y="0"/>
                  </a:moveTo>
                  <a:lnTo>
                    <a:pt x="240182" y="0"/>
                  </a:lnTo>
                  <a:lnTo>
                    <a:pt x="240182" y="240182"/>
                  </a:lnTo>
                  <a:lnTo>
                    <a:pt x="0" y="24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8101734" y="303340"/>
              <a:ext cx="5435079" cy="247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54"/>
                </a:lnSpc>
                <a:spcBef>
                  <a:spcPct val="0"/>
                </a:spcBef>
              </a:pPr>
              <a:r>
                <a:rPr lang="en-US" b="true" sz="1396" spc="75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WWW.INDUMIL.GOV.CO</a:t>
              </a: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1413234" y="4636326"/>
            <a:ext cx="7619881" cy="4222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3"/>
              </a:lnSpc>
            </a:pP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 </a:t>
            </a:r>
            <a:r>
              <a:rPr lang="en-US" sz="3804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disposición y participación</a:t>
            </a: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de los funcionarios de la Industria Militar es </a:t>
            </a:r>
            <a:r>
              <a:rPr lang="en-US" sz="3804" b="true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esencial para los fines del proceso</a:t>
            </a:r>
            <a:r>
              <a:rPr lang="en-US" sz="380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en caso contrario podrían incurrir en una falta disciplinaria. </a:t>
            </a:r>
          </a:p>
        </p:txBody>
      </p:sp>
    </p:spTree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DAGX3ceKzfE</dc:identifier>
  <dcterms:modified xsi:type="dcterms:W3CDTF">2011-08-01T06:04:30Z</dcterms:modified>
  <cp:revision>1</cp:revision>
  <dc:title>Inspección Disciplinaria</dc:title>
</cp:coreProperties>
</file>