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Montserrat Bold" charset="1" panose="00000800000000000000"/>
      <p:regular r:id="rId8"/>
    </p:embeddedFont>
    <p:embeddedFont>
      <p:font typeface="Helvetica Bold" charset="1" panose="020B0704020202030204"/>
      <p:regular r:id="rId9"/>
    </p:embeddedFont>
    <p:embeddedFont>
      <p:font typeface="Helvetica" charset="1" panose="020B0504020202020204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4.svg" Type="http://schemas.openxmlformats.org/officeDocument/2006/relationships/image"/><Relationship Id="rId11" Target="../media/image15.png" Type="http://schemas.openxmlformats.org/officeDocument/2006/relationships/image"/><Relationship Id="rId12" Target="../media/image16.svg" Type="http://schemas.openxmlformats.org/officeDocument/2006/relationships/image"/><Relationship Id="rId13" Target="../media/image17.png" Type="http://schemas.openxmlformats.org/officeDocument/2006/relationships/image"/><Relationship Id="rId14" Target="../media/image18.svg" Type="http://schemas.openxmlformats.org/officeDocument/2006/relationships/image"/><Relationship Id="rId15" Target="../media/image19.png" Type="http://schemas.openxmlformats.org/officeDocument/2006/relationships/image"/><Relationship Id="rId16" Target="../media/image20.svg" Type="http://schemas.openxmlformats.org/officeDocument/2006/relationships/image"/><Relationship Id="rId17" Target="../media/image21.png" Type="http://schemas.openxmlformats.org/officeDocument/2006/relationships/image"/><Relationship Id="rId18" Target="../media/image22.svg" Type="http://schemas.openxmlformats.org/officeDocument/2006/relationships/image"/><Relationship Id="rId2" Target="../media/image1.png" Type="http://schemas.openxmlformats.org/officeDocument/2006/relationships/image"/><Relationship Id="rId3" Target="../media/image7.png" Type="http://schemas.openxmlformats.org/officeDocument/2006/relationships/image"/><Relationship Id="rId4" Target="../media/image8.svg" Type="http://schemas.openxmlformats.org/officeDocument/2006/relationships/image"/><Relationship Id="rId5" Target="../media/image9.png" Type="http://schemas.openxmlformats.org/officeDocument/2006/relationships/image"/><Relationship Id="rId6" Target="../media/image10.svg" Type="http://schemas.openxmlformats.org/officeDocument/2006/relationships/image"/><Relationship Id="rId7" Target="../media/image11.png" Type="http://schemas.openxmlformats.org/officeDocument/2006/relationships/image"/><Relationship Id="rId8" Target="../media/image12.svg" Type="http://schemas.openxmlformats.org/officeDocument/2006/relationships/image"/><Relationship Id="rId9" Target="../media/image1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9F8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04779" y="9055010"/>
            <a:ext cx="19346849" cy="3086100"/>
            <a:chOff x="0" y="0"/>
            <a:chExt cx="5095466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95466" cy="812800"/>
            </a:xfrm>
            <a:custGeom>
              <a:avLst/>
              <a:gdLst/>
              <a:ahLst/>
              <a:cxnLst/>
              <a:rect r="r" b="b" t="t" l="l"/>
              <a:pathLst>
                <a:path h="812800" w="5095466">
                  <a:moveTo>
                    <a:pt x="0" y="0"/>
                  </a:moveTo>
                  <a:lnTo>
                    <a:pt x="5095466" y="0"/>
                  </a:lnTo>
                  <a:lnTo>
                    <a:pt x="5095466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6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95250"/>
              <a:ext cx="5095466" cy="9080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1369472" y="7087040"/>
            <a:ext cx="1278811" cy="0"/>
          </a:xfrm>
          <a:prstGeom prst="line">
            <a:avLst/>
          </a:prstGeom>
          <a:ln cap="flat" w="1143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15964063" y="962025"/>
            <a:ext cx="2968836" cy="0"/>
          </a:xfrm>
          <a:prstGeom prst="line">
            <a:avLst/>
          </a:prstGeom>
          <a:ln cap="flat" w="1333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11631050" y="2297832"/>
            <a:ext cx="361234" cy="361234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11545955" y="2354449"/>
            <a:ext cx="361234" cy="361234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2402604" y="2478449"/>
            <a:ext cx="361234" cy="361234"/>
            <a:chOff x="0" y="0"/>
            <a:chExt cx="812800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76200" y="-19050"/>
              <a:ext cx="660400" cy="7556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1410897" y="6410947"/>
            <a:ext cx="380192" cy="388781"/>
            <a:chOff x="0" y="0"/>
            <a:chExt cx="555533" cy="56808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FFB6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1300819" y="6523957"/>
            <a:ext cx="380192" cy="388781"/>
            <a:chOff x="0" y="0"/>
            <a:chExt cx="555533" cy="56808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5202296" y="7123179"/>
            <a:ext cx="380192" cy="388781"/>
            <a:chOff x="0" y="0"/>
            <a:chExt cx="555533" cy="568083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6492828" y="5909156"/>
            <a:ext cx="380192" cy="388781"/>
            <a:chOff x="0" y="0"/>
            <a:chExt cx="555533" cy="56808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16382750" y="6022166"/>
            <a:ext cx="380192" cy="388781"/>
            <a:chOff x="0" y="0"/>
            <a:chExt cx="555533" cy="568083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555533" cy="568083"/>
            </a:xfrm>
            <a:custGeom>
              <a:avLst/>
              <a:gdLst/>
              <a:ahLst/>
              <a:cxnLst/>
              <a:rect r="r" b="b" t="t" l="l"/>
              <a:pathLst>
                <a:path h="568083" w="555533">
                  <a:moveTo>
                    <a:pt x="0" y="0"/>
                  </a:moveTo>
                  <a:lnTo>
                    <a:pt x="555533" y="0"/>
                  </a:lnTo>
                  <a:lnTo>
                    <a:pt x="555533" y="568083"/>
                  </a:lnTo>
                  <a:lnTo>
                    <a:pt x="0" y="5680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95250"/>
              <a:ext cx="555533" cy="663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2635314">
            <a:off x="16380501" y="3984479"/>
            <a:ext cx="604847" cy="328563"/>
            <a:chOff x="0" y="0"/>
            <a:chExt cx="1309237" cy="7112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FFCC12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2635314">
            <a:off x="16412116" y="4148311"/>
            <a:ext cx="604847" cy="328563"/>
            <a:chOff x="0" y="0"/>
            <a:chExt cx="1309237" cy="7112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-2831712">
            <a:off x="11298570" y="4809935"/>
            <a:ext cx="604847" cy="328563"/>
            <a:chOff x="0" y="0"/>
            <a:chExt cx="1309237" cy="7112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309237" cy="711200"/>
            </a:xfrm>
            <a:custGeom>
              <a:avLst/>
              <a:gdLst/>
              <a:ahLst/>
              <a:cxnLst/>
              <a:rect r="r" b="b" t="t" l="l"/>
              <a:pathLst>
                <a:path h="711200" w="1309237">
                  <a:moveTo>
                    <a:pt x="654619" y="0"/>
                  </a:moveTo>
                  <a:lnTo>
                    <a:pt x="1309237" y="711200"/>
                  </a:lnTo>
                  <a:lnTo>
                    <a:pt x="0" y="711200"/>
                  </a:lnTo>
                  <a:lnTo>
                    <a:pt x="654619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204568" y="234950"/>
              <a:ext cx="900101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Freeform 40" id="40"/>
          <p:cNvSpPr/>
          <p:nvPr/>
        </p:nvSpPr>
        <p:spPr>
          <a:xfrm flipH="false" flipV="false" rot="0">
            <a:off x="1028700" y="1010483"/>
            <a:ext cx="2737563" cy="1111883"/>
          </a:xfrm>
          <a:custGeom>
            <a:avLst/>
            <a:gdLst/>
            <a:ahLst/>
            <a:cxnLst/>
            <a:rect r="r" b="b" t="t" l="l"/>
            <a:pathLst>
              <a:path h="1111883" w="2737563">
                <a:moveTo>
                  <a:pt x="0" y="0"/>
                </a:moveTo>
                <a:lnTo>
                  <a:pt x="2737563" y="0"/>
                </a:lnTo>
                <a:lnTo>
                  <a:pt x="2737563" y="1111883"/>
                </a:lnTo>
                <a:lnTo>
                  <a:pt x="0" y="11118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0356" r="0" b="-76767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11992284" y="3136723"/>
            <a:ext cx="4110992" cy="4200248"/>
          </a:xfrm>
          <a:custGeom>
            <a:avLst/>
            <a:gdLst/>
            <a:ahLst/>
            <a:cxnLst/>
            <a:rect r="r" b="b" t="t" l="l"/>
            <a:pathLst>
              <a:path h="4200248" w="4110992">
                <a:moveTo>
                  <a:pt x="0" y="0"/>
                </a:moveTo>
                <a:lnTo>
                  <a:pt x="4110992" y="0"/>
                </a:lnTo>
                <a:lnTo>
                  <a:pt x="4110992" y="4200248"/>
                </a:lnTo>
                <a:lnTo>
                  <a:pt x="0" y="42002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2" id="42"/>
          <p:cNvGrpSpPr/>
          <p:nvPr/>
        </p:nvGrpSpPr>
        <p:grpSpPr>
          <a:xfrm rot="0">
            <a:off x="4067695" y="9318171"/>
            <a:ext cx="10152610" cy="619164"/>
            <a:chOff x="0" y="0"/>
            <a:chExt cx="13536813" cy="825552"/>
          </a:xfrm>
        </p:grpSpPr>
        <p:sp>
          <p:nvSpPr>
            <p:cNvPr name="TextBox 43" id="43"/>
            <p:cNvSpPr txBox="true"/>
            <p:nvPr/>
          </p:nvSpPr>
          <p:spPr>
            <a:xfrm rot="0">
              <a:off x="2327679" y="303340"/>
              <a:ext cx="5069037" cy="2474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1354"/>
                </a:lnSpc>
                <a:spcBef>
                  <a:spcPct val="0"/>
                </a:spcBef>
              </a:pPr>
              <a:r>
                <a:rPr lang="en-US" b="true" sz="1396" spc="751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@INDUMILCOLOMBIA</a:t>
              </a:r>
            </a:p>
          </p:txBody>
        </p:sp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407116" cy="825552"/>
            </a:xfrm>
            <a:custGeom>
              <a:avLst/>
              <a:gdLst/>
              <a:ahLst/>
              <a:cxnLst/>
              <a:rect r="r" b="b" t="t" l="l"/>
              <a:pathLst>
                <a:path h="825552" w="2407116">
                  <a:moveTo>
                    <a:pt x="0" y="0"/>
                  </a:moveTo>
                  <a:lnTo>
                    <a:pt x="2407116" y="0"/>
                  </a:lnTo>
                  <a:lnTo>
                    <a:pt x="2407116" y="825552"/>
                  </a:lnTo>
                  <a:lnTo>
                    <a:pt x="0" y="8255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9163" t="0" r="-14539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7396715" y="0"/>
              <a:ext cx="705019" cy="825552"/>
            </a:xfrm>
            <a:custGeom>
              <a:avLst/>
              <a:gdLst/>
              <a:ahLst/>
              <a:cxnLst/>
              <a:rect r="r" b="b" t="t" l="l"/>
              <a:pathLst>
                <a:path h="825552" w="705019">
                  <a:moveTo>
                    <a:pt x="0" y="0"/>
                  </a:moveTo>
                  <a:lnTo>
                    <a:pt x="705019" y="0"/>
                  </a:lnTo>
                  <a:lnTo>
                    <a:pt x="705019" y="825552"/>
                  </a:lnTo>
                  <a:lnTo>
                    <a:pt x="0" y="8255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31286" t="0" r="-291066" b="0"/>
              </a:stretch>
            </a:blipFill>
          </p:spPr>
        </p:sp>
        <p:grpSp>
          <p:nvGrpSpPr>
            <p:cNvPr name="Group 46" id="46"/>
            <p:cNvGrpSpPr/>
            <p:nvPr/>
          </p:nvGrpSpPr>
          <p:grpSpPr>
            <a:xfrm rot="0">
              <a:off x="7629134" y="272323"/>
              <a:ext cx="240182" cy="243838"/>
              <a:chOff x="0" y="0"/>
              <a:chExt cx="47443" cy="48166"/>
            </a:xfrm>
          </p:grpSpPr>
          <p:sp>
            <p:nvSpPr>
              <p:cNvPr name="Freeform 47" id="47"/>
              <p:cNvSpPr/>
              <p:nvPr/>
            </p:nvSpPr>
            <p:spPr>
              <a:xfrm flipH="false" flipV="false" rot="0">
                <a:off x="0" y="0"/>
                <a:ext cx="47443" cy="48166"/>
              </a:xfrm>
              <a:custGeom>
                <a:avLst/>
                <a:gdLst/>
                <a:ahLst/>
                <a:cxnLst/>
                <a:rect r="r" b="b" t="t" l="l"/>
                <a:pathLst>
                  <a:path h="48166" w="47443">
                    <a:moveTo>
                      <a:pt x="0" y="0"/>
                    </a:moveTo>
                    <a:lnTo>
                      <a:pt x="47443" y="0"/>
                    </a:lnTo>
                    <a:lnTo>
                      <a:pt x="47443" y="48166"/>
                    </a:lnTo>
                    <a:lnTo>
                      <a:pt x="0" y="4816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48" id="48"/>
              <p:cNvSpPr txBox="true"/>
              <p:nvPr/>
            </p:nvSpPr>
            <p:spPr>
              <a:xfrm>
                <a:off x="0" y="28575"/>
                <a:ext cx="47443" cy="1959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354"/>
                  </a:lnSpc>
                </a:pPr>
              </a:p>
            </p:txBody>
          </p:sp>
        </p:grpSp>
        <p:sp>
          <p:nvSpPr>
            <p:cNvPr name="Freeform 49" id="49"/>
            <p:cNvSpPr/>
            <p:nvPr/>
          </p:nvSpPr>
          <p:spPr>
            <a:xfrm flipH="false" flipV="false" rot="0">
              <a:off x="7629134" y="272622"/>
              <a:ext cx="240182" cy="240182"/>
            </a:xfrm>
            <a:custGeom>
              <a:avLst/>
              <a:gdLst/>
              <a:ahLst/>
              <a:cxnLst/>
              <a:rect r="r" b="b" t="t" l="l"/>
              <a:pathLst>
                <a:path h="240182" w="240182">
                  <a:moveTo>
                    <a:pt x="0" y="0"/>
                  </a:moveTo>
                  <a:lnTo>
                    <a:pt x="240182" y="0"/>
                  </a:lnTo>
                  <a:lnTo>
                    <a:pt x="240182" y="240182"/>
                  </a:lnTo>
                  <a:lnTo>
                    <a:pt x="0" y="2401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0" id="50"/>
            <p:cNvSpPr txBox="true"/>
            <p:nvPr/>
          </p:nvSpPr>
          <p:spPr>
            <a:xfrm rot="0">
              <a:off x="8101734" y="303340"/>
              <a:ext cx="5435079" cy="24744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1354"/>
                </a:lnSpc>
                <a:spcBef>
                  <a:spcPct val="0"/>
                </a:spcBef>
              </a:pPr>
              <a:r>
                <a:rPr lang="en-US" b="true" sz="1396" spc="751">
                  <a:solidFill>
                    <a:srgbClr val="000000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WWW.INDUMIL.GOV.CO</a:t>
              </a:r>
            </a:p>
          </p:txBody>
        </p:sp>
      </p:grpSp>
      <p:sp>
        <p:nvSpPr>
          <p:cNvPr name="TextBox 51" id="51"/>
          <p:cNvSpPr txBox="true"/>
          <p:nvPr/>
        </p:nvSpPr>
        <p:spPr>
          <a:xfrm rot="0">
            <a:off x="1369472" y="3773022"/>
            <a:ext cx="7999173" cy="30169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816"/>
              </a:lnSpc>
            </a:pPr>
            <a:r>
              <a:rPr lang="en-US" sz="6513" spc="-65" b="true">
                <a:solidFill>
                  <a:srgbClr val="D0A651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Conformación de la Oficina de Control Disciplinario Interno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1010483"/>
            <a:ext cx="2737563" cy="1111883"/>
          </a:xfrm>
          <a:custGeom>
            <a:avLst/>
            <a:gdLst/>
            <a:ahLst/>
            <a:cxnLst/>
            <a:rect r="r" b="b" t="t" l="l"/>
            <a:pathLst>
              <a:path h="1111883" w="2737563">
                <a:moveTo>
                  <a:pt x="0" y="0"/>
                </a:moveTo>
                <a:lnTo>
                  <a:pt x="2737563" y="0"/>
                </a:lnTo>
                <a:lnTo>
                  <a:pt x="2737563" y="1111883"/>
                </a:lnTo>
                <a:lnTo>
                  <a:pt x="0" y="11118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0356" r="0" b="-76767"/>
            </a:stretch>
          </a:blipFill>
        </p:spPr>
      </p:sp>
      <p:sp>
        <p:nvSpPr>
          <p:cNvPr name="AutoShape 3" id="3"/>
          <p:cNvSpPr/>
          <p:nvPr/>
        </p:nvSpPr>
        <p:spPr>
          <a:xfrm flipV="true">
            <a:off x="9144000" y="3131684"/>
            <a:ext cx="0" cy="1295693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flipV="true">
            <a:off x="3135233" y="4072173"/>
            <a:ext cx="0" cy="1603074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>
            <a:off x="3092371" y="4009536"/>
            <a:ext cx="6180217" cy="0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9144000" y="1996812"/>
            <a:ext cx="0" cy="373914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7871881" y="712140"/>
            <a:ext cx="2544239" cy="1398621"/>
            <a:chOff x="0" y="0"/>
            <a:chExt cx="3392318" cy="1864828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231638" y="0"/>
              <a:ext cx="2929043" cy="1645590"/>
            </a:xfrm>
            <a:custGeom>
              <a:avLst/>
              <a:gdLst/>
              <a:ahLst/>
              <a:cxnLst/>
              <a:rect r="r" b="b" t="t" l="l"/>
              <a:pathLst>
                <a:path h="1645590" w="2929043">
                  <a:moveTo>
                    <a:pt x="0" y="0"/>
                  </a:moveTo>
                  <a:lnTo>
                    <a:pt x="2929043" y="0"/>
                  </a:lnTo>
                  <a:lnTo>
                    <a:pt x="2929043" y="1645590"/>
                  </a:lnTo>
                  <a:lnTo>
                    <a:pt x="0" y="164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194111"/>
              <a:ext cx="3392318" cy="1670717"/>
            </a:xfrm>
            <a:custGeom>
              <a:avLst/>
              <a:gdLst/>
              <a:ahLst/>
              <a:cxnLst/>
              <a:rect r="r" b="b" t="t" l="l"/>
              <a:pathLst>
                <a:path h="1670717" w="3392318">
                  <a:moveTo>
                    <a:pt x="0" y="0"/>
                  </a:moveTo>
                  <a:lnTo>
                    <a:pt x="3392318" y="0"/>
                  </a:lnTo>
                  <a:lnTo>
                    <a:pt x="3392318" y="1670717"/>
                  </a:lnTo>
                  <a:lnTo>
                    <a:pt x="0" y="16707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386038" y="422745"/>
              <a:ext cx="2620242" cy="7810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273"/>
                </a:lnSpc>
              </a:pPr>
              <a:r>
                <a:rPr lang="en-US" b="true" sz="1894" spc="47">
                  <a:solidFill>
                    <a:srgbClr val="FFFFFF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Presidencia Industria Militar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7871881" y="2370725"/>
            <a:ext cx="2544239" cy="1398621"/>
            <a:chOff x="0" y="0"/>
            <a:chExt cx="3392318" cy="1864828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231638" y="0"/>
              <a:ext cx="2929043" cy="1645590"/>
            </a:xfrm>
            <a:custGeom>
              <a:avLst/>
              <a:gdLst/>
              <a:ahLst/>
              <a:cxnLst/>
              <a:rect r="r" b="b" t="t" l="l"/>
              <a:pathLst>
                <a:path h="1645590" w="2929043">
                  <a:moveTo>
                    <a:pt x="0" y="0"/>
                  </a:moveTo>
                  <a:lnTo>
                    <a:pt x="2929043" y="0"/>
                  </a:lnTo>
                  <a:lnTo>
                    <a:pt x="2929043" y="1645590"/>
                  </a:lnTo>
                  <a:lnTo>
                    <a:pt x="0" y="164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194111"/>
              <a:ext cx="3392318" cy="1670717"/>
            </a:xfrm>
            <a:custGeom>
              <a:avLst/>
              <a:gdLst/>
              <a:ahLst/>
              <a:cxnLst/>
              <a:rect r="r" b="b" t="t" l="l"/>
              <a:pathLst>
                <a:path h="1670717" w="3392318">
                  <a:moveTo>
                    <a:pt x="0" y="0"/>
                  </a:moveTo>
                  <a:lnTo>
                    <a:pt x="3392318" y="0"/>
                  </a:lnTo>
                  <a:lnTo>
                    <a:pt x="3392318" y="1670717"/>
                  </a:lnTo>
                  <a:lnTo>
                    <a:pt x="0" y="16707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386038" y="232245"/>
              <a:ext cx="2620242" cy="11620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273"/>
                </a:lnSpc>
              </a:pPr>
              <a:r>
                <a:rPr lang="en-US" b="true" sz="1894" spc="47">
                  <a:solidFill>
                    <a:srgbClr val="FFFFFF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Oficina Control Disciplinario Interno.</a:t>
              </a:r>
            </a:p>
          </p:txBody>
        </p:sp>
      </p:grpSp>
      <p:sp>
        <p:nvSpPr>
          <p:cNvPr name="AutoShape 15" id="15"/>
          <p:cNvSpPr/>
          <p:nvPr/>
        </p:nvSpPr>
        <p:spPr>
          <a:xfrm flipV="true">
            <a:off x="3135233" y="6738657"/>
            <a:ext cx="0" cy="876090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1820252" y="5340035"/>
            <a:ext cx="2544239" cy="1398621"/>
            <a:chOff x="0" y="0"/>
            <a:chExt cx="3392318" cy="1864828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231638" y="0"/>
              <a:ext cx="2929043" cy="1645590"/>
            </a:xfrm>
            <a:custGeom>
              <a:avLst/>
              <a:gdLst/>
              <a:ahLst/>
              <a:cxnLst/>
              <a:rect r="r" b="b" t="t" l="l"/>
              <a:pathLst>
                <a:path h="1645590" w="2929043">
                  <a:moveTo>
                    <a:pt x="0" y="0"/>
                  </a:moveTo>
                  <a:lnTo>
                    <a:pt x="2929043" y="0"/>
                  </a:lnTo>
                  <a:lnTo>
                    <a:pt x="2929043" y="1645590"/>
                  </a:lnTo>
                  <a:lnTo>
                    <a:pt x="0" y="164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194111"/>
              <a:ext cx="3392318" cy="1670717"/>
            </a:xfrm>
            <a:custGeom>
              <a:avLst/>
              <a:gdLst/>
              <a:ahLst/>
              <a:cxnLst/>
              <a:rect r="r" b="b" t="t" l="l"/>
              <a:pathLst>
                <a:path h="1670717" w="3392318">
                  <a:moveTo>
                    <a:pt x="0" y="0"/>
                  </a:moveTo>
                  <a:lnTo>
                    <a:pt x="3392318" y="0"/>
                  </a:lnTo>
                  <a:lnTo>
                    <a:pt x="3392318" y="1670717"/>
                  </a:lnTo>
                  <a:lnTo>
                    <a:pt x="0" y="16707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9" id="19"/>
            <p:cNvSpPr txBox="true"/>
            <p:nvPr/>
          </p:nvSpPr>
          <p:spPr>
            <a:xfrm rot="0">
              <a:off x="386038" y="689553"/>
              <a:ext cx="2620242" cy="40317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93"/>
                </a:lnSpc>
              </a:pPr>
              <a:r>
                <a:rPr lang="en-US" b="true" sz="1994" spc="49">
                  <a:solidFill>
                    <a:srgbClr val="000000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Secretaría</a:t>
              </a: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7871881" y="4201233"/>
            <a:ext cx="2544239" cy="1398621"/>
            <a:chOff x="0" y="0"/>
            <a:chExt cx="3392318" cy="1864828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299835" y="0"/>
              <a:ext cx="2929043" cy="1645590"/>
            </a:xfrm>
            <a:custGeom>
              <a:avLst/>
              <a:gdLst/>
              <a:ahLst/>
              <a:cxnLst/>
              <a:rect r="r" b="b" t="t" l="l"/>
              <a:pathLst>
                <a:path h="1645590" w="2929043">
                  <a:moveTo>
                    <a:pt x="0" y="0"/>
                  </a:moveTo>
                  <a:lnTo>
                    <a:pt x="2929043" y="0"/>
                  </a:lnTo>
                  <a:lnTo>
                    <a:pt x="2929043" y="1645590"/>
                  </a:lnTo>
                  <a:lnTo>
                    <a:pt x="0" y="164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194111"/>
              <a:ext cx="3392318" cy="1670717"/>
            </a:xfrm>
            <a:custGeom>
              <a:avLst/>
              <a:gdLst/>
              <a:ahLst/>
              <a:cxnLst/>
              <a:rect r="r" b="b" t="t" l="l"/>
              <a:pathLst>
                <a:path h="1670717" w="3392318">
                  <a:moveTo>
                    <a:pt x="0" y="0"/>
                  </a:moveTo>
                  <a:lnTo>
                    <a:pt x="3392318" y="0"/>
                  </a:lnTo>
                  <a:lnTo>
                    <a:pt x="3392318" y="1670717"/>
                  </a:lnTo>
                  <a:lnTo>
                    <a:pt x="0" y="16707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3" id="23"/>
            <p:cNvSpPr txBox="true"/>
            <p:nvPr/>
          </p:nvSpPr>
          <p:spPr>
            <a:xfrm rot="0">
              <a:off x="480646" y="419757"/>
              <a:ext cx="2620242" cy="7968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93"/>
                </a:lnSpc>
              </a:pPr>
              <a:r>
                <a:rPr lang="en-US" b="true" sz="1994" spc="49">
                  <a:solidFill>
                    <a:srgbClr val="000000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Grupo de Instrucción</a:t>
              </a:r>
            </a:p>
          </p:txBody>
        </p:sp>
      </p:grpSp>
      <p:sp>
        <p:nvSpPr>
          <p:cNvPr name="AutoShape 24" id="24"/>
          <p:cNvSpPr/>
          <p:nvPr/>
        </p:nvSpPr>
        <p:spPr>
          <a:xfrm flipV="true">
            <a:off x="14867152" y="5969700"/>
            <a:ext cx="0" cy="1533092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flipV="true">
            <a:off x="14867152" y="3970516"/>
            <a:ext cx="0" cy="670209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26" id="26"/>
          <p:cNvGrpSpPr/>
          <p:nvPr/>
        </p:nvGrpSpPr>
        <p:grpSpPr>
          <a:xfrm rot="0">
            <a:off x="13595032" y="4640725"/>
            <a:ext cx="2544239" cy="1398621"/>
            <a:chOff x="0" y="0"/>
            <a:chExt cx="3392318" cy="1864828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231638" y="0"/>
              <a:ext cx="2929043" cy="1645590"/>
            </a:xfrm>
            <a:custGeom>
              <a:avLst/>
              <a:gdLst/>
              <a:ahLst/>
              <a:cxnLst/>
              <a:rect r="r" b="b" t="t" l="l"/>
              <a:pathLst>
                <a:path h="1645590" w="2929043">
                  <a:moveTo>
                    <a:pt x="0" y="0"/>
                  </a:moveTo>
                  <a:lnTo>
                    <a:pt x="2929043" y="0"/>
                  </a:lnTo>
                  <a:lnTo>
                    <a:pt x="2929043" y="1645590"/>
                  </a:lnTo>
                  <a:lnTo>
                    <a:pt x="0" y="16455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194111"/>
              <a:ext cx="3392318" cy="1670717"/>
            </a:xfrm>
            <a:custGeom>
              <a:avLst/>
              <a:gdLst/>
              <a:ahLst/>
              <a:cxnLst/>
              <a:rect r="r" b="b" t="t" l="l"/>
              <a:pathLst>
                <a:path h="1670717" w="3392318">
                  <a:moveTo>
                    <a:pt x="0" y="0"/>
                  </a:moveTo>
                  <a:lnTo>
                    <a:pt x="3392318" y="0"/>
                  </a:lnTo>
                  <a:lnTo>
                    <a:pt x="3392318" y="1670717"/>
                  </a:lnTo>
                  <a:lnTo>
                    <a:pt x="0" y="16707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29" id="29"/>
            <p:cNvSpPr txBox="true"/>
            <p:nvPr/>
          </p:nvSpPr>
          <p:spPr>
            <a:xfrm rot="0">
              <a:off x="386038" y="419757"/>
              <a:ext cx="2620242" cy="7968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93"/>
                </a:lnSpc>
              </a:pPr>
              <a:r>
                <a:rPr lang="en-US" b="true" sz="1994" spc="49">
                  <a:solidFill>
                    <a:srgbClr val="000000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Grupo de Juzgamiento</a:t>
              </a: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028700" y="7662371"/>
            <a:ext cx="4051142" cy="956582"/>
            <a:chOff x="0" y="0"/>
            <a:chExt cx="1066967" cy="251939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066967" cy="251939"/>
            </a:xfrm>
            <a:custGeom>
              <a:avLst/>
              <a:gdLst/>
              <a:ahLst/>
              <a:cxnLst/>
              <a:rect r="r" b="b" t="t" l="l"/>
              <a:pathLst>
                <a:path h="251939" w="1066967">
                  <a:moveTo>
                    <a:pt x="0" y="0"/>
                  </a:moveTo>
                  <a:lnTo>
                    <a:pt x="1066967" y="0"/>
                  </a:lnTo>
                  <a:lnTo>
                    <a:pt x="1066967" y="251939"/>
                  </a:lnTo>
                  <a:lnTo>
                    <a:pt x="0" y="251939"/>
                  </a:lnTo>
                  <a:close/>
                </a:path>
              </a:pathLst>
            </a:custGeom>
            <a:solidFill>
              <a:srgbClr val="FFC72C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0" y="-95250"/>
              <a:ext cx="1066967" cy="34718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12865623" y="7258414"/>
            <a:ext cx="4072620" cy="2316446"/>
            <a:chOff x="0" y="0"/>
            <a:chExt cx="1072624" cy="610093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72624" cy="610093"/>
            </a:xfrm>
            <a:custGeom>
              <a:avLst/>
              <a:gdLst/>
              <a:ahLst/>
              <a:cxnLst/>
              <a:rect r="r" b="b" t="t" l="l"/>
              <a:pathLst>
                <a:path h="610093" w="1072624">
                  <a:moveTo>
                    <a:pt x="0" y="0"/>
                  </a:moveTo>
                  <a:lnTo>
                    <a:pt x="1072624" y="0"/>
                  </a:lnTo>
                  <a:lnTo>
                    <a:pt x="1072624" y="610093"/>
                  </a:lnTo>
                  <a:lnTo>
                    <a:pt x="0" y="610093"/>
                  </a:lnTo>
                  <a:close/>
                </a:path>
              </a:pathLst>
            </a:custGeom>
            <a:solidFill>
              <a:srgbClr val="FFC72C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-95250"/>
              <a:ext cx="1072624" cy="70534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sp>
        <p:nvSpPr>
          <p:cNvPr name="AutoShape 36" id="36"/>
          <p:cNvSpPr/>
          <p:nvPr/>
        </p:nvSpPr>
        <p:spPr>
          <a:xfrm flipV="true">
            <a:off x="9144000" y="6400984"/>
            <a:ext cx="0" cy="857431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37" id="37"/>
          <p:cNvGrpSpPr/>
          <p:nvPr/>
        </p:nvGrpSpPr>
        <p:grpSpPr>
          <a:xfrm rot="0">
            <a:off x="7159287" y="6894543"/>
            <a:ext cx="4127342" cy="1724411"/>
            <a:chOff x="0" y="0"/>
            <a:chExt cx="1087037" cy="454166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087037" cy="454166"/>
            </a:xfrm>
            <a:custGeom>
              <a:avLst/>
              <a:gdLst/>
              <a:ahLst/>
              <a:cxnLst/>
              <a:rect r="r" b="b" t="t" l="l"/>
              <a:pathLst>
                <a:path h="454166" w="1087037">
                  <a:moveTo>
                    <a:pt x="0" y="0"/>
                  </a:moveTo>
                  <a:lnTo>
                    <a:pt x="1087037" y="0"/>
                  </a:lnTo>
                  <a:lnTo>
                    <a:pt x="1087037" y="454166"/>
                  </a:lnTo>
                  <a:lnTo>
                    <a:pt x="0" y="454166"/>
                  </a:lnTo>
                  <a:close/>
                </a:path>
              </a:pathLst>
            </a:custGeom>
            <a:solidFill>
              <a:srgbClr val="FFC72C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95250"/>
              <a:ext cx="1087037" cy="5494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20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7454343" y="6130797"/>
            <a:ext cx="3379314" cy="401796"/>
            <a:chOff x="0" y="0"/>
            <a:chExt cx="4505751" cy="535727"/>
          </a:xfrm>
        </p:grpSpPr>
        <p:grpSp>
          <p:nvGrpSpPr>
            <p:cNvPr name="Group 41" id="41"/>
            <p:cNvGrpSpPr/>
            <p:nvPr/>
          </p:nvGrpSpPr>
          <p:grpSpPr>
            <a:xfrm rot="0">
              <a:off x="0" y="0"/>
              <a:ext cx="4505751" cy="535727"/>
              <a:chOff x="0" y="0"/>
              <a:chExt cx="890025" cy="105823"/>
            </a:xfrm>
          </p:grpSpPr>
          <p:sp>
            <p:nvSpPr>
              <p:cNvPr name="Freeform 42" id="42"/>
              <p:cNvSpPr/>
              <p:nvPr/>
            </p:nvSpPr>
            <p:spPr>
              <a:xfrm flipH="false" flipV="false" rot="0">
                <a:off x="0" y="0"/>
                <a:ext cx="890025" cy="105823"/>
              </a:xfrm>
              <a:custGeom>
                <a:avLst/>
                <a:gdLst/>
                <a:ahLst/>
                <a:cxnLst/>
                <a:rect r="r" b="b" t="t" l="l"/>
                <a:pathLst>
                  <a:path h="105823" w="890025">
                    <a:moveTo>
                      <a:pt x="0" y="0"/>
                    </a:moveTo>
                    <a:lnTo>
                      <a:pt x="890025" y="0"/>
                    </a:lnTo>
                    <a:lnTo>
                      <a:pt x="890025" y="105823"/>
                    </a:lnTo>
                    <a:lnTo>
                      <a:pt x="0" y="105823"/>
                    </a:lnTo>
                    <a:close/>
                  </a:path>
                </a:pathLst>
              </a:custGeom>
              <a:solidFill>
                <a:srgbClr val="D0A651"/>
              </a:solidFill>
            </p:spPr>
          </p:sp>
          <p:sp>
            <p:nvSpPr>
              <p:cNvPr name="TextBox 43" id="43"/>
              <p:cNvSpPr txBox="true"/>
              <p:nvPr/>
            </p:nvSpPr>
            <p:spPr>
              <a:xfrm>
                <a:off x="0" y="-95250"/>
                <a:ext cx="890025" cy="20107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020"/>
                  </a:lnSpc>
                </a:pPr>
              </a:p>
            </p:txBody>
          </p:sp>
        </p:grpSp>
        <p:sp>
          <p:nvSpPr>
            <p:cNvPr name="TextBox 44" id="44"/>
            <p:cNvSpPr txBox="true"/>
            <p:nvPr/>
          </p:nvSpPr>
          <p:spPr>
            <a:xfrm rot="0">
              <a:off x="136394" y="85726"/>
              <a:ext cx="4369357" cy="40331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93"/>
                </a:lnSpc>
              </a:pPr>
              <a:r>
                <a:rPr lang="en-US" b="true" sz="1994" spc="79">
                  <a:solidFill>
                    <a:srgbClr val="FFFFFF"/>
                  </a:solidFill>
                  <a:latin typeface="Helvetica Bold"/>
                  <a:ea typeface="Helvetica Bold"/>
                  <a:cs typeface="Helvetica Bold"/>
                  <a:sym typeface="Helvetica Bold"/>
                </a:rPr>
                <a:t>Funciones principales</a:t>
              </a:r>
            </a:p>
          </p:txBody>
        </p:sp>
      </p:grpSp>
      <p:sp>
        <p:nvSpPr>
          <p:cNvPr name="AutoShape 45" id="45"/>
          <p:cNvSpPr/>
          <p:nvPr/>
        </p:nvSpPr>
        <p:spPr>
          <a:xfrm>
            <a:off x="4364490" y="6374558"/>
            <a:ext cx="3104622" cy="0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46" id="46"/>
          <p:cNvSpPr/>
          <p:nvPr/>
        </p:nvSpPr>
        <p:spPr>
          <a:xfrm flipV="true">
            <a:off x="9144000" y="5599854"/>
            <a:ext cx="0" cy="464268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47" id="47"/>
          <p:cNvSpPr/>
          <p:nvPr/>
        </p:nvSpPr>
        <p:spPr>
          <a:xfrm>
            <a:off x="9272588" y="4009536"/>
            <a:ext cx="5594564" cy="0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>
            <a:off x="10848426" y="6288833"/>
            <a:ext cx="4018726" cy="0"/>
          </a:xfrm>
          <a:prstGeom prst="line">
            <a:avLst/>
          </a:prstGeom>
          <a:ln cap="flat" w="85725">
            <a:solidFill>
              <a:srgbClr val="D0A651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TextBox 49" id="49"/>
          <p:cNvSpPr txBox="true"/>
          <p:nvPr/>
        </p:nvSpPr>
        <p:spPr>
          <a:xfrm rot="0">
            <a:off x="1250577" y="7860684"/>
            <a:ext cx="3504221" cy="6000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Apoyo administrativo a las funciones de la dependencia.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3009430" y="7396207"/>
            <a:ext cx="3856319" cy="20761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Recibir expediente.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Proyectar decisiones de fondo en el proceso disciplinario de los procesos que se encuentren en etapa de juzgamiento.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Proferir un fallo en primera instancia.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7341738" y="7024127"/>
            <a:ext cx="3762441" cy="14862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Evaluar Informes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Conocer el hecho disciplinario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Instruir la investigación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Decretar y Practicar pruebas</a:t>
            </a:r>
          </a:p>
          <a:p>
            <a:pPr algn="l">
              <a:lnSpc>
                <a:spcPts val="2387"/>
              </a:lnSpc>
            </a:pP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· </a:t>
            </a:r>
            <a:r>
              <a:rPr lang="en-US" sz="1989" spc="49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Remitir a Juzgamiento.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4042924" y="954834"/>
            <a:ext cx="3043952" cy="695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204"/>
              </a:lnSpc>
            </a:pPr>
            <a:r>
              <a:rPr lang="en-US" sz="4337" spc="173" b="true">
                <a:solidFill>
                  <a:srgbClr val="000000"/>
                </a:solidFill>
                <a:latin typeface="Helvetica Bold"/>
                <a:ea typeface="Helvetica Bold"/>
                <a:cs typeface="Helvetica Bold"/>
                <a:sym typeface="Helvetica Bold"/>
              </a:rPr>
              <a:t>Estructura</a:t>
            </a:r>
          </a:p>
        </p:txBody>
      </p:sp>
      <p:sp>
        <p:nvSpPr>
          <p:cNvPr name="AutoShape 53" id="53"/>
          <p:cNvSpPr/>
          <p:nvPr/>
        </p:nvSpPr>
        <p:spPr>
          <a:xfrm>
            <a:off x="17158747" y="1388222"/>
            <a:ext cx="2968836" cy="0"/>
          </a:xfrm>
          <a:prstGeom prst="line">
            <a:avLst/>
          </a:prstGeom>
          <a:ln cap="flat" w="1333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  <p:transition spd="fast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DAGP6xSN53E</dc:identifier>
  <dcterms:modified xsi:type="dcterms:W3CDTF">2011-08-01T06:04:30Z</dcterms:modified>
  <cp:revision>1</cp:revision>
  <dc:title>Control disciplinario interno</dc:title>
</cp:coreProperties>
</file>