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handoutMasterIdLst>
    <p:handoutMasterId r:id="rId10"/>
  </p:handoutMasterIdLst>
  <p:sldIdLst>
    <p:sldId id="261" r:id="rId2"/>
    <p:sldId id="276" r:id="rId3"/>
    <p:sldId id="280" r:id="rId4"/>
    <p:sldId id="285" r:id="rId5"/>
    <p:sldId id="287" r:id="rId6"/>
    <p:sldId id="288" r:id="rId7"/>
    <p:sldId id="259" r:id="rId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8/01/2025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77164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MX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OLETÍN JURÍDICO </a:t>
            </a:r>
            <a:r>
              <a:rPr lang="es-CO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DICIEMBRE </a:t>
            </a:r>
            <a:r>
              <a:rPr lang="es-CO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299344"/>
            <a:ext cx="10338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Corte Constitucional</a:t>
            </a:r>
          </a:p>
          <a:p>
            <a:pPr lvl="0" algn="ctr" defTabSz="914400">
              <a:defRPr/>
            </a:pPr>
            <a:r>
              <a:rPr lang="es-ES" sz="24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Sentencia SU-355 de 2020 </a:t>
            </a:r>
            <a:endParaRPr lang="es-ES" sz="2400" b="1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s-ES" sz="24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Expediente </a:t>
            </a:r>
            <a:r>
              <a:rPr lang="es-ES" sz="24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T-7.494.532</a:t>
            </a:r>
          </a:p>
          <a:p>
            <a:pPr lvl="0" algn="ctr" defTabSz="914400">
              <a:defRPr/>
            </a:pPr>
            <a:r>
              <a:rPr lang="es-CO" sz="2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Sala Plena</a:t>
            </a:r>
            <a:endParaRPr lang="es-CO" sz="24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88786" y="2011712"/>
            <a:ext cx="67146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Tipo de </a:t>
            </a:r>
            <a:r>
              <a:rPr lang="es-MX" b="1" dirty="0" smtClean="0">
                <a:latin typeface="Franklin Gothic Book" panose="020B0503020102020204" pitchFamily="34" charset="0"/>
              </a:rPr>
              <a:t>Acción</a:t>
            </a:r>
          </a:p>
          <a:p>
            <a:pPr algn="just"/>
            <a:endParaRPr lang="es-MX" b="1" dirty="0"/>
          </a:p>
          <a:p>
            <a:pPr algn="just"/>
            <a:r>
              <a:rPr lang="es-MX" dirty="0" smtClean="0"/>
              <a:t>Aborda </a:t>
            </a:r>
            <a:r>
              <a:rPr lang="es-MX" dirty="0"/>
              <a:t>la procedencia de la acción de tutela contra providencias judiciales y sentencias de nulidad por inconstitucionalidad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Tribunal </a:t>
            </a:r>
            <a:r>
              <a:rPr lang="es-MX" b="1" dirty="0"/>
              <a:t>de </a:t>
            </a:r>
            <a:r>
              <a:rPr lang="es-MX" b="1" dirty="0" smtClean="0"/>
              <a:t>Origen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Sección </a:t>
            </a:r>
            <a:r>
              <a:rPr lang="es-MX" dirty="0"/>
              <a:t>Cuarta de la Sala Plena de lo Contencioso Administrativo del Consejo de Estado.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Resolución Impugnada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dirty="0" smtClean="0"/>
              <a:t>Sentencia </a:t>
            </a:r>
            <a:r>
              <a:rPr lang="es-MX" dirty="0"/>
              <a:t>del 6 de febrero de 2018.</a:t>
            </a:r>
            <a:endParaRPr lang="es-MX" dirty="0"/>
          </a:p>
        </p:txBody>
      </p:sp>
      <p:pic>
        <p:nvPicPr>
          <p:cNvPr id="1026" name="Picture 2" descr="Tutela: el mecanismo que democratizó la Constitución de 1991 - Dejust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9" y="2553017"/>
            <a:ext cx="3828596" cy="25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Hechos relevantes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5109" y="1702481"/>
            <a:ext cx="7007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Reclamación</a:t>
            </a:r>
            <a:endParaRPr lang="es-MX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1. El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1° de junio de 2018, el Consejo Superior de la Judicatura presentó una acción de tutela contra la sentencia del 6 de febrero de 2018 del Consejo de Estado.</a:t>
            </a:r>
          </a:p>
          <a:p>
            <a:pPr algn="just"/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2. La decisión del Consejo de Estado fue confirmada por la Sección Cuarta de la Sala Plena el 30 de mayo de 2019.</a:t>
            </a:r>
          </a:p>
          <a:p>
            <a:pPr algn="just"/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3. El Consejo Superior de la Judicatura argumentó que la decisión vulneró sus derechos al debido proceso, a la defensa y a la administración de justicia.</a:t>
            </a:r>
          </a:p>
          <a:p>
            <a:pPr algn="just"/>
            <a:endParaRPr lang="es-MX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Decisión </a:t>
            </a:r>
            <a:r>
              <a:rPr lang="es-MX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del Consejo de </a:t>
            </a:r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Estado</a:t>
            </a:r>
          </a:p>
          <a:p>
            <a:pPr algn="just"/>
            <a:endParaRPr lang="es-MX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Declaró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la nulidad del acuerdo por desconocer varios artículos de la Constitución Política.</a:t>
            </a:r>
          </a:p>
        </p:txBody>
      </p:sp>
      <p:pic>
        <p:nvPicPr>
          <p:cNvPr id="2050" name="Picture 2" descr="17,499 imágenes, fotos de stock, objetos en 3D y vect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46" y="2156006"/>
            <a:ext cx="3714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8082" y="1430225"/>
            <a:ext cx="81221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Revocación </a:t>
            </a:r>
            <a:r>
              <a:rPr lang="es-MX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del </a:t>
            </a:r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Fallo</a:t>
            </a: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Corte Constitucional revocó el fallo proferido por la Sección Cuarta de la Sala Plena de lo Contencioso Administrativo del Consejo de </a:t>
            </a:r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Estado.</a:t>
            </a:r>
            <a:endParaRPr lang="es-MX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Concesión </a:t>
            </a:r>
            <a:r>
              <a:rPr lang="es-MX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del </a:t>
            </a:r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Amparo</a:t>
            </a:r>
          </a:p>
          <a:p>
            <a:pPr algn="just"/>
            <a:endParaRPr lang="es-MX" sz="1000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Concedió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el amparo de los derechos fundamentales al debido proceso, defensa y acceso a la administración de justicia del Consejo Superior de la </a:t>
            </a:r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Judicatura.</a:t>
            </a:r>
            <a:endParaRPr lang="es-MX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Dejar </a:t>
            </a:r>
            <a:r>
              <a:rPr lang="es-MX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sin </a:t>
            </a:r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Efectos</a:t>
            </a:r>
          </a:p>
          <a:p>
            <a:pPr algn="just"/>
            <a:endParaRPr lang="es-MX" sz="1000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Dejó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sin efectos la sentencia del 6 de febrero de 2018 del Consejo de </a:t>
            </a:r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Estado.</a:t>
            </a:r>
            <a:endParaRPr lang="es-MX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Procedimiento Especial</a:t>
            </a:r>
            <a:endParaRPr lang="es-MX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Determinó </a:t>
            </a:r>
            <a:r>
              <a:rPr lang="es-MX" dirty="0">
                <a:solidFill>
                  <a:srgbClr val="111111"/>
                </a:solidFill>
                <a:latin typeface="Franklin Gothic Book" panose="020B0503020102020204" pitchFamily="34" charset="0"/>
              </a:rPr>
              <a:t>que el artículo 257A de la Constitución regula un procedimiento especial para la elección de los Magistrados de la Comisión Nacional de Disciplina </a:t>
            </a:r>
            <a:r>
              <a:rPr lang="es-MX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Judicial.</a:t>
            </a:r>
            <a:endParaRPr lang="es-MX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Decisión de la corte constitucional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e Consequences of Choice: The Final Step in Decision M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2306547"/>
            <a:ext cx="3706841" cy="21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7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0158" y="1482479"/>
            <a:ext cx="807284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Relevancia Constitucional</a:t>
            </a:r>
          </a:p>
          <a:p>
            <a:pPr algn="just"/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tutela debe invocar la protección de derechos fundamentales que hayan sido vulnerados por la providencia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judicial</a:t>
            </a:r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.</a:t>
            </a:r>
            <a:endParaRPr lang="es-MX" sz="17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Subsidiariedad</a:t>
            </a:r>
          </a:p>
          <a:p>
            <a:pPr algn="just"/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tutela procede solo cuando no existan otros medios de defensa judiciales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eficaces.</a:t>
            </a: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Inmediatez</a:t>
            </a:r>
          </a:p>
          <a:p>
            <a:pPr algn="just"/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acción de tutela debe ser interpuesta dentro de un término razonable desde la ocurrencia de la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vulneración.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endParaRPr lang="es-MX" sz="1000" b="1" dirty="0" smtClean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Defectos Materiales</a:t>
            </a:r>
          </a:p>
          <a:p>
            <a:pPr algn="just"/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La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providencia judicial debe presentar defectos como:</a:t>
            </a: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Defecto orgánico: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Falta de competencia del juez que emitió la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providencia.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Defecto procedimental absoluto: Violación del debido </a:t>
            </a:r>
            <a:r>
              <a:rPr lang="es-MX" sz="1700" b="1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proceso.</a:t>
            </a:r>
            <a:endParaRPr lang="es-MX" sz="1700" b="1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Defecto fáctico: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Desconocimiento de pruebas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relevantes.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Defecto sustantivo: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Aplicación indebida de normas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jurídicas.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Error inducido: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Decisión basada en un error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grave.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Decisión sin motivación: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Falta de justificación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adecuada.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7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Desconocimiento del precedente: </a:t>
            </a:r>
            <a:r>
              <a:rPr lang="es-MX" sz="17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Ignorar jurisprudencia </a:t>
            </a:r>
            <a:r>
              <a:rPr lang="es-MX" sz="1700" dirty="0" smtClean="0">
                <a:solidFill>
                  <a:srgbClr val="111111"/>
                </a:solidFill>
                <a:latin typeface="Franklin Gothic Book" panose="020B0503020102020204" pitchFamily="34" charset="0"/>
              </a:rPr>
              <a:t>vinculante.</a:t>
            </a:r>
            <a:endParaRPr lang="es-MX" sz="1700" dirty="0">
              <a:solidFill>
                <a:srgbClr val="11111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33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MX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Procedencia de la Acción de Tutela contra Providencias Judiciales</a:t>
            </a:r>
            <a:endParaRPr lang="es-CO" sz="28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80" r="5184" b="896"/>
          <a:stretch/>
        </p:blipFill>
        <p:spPr>
          <a:xfrm>
            <a:off x="8333004" y="2067278"/>
            <a:ext cx="3671427" cy="264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883928" y="671873"/>
            <a:ext cx="1063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MX" sz="2800" b="1" i="1" dirty="0">
                <a:latin typeface="Franklin Gothic Book" panose="020B0503020102020204" pitchFamily="34" charset="0"/>
                <a:cs typeface="Arial" panose="020B0604020202020204" pitchFamily="34" charset="0"/>
              </a:rPr>
              <a:t>Procedencia de la Tutela contra Sentencias de </a:t>
            </a:r>
            <a:r>
              <a:rPr lang="es-MX" sz="2800" b="1" i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Nulidad y conclusión</a:t>
            </a:r>
            <a:endParaRPr lang="es-MX" sz="2800" b="1" i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64184" y="185665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PROCEDENCIA</a:t>
            </a:r>
          </a:p>
          <a:p>
            <a:endParaRPr lang="es-CO" dirty="0" smtClean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tutela contra sentencias de nulidad procede cuando dichas sentencias vulneran derechos fundamentales y no hay otro medio judicial para </a:t>
            </a:r>
            <a:r>
              <a:rPr lang="es-CO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protegerlos.</a:t>
            </a:r>
          </a:p>
          <a:p>
            <a:pPr algn="just"/>
            <a:endParaRPr lang="es-CO" b="1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O" b="1" dirty="0" smtClean="0">
                <a:latin typeface="Franklin Gothic Book" panose="020B0503020102020204" pitchFamily="34" charset="0"/>
              </a:rPr>
              <a:t>Conclusión </a:t>
            </a:r>
          </a:p>
          <a:p>
            <a:pPr algn="just"/>
            <a:endParaRPr lang="es-CO" dirty="0" smtClean="0">
              <a:latin typeface="Franklin Gothic Book" panose="020B0503020102020204" pitchFamily="34" charset="0"/>
            </a:endParaRPr>
          </a:p>
          <a:p>
            <a:pPr algn="just"/>
            <a:r>
              <a:rPr lang="es-CO" dirty="0" smtClean="0">
                <a:latin typeface="Franklin Gothic Book" panose="020B0503020102020204" pitchFamily="34" charset="0"/>
              </a:rPr>
              <a:t>La </a:t>
            </a:r>
            <a:r>
              <a:rPr lang="es-CO" dirty="0">
                <a:latin typeface="Franklin Gothic Book" panose="020B0503020102020204" pitchFamily="34" charset="0"/>
              </a:rPr>
              <a:t>Sentencia SU-355 de 2020 subraya la importancia de proteger los derechos fundamentales en el ámbito judicial y establece un precedente para la revisión de providencias judiciales y sentencias de nulidad por inconstitucionalidad.</a:t>
            </a:r>
            <a:endParaRPr lang="en-US" dirty="0">
              <a:latin typeface="Franklin Gothic Book" panose="020B0503020102020204" pitchFamily="34" charset="0"/>
            </a:endParaRPr>
          </a:p>
          <a:p>
            <a:pPr algn="just"/>
            <a:endParaRPr lang="es-CO" dirty="0">
              <a:latin typeface="Franklin Gothic Book" panose="020B0503020102020204" pitchFamily="34" charset="0"/>
            </a:endParaRPr>
          </a:p>
        </p:txBody>
      </p:sp>
      <p:pic>
        <p:nvPicPr>
          <p:cNvPr id="4102" name="Picture 6" descr="16,486,971 en la categoría «Conclusiones» de fotos e imágenes de stock  libres de regalía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5" y="2259874"/>
            <a:ext cx="4330337" cy="28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2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3871</TotalTime>
  <Words>494</Words>
  <Application>Microsoft Office PowerPoint</Application>
  <PresentationFormat>Panorámica</PresentationFormat>
  <Paragraphs>71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Franklin Gothic Book</vt:lpstr>
      <vt:lpstr>Franklin Gothic Medium</vt:lpstr>
      <vt:lpstr>Times New Roman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PC PERSONAL</cp:lastModifiedBy>
  <cp:revision>156</cp:revision>
  <dcterms:created xsi:type="dcterms:W3CDTF">2024-01-03T18:04:35Z</dcterms:created>
  <dcterms:modified xsi:type="dcterms:W3CDTF">2025-01-09T03:32:36Z</dcterms:modified>
</cp:coreProperties>
</file>