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2"/>
  </p:notesMasterIdLst>
  <p:handoutMasterIdLst>
    <p:handoutMasterId r:id="rId33"/>
  </p:handoutMasterIdLst>
  <p:sldIdLst>
    <p:sldId id="261" r:id="rId2"/>
    <p:sldId id="382" r:id="rId3"/>
    <p:sldId id="383" r:id="rId4"/>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9900"/>
    <a:srgbClr val="CC3300"/>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20" y="642"/>
      </p:cViewPr>
      <p:guideLst/>
    </p:cSldViewPr>
  </p:slideViewPr>
  <p:notesTextViewPr>
    <p:cViewPr>
      <p:scale>
        <a:sx n="1" d="1"/>
        <a:sy n="1" d="1"/>
      </p:scale>
      <p:origin x="0" y="0"/>
    </p:cViewPr>
  </p:notesTextViewPr>
  <p:notesViewPr>
    <p:cSldViewPr snapToGrid="0">
      <p:cViewPr varScale="1">
        <p:scale>
          <a:sx n="111" d="100"/>
          <a:sy n="111" d="100"/>
        </p:scale>
        <p:origin x="253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9B1A32-955D-4978-A2BE-5C30E69BC552}" type="doc">
      <dgm:prSet loTypeId="urn:microsoft.com/office/officeart/2005/8/layout/gear1" loCatId="process" qsTypeId="urn:microsoft.com/office/officeart/2005/8/quickstyle/simple1" qsCatId="simple" csTypeId="urn:microsoft.com/office/officeart/2005/8/colors/accent1_2" csCatId="accent1" phldr="1"/>
      <dgm:spPr/>
    </dgm:pt>
    <dgm:pt modelId="{B300E674-D8F2-4C84-AF4E-CE1066892BD1}">
      <dgm:prSet phldrT="[Texto]"/>
      <dgm:spPr/>
      <dgm:t>
        <a:bodyPr/>
        <a:lstStyle/>
        <a:p>
          <a:r>
            <a:rPr lang="es-ES" dirty="0" smtClean="0"/>
            <a:t>POLÍTICA</a:t>
          </a:r>
          <a:endParaRPr lang="es-ES" dirty="0"/>
        </a:p>
      </dgm:t>
    </dgm:pt>
    <dgm:pt modelId="{B7F47390-A0FC-459D-A7B3-A7BBD66FF86D}" type="parTrans" cxnId="{8F9F9F5F-B3C6-4FBD-A97E-E369D1047FCE}">
      <dgm:prSet/>
      <dgm:spPr/>
      <dgm:t>
        <a:bodyPr/>
        <a:lstStyle/>
        <a:p>
          <a:endParaRPr lang="es-ES"/>
        </a:p>
      </dgm:t>
    </dgm:pt>
    <dgm:pt modelId="{E564985A-5D7A-4B62-A08D-E3A91A460F66}" type="sibTrans" cxnId="{8F9F9F5F-B3C6-4FBD-A97E-E369D1047FCE}">
      <dgm:prSet/>
      <dgm:spPr/>
      <dgm:t>
        <a:bodyPr/>
        <a:lstStyle/>
        <a:p>
          <a:endParaRPr lang="es-ES"/>
        </a:p>
      </dgm:t>
    </dgm:pt>
    <dgm:pt modelId="{A980EA7F-158F-4340-85A9-757C4848AB89}">
      <dgm:prSet phldrT="[Texto]" custT="1"/>
      <dgm:spPr/>
      <dgm:t>
        <a:bodyPr/>
        <a:lstStyle/>
        <a:p>
          <a:r>
            <a:rPr lang="es-ES" sz="800" dirty="0" smtClean="0">
              <a:latin typeface="Arial" panose="020B0604020202020204" pitchFamily="34" charset="0"/>
              <a:cs typeface="Arial" panose="020B0604020202020204" pitchFamily="34" charset="0"/>
            </a:rPr>
            <a:t>ADMINISTRATIVA </a:t>
          </a:r>
          <a:endParaRPr lang="es-ES" sz="800" dirty="0">
            <a:latin typeface="Arial" panose="020B0604020202020204" pitchFamily="34" charset="0"/>
            <a:cs typeface="Arial" panose="020B0604020202020204" pitchFamily="34" charset="0"/>
          </a:endParaRPr>
        </a:p>
      </dgm:t>
    </dgm:pt>
    <dgm:pt modelId="{AAEB37F3-8208-4423-9B5B-70D1CD68BBA7}" type="parTrans" cxnId="{ED8E1363-FD8F-4624-94B4-FEEA8CA886E2}">
      <dgm:prSet/>
      <dgm:spPr/>
      <dgm:t>
        <a:bodyPr/>
        <a:lstStyle/>
        <a:p>
          <a:endParaRPr lang="es-ES"/>
        </a:p>
      </dgm:t>
    </dgm:pt>
    <dgm:pt modelId="{482779AA-03F5-4D08-AB39-83FA2F44B265}" type="sibTrans" cxnId="{ED8E1363-FD8F-4624-94B4-FEEA8CA886E2}">
      <dgm:prSet/>
      <dgm:spPr/>
      <dgm:t>
        <a:bodyPr/>
        <a:lstStyle/>
        <a:p>
          <a:endParaRPr lang="es-ES"/>
        </a:p>
      </dgm:t>
    </dgm:pt>
    <dgm:pt modelId="{63B13EEC-FC64-434E-BBDD-10A2066F82D7}">
      <dgm:prSet phldrT="[Texto]"/>
      <dgm:spPr/>
      <dgm:t>
        <a:bodyPr/>
        <a:lstStyle/>
        <a:p>
          <a:r>
            <a:rPr lang="es-ES" dirty="0" smtClean="0"/>
            <a:t>SOCIAL </a:t>
          </a:r>
          <a:endParaRPr lang="es-ES" dirty="0"/>
        </a:p>
      </dgm:t>
    </dgm:pt>
    <dgm:pt modelId="{FD7BD211-3CF0-4248-9518-0546DD79AE7A}" type="parTrans" cxnId="{6E1BA5FE-24A7-4821-AEC4-0469AE6ACFDC}">
      <dgm:prSet/>
      <dgm:spPr/>
      <dgm:t>
        <a:bodyPr/>
        <a:lstStyle/>
        <a:p>
          <a:endParaRPr lang="es-ES"/>
        </a:p>
      </dgm:t>
    </dgm:pt>
    <dgm:pt modelId="{91432FE5-B190-44EB-BB32-AC383AC64FC0}" type="sibTrans" cxnId="{6E1BA5FE-24A7-4821-AEC4-0469AE6ACFDC}">
      <dgm:prSet/>
      <dgm:spPr/>
      <dgm:t>
        <a:bodyPr/>
        <a:lstStyle/>
        <a:p>
          <a:endParaRPr lang="es-ES"/>
        </a:p>
      </dgm:t>
    </dgm:pt>
    <dgm:pt modelId="{6A5B050C-3B05-4930-89CE-1EED2A767E9B}" type="pres">
      <dgm:prSet presAssocID="{D39B1A32-955D-4978-A2BE-5C30E69BC552}" presName="composite" presStyleCnt="0">
        <dgm:presLayoutVars>
          <dgm:chMax val="3"/>
          <dgm:animLvl val="lvl"/>
          <dgm:resizeHandles val="exact"/>
        </dgm:presLayoutVars>
      </dgm:prSet>
      <dgm:spPr/>
    </dgm:pt>
    <dgm:pt modelId="{DDEC366D-862C-40AD-B6F3-FA328115ECC2}" type="pres">
      <dgm:prSet presAssocID="{B300E674-D8F2-4C84-AF4E-CE1066892BD1}" presName="gear1" presStyleLbl="node1" presStyleIdx="0" presStyleCnt="3" custLinFactNeighborX="6405" custLinFactNeighborY="-97">
        <dgm:presLayoutVars>
          <dgm:chMax val="1"/>
          <dgm:bulletEnabled val="1"/>
        </dgm:presLayoutVars>
      </dgm:prSet>
      <dgm:spPr/>
      <dgm:t>
        <a:bodyPr/>
        <a:lstStyle/>
        <a:p>
          <a:endParaRPr lang="es-ES"/>
        </a:p>
      </dgm:t>
    </dgm:pt>
    <dgm:pt modelId="{84659FD8-1324-4FCF-B08B-9A5DA686D295}" type="pres">
      <dgm:prSet presAssocID="{B300E674-D8F2-4C84-AF4E-CE1066892BD1}" presName="gear1srcNode" presStyleLbl="node1" presStyleIdx="0" presStyleCnt="3"/>
      <dgm:spPr/>
      <dgm:t>
        <a:bodyPr/>
        <a:lstStyle/>
        <a:p>
          <a:endParaRPr lang="es-ES"/>
        </a:p>
      </dgm:t>
    </dgm:pt>
    <dgm:pt modelId="{C0545BBB-CA1F-4AFB-BB3A-E9A4866012F5}" type="pres">
      <dgm:prSet presAssocID="{B300E674-D8F2-4C84-AF4E-CE1066892BD1}" presName="gear1dstNode" presStyleLbl="node1" presStyleIdx="0" presStyleCnt="3"/>
      <dgm:spPr/>
      <dgm:t>
        <a:bodyPr/>
        <a:lstStyle/>
        <a:p>
          <a:endParaRPr lang="es-ES"/>
        </a:p>
      </dgm:t>
    </dgm:pt>
    <dgm:pt modelId="{C8843C94-E825-4048-B387-FAA29A82E697}" type="pres">
      <dgm:prSet presAssocID="{A980EA7F-158F-4340-85A9-757C4848AB89}" presName="gear2" presStyleLbl="node1" presStyleIdx="1" presStyleCnt="3" custScaleX="122769" custScaleY="123367">
        <dgm:presLayoutVars>
          <dgm:chMax val="1"/>
          <dgm:bulletEnabled val="1"/>
        </dgm:presLayoutVars>
      </dgm:prSet>
      <dgm:spPr/>
      <dgm:t>
        <a:bodyPr/>
        <a:lstStyle/>
        <a:p>
          <a:endParaRPr lang="es-ES"/>
        </a:p>
      </dgm:t>
    </dgm:pt>
    <dgm:pt modelId="{ED7609A4-7458-487E-91DD-2E468F7B10D4}" type="pres">
      <dgm:prSet presAssocID="{A980EA7F-158F-4340-85A9-757C4848AB89}" presName="gear2srcNode" presStyleLbl="node1" presStyleIdx="1" presStyleCnt="3"/>
      <dgm:spPr/>
      <dgm:t>
        <a:bodyPr/>
        <a:lstStyle/>
        <a:p>
          <a:endParaRPr lang="es-ES"/>
        </a:p>
      </dgm:t>
    </dgm:pt>
    <dgm:pt modelId="{626275AE-CB19-43D0-81E8-5F370FF160F5}" type="pres">
      <dgm:prSet presAssocID="{A980EA7F-158F-4340-85A9-757C4848AB89}" presName="gear2dstNode" presStyleLbl="node1" presStyleIdx="1" presStyleCnt="3"/>
      <dgm:spPr/>
      <dgm:t>
        <a:bodyPr/>
        <a:lstStyle/>
        <a:p>
          <a:endParaRPr lang="es-ES"/>
        </a:p>
      </dgm:t>
    </dgm:pt>
    <dgm:pt modelId="{118142B3-2D09-43CC-913C-112054BB9442}" type="pres">
      <dgm:prSet presAssocID="{63B13EEC-FC64-434E-BBDD-10A2066F82D7}" presName="gear3" presStyleLbl="node1" presStyleIdx="2" presStyleCnt="3" custLinFactNeighborX="5321" custLinFactNeighborY="-2991"/>
      <dgm:spPr/>
      <dgm:t>
        <a:bodyPr/>
        <a:lstStyle/>
        <a:p>
          <a:endParaRPr lang="es-ES"/>
        </a:p>
      </dgm:t>
    </dgm:pt>
    <dgm:pt modelId="{E7792303-C15C-4EFD-9518-DE57741B2A57}" type="pres">
      <dgm:prSet presAssocID="{63B13EEC-FC64-434E-BBDD-10A2066F82D7}" presName="gear3tx" presStyleLbl="node1" presStyleIdx="2" presStyleCnt="3">
        <dgm:presLayoutVars>
          <dgm:chMax val="1"/>
          <dgm:bulletEnabled val="1"/>
        </dgm:presLayoutVars>
      </dgm:prSet>
      <dgm:spPr/>
      <dgm:t>
        <a:bodyPr/>
        <a:lstStyle/>
        <a:p>
          <a:endParaRPr lang="es-ES"/>
        </a:p>
      </dgm:t>
    </dgm:pt>
    <dgm:pt modelId="{0405CAF4-65D1-49FE-95F0-428B011D4ECE}" type="pres">
      <dgm:prSet presAssocID="{63B13EEC-FC64-434E-BBDD-10A2066F82D7}" presName="gear3srcNode" presStyleLbl="node1" presStyleIdx="2" presStyleCnt="3"/>
      <dgm:spPr/>
      <dgm:t>
        <a:bodyPr/>
        <a:lstStyle/>
        <a:p>
          <a:endParaRPr lang="es-ES"/>
        </a:p>
      </dgm:t>
    </dgm:pt>
    <dgm:pt modelId="{06A6AA13-1B4E-4F51-B6EA-8E4AC01CA4B7}" type="pres">
      <dgm:prSet presAssocID="{63B13EEC-FC64-434E-BBDD-10A2066F82D7}" presName="gear3dstNode" presStyleLbl="node1" presStyleIdx="2" presStyleCnt="3"/>
      <dgm:spPr/>
      <dgm:t>
        <a:bodyPr/>
        <a:lstStyle/>
        <a:p>
          <a:endParaRPr lang="es-ES"/>
        </a:p>
      </dgm:t>
    </dgm:pt>
    <dgm:pt modelId="{A28ACA92-1FAB-4F3A-8385-F77D0CB8277B}" type="pres">
      <dgm:prSet presAssocID="{E564985A-5D7A-4B62-A08D-E3A91A460F66}" presName="connector1" presStyleLbl="sibTrans2D1" presStyleIdx="0" presStyleCnt="3" custLinFactNeighborX="7762" custLinFactNeighborY="1342"/>
      <dgm:spPr/>
      <dgm:t>
        <a:bodyPr/>
        <a:lstStyle/>
        <a:p>
          <a:endParaRPr lang="es-ES"/>
        </a:p>
      </dgm:t>
    </dgm:pt>
    <dgm:pt modelId="{F49FCC88-6A0A-43C8-B084-684C24F10EEF}" type="pres">
      <dgm:prSet presAssocID="{482779AA-03F5-4D08-AB39-83FA2F44B265}" presName="connector2" presStyleLbl="sibTrans2D1" presStyleIdx="1" presStyleCnt="3"/>
      <dgm:spPr/>
      <dgm:t>
        <a:bodyPr/>
        <a:lstStyle/>
        <a:p>
          <a:endParaRPr lang="es-ES"/>
        </a:p>
      </dgm:t>
    </dgm:pt>
    <dgm:pt modelId="{E3858052-72D2-4A15-918D-252DF7EE5B98}" type="pres">
      <dgm:prSet presAssocID="{91432FE5-B190-44EB-BB32-AC383AC64FC0}" presName="connector3" presStyleLbl="sibTrans2D1" presStyleIdx="2" presStyleCnt="3" custLinFactNeighborX="6601" custLinFactNeighborY="6135"/>
      <dgm:spPr/>
      <dgm:t>
        <a:bodyPr/>
        <a:lstStyle/>
        <a:p>
          <a:endParaRPr lang="es-ES"/>
        </a:p>
      </dgm:t>
    </dgm:pt>
  </dgm:ptLst>
  <dgm:cxnLst>
    <dgm:cxn modelId="{8F9F9F5F-B3C6-4FBD-A97E-E369D1047FCE}" srcId="{D39B1A32-955D-4978-A2BE-5C30E69BC552}" destId="{B300E674-D8F2-4C84-AF4E-CE1066892BD1}" srcOrd="0" destOrd="0" parTransId="{B7F47390-A0FC-459D-A7B3-A7BBD66FF86D}" sibTransId="{E564985A-5D7A-4B62-A08D-E3A91A460F66}"/>
    <dgm:cxn modelId="{BAACA004-531F-4569-A8C4-54955DF5ABA9}" type="presOf" srcId="{E564985A-5D7A-4B62-A08D-E3A91A460F66}" destId="{A28ACA92-1FAB-4F3A-8385-F77D0CB8277B}" srcOrd="0" destOrd="0" presId="urn:microsoft.com/office/officeart/2005/8/layout/gear1"/>
    <dgm:cxn modelId="{62D0B20B-5424-42B4-B65C-4C7F5A5BB87A}" type="presOf" srcId="{63B13EEC-FC64-434E-BBDD-10A2066F82D7}" destId="{E7792303-C15C-4EFD-9518-DE57741B2A57}" srcOrd="1" destOrd="0" presId="urn:microsoft.com/office/officeart/2005/8/layout/gear1"/>
    <dgm:cxn modelId="{0C1A89E5-50E1-4FD4-9DF8-A0AB9C5407E7}" type="presOf" srcId="{D39B1A32-955D-4978-A2BE-5C30E69BC552}" destId="{6A5B050C-3B05-4930-89CE-1EED2A767E9B}" srcOrd="0" destOrd="0" presId="urn:microsoft.com/office/officeart/2005/8/layout/gear1"/>
    <dgm:cxn modelId="{75421AD9-79F3-4D94-9D58-7189F0B93DD8}" type="presOf" srcId="{B300E674-D8F2-4C84-AF4E-CE1066892BD1}" destId="{C0545BBB-CA1F-4AFB-BB3A-E9A4866012F5}" srcOrd="2" destOrd="0" presId="urn:microsoft.com/office/officeart/2005/8/layout/gear1"/>
    <dgm:cxn modelId="{A9DBD68D-AE24-46CF-87EF-205AAC3BF38B}" type="presOf" srcId="{A980EA7F-158F-4340-85A9-757C4848AB89}" destId="{C8843C94-E825-4048-B387-FAA29A82E697}" srcOrd="0" destOrd="0" presId="urn:microsoft.com/office/officeart/2005/8/layout/gear1"/>
    <dgm:cxn modelId="{6E1BA5FE-24A7-4821-AEC4-0469AE6ACFDC}" srcId="{D39B1A32-955D-4978-A2BE-5C30E69BC552}" destId="{63B13EEC-FC64-434E-BBDD-10A2066F82D7}" srcOrd="2" destOrd="0" parTransId="{FD7BD211-3CF0-4248-9518-0546DD79AE7A}" sibTransId="{91432FE5-B190-44EB-BB32-AC383AC64FC0}"/>
    <dgm:cxn modelId="{000E893F-ACA3-4839-B494-DBA7C980099A}" type="presOf" srcId="{91432FE5-B190-44EB-BB32-AC383AC64FC0}" destId="{E3858052-72D2-4A15-918D-252DF7EE5B98}" srcOrd="0" destOrd="0" presId="urn:microsoft.com/office/officeart/2005/8/layout/gear1"/>
    <dgm:cxn modelId="{40A1C036-6596-41F3-ACF6-343F9362AD4A}" type="presOf" srcId="{A980EA7F-158F-4340-85A9-757C4848AB89}" destId="{ED7609A4-7458-487E-91DD-2E468F7B10D4}" srcOrd="1" destOrd="0" presId="urn:microsoft.com/office/officeart/2005/8/layout/gear1"/>
    <dgm:cxn modelId="{2915D250-B402-451A-A36C-7E46BECBC0A1}" type="presOf" srcId="{B300E674-D8F2-4C84-AF4E-CE1066892BD1}" destId="{DDEC366D-862C-40AD-B6F3-FA328115ECC2}" srcOrd="0" destOrd="0" presId="urn:microsoft.com/office/officeart/2005/8/layout/gear1"/>
    <dgm:cxn modelId="{498F74B1-ECFC-4761-A906-DF260CB5189F}" type="presOf" srcId="{63B13EEC-FC64-434E-BBDD-10A2066F82D7}" destId="{06A6AA13-1B4E-4F51-B6EA-8E4AC01CA4B7}" srcOrd="3" destOrd="0" presId="urn:microsoft.com/office/officeart/2005/8/layout/gear1"/>
    <dgm:cxn modelId="{DC82069B-CED9-40AE-9FEE-5E13EFBA7F5A}" type="presOf" srcId="{63B13EEC-FC64-434E-BBDD-10A2066F82D7}" destId="{118142B3-2D09-43CC-913C-112054BB9442}" srcOrd="0" destOrd="0" presId="urn:microsoft.com/office/officeart/2005/8/layout/gear1"/>
    <dgm:cxn modelId="{ED8E1363-FD8F-4624-94B4-FEEA8CA886E2}" srcId="{D39B1A32-955D-4978-A2BE-5C30E69BC552}" destId="{A980EA7F-158F-4340-85A9-757C4848AB89}" srcOrd="1" destOrd="0" parTransId="{AAEB37F3-8208-4423-9B5B-70D1CD68BBA7}" sibTransId="{482779AA-03F5-4D08-AB39-83FA2F44B265}"/>
    <dgm:cxn modelId="{63DECB78-DCD9-4789-A63B-3A1AAE75E4B5}" type="presOf" srcId="{B300E674-D8F2-4C84-AF4E-CE1066892BD1}" destId="{84659FD8-1324-4FCF-B08B-9A5DA686D295}" srcOrd="1" destOrd="0" presId="urn:microsoft.com/office/officeart/2005/8/layout/gear1"/>
    <dgm:cxn modelId="{6B9542A1-E034-4E5C-AF37-462EE40CCE14}" type="presOf" srcId="{A980EA7F-158F-4340-85A9-757C4848AB89}" destId="{626275AE-CB19-43D0-81E8-5F370FF160F5}" srcOrd="2" destOrd="0" presId="urn:microsoft.com/office/officeart/2005/8/layout/gear1"/>
    <dgm:cxn modelId="{FDA4AC70-0B45-4D1D-94EB-76E17521CCC9}" type="presOf" srcId="{482779AA-03F5-4D08-AB39-83FA2F44B265}" destId="{F49FCC88-6A0A-43C8-B084-684C24F10EEF}" srcOrd="0" destOrd="0" presId="urn:microsoft.com/office/officeart/2005/8/layout/gear1"/>
    <dgm:cxn modelId="{BAE29413-C22B-48AF-AF8D-6FF6AA4D21BA}" type="presOf" srcId="{63B13EEC-FC64-434E-BBDD-10A2066F82D7}" destId="{0405CAF4-65D1-49FE-95F0-428B011D4ECE}" srcOrd="2" destOrd="0" presId="urn:microsoft.com/office/officeart/2005/8/layout/gear1"/>
    <dgm:cxn modelId="{29F1C829-B8C9-4047-B048-8F09BF5F921D}" type="presParOf" srcId="{6A5B050C-3B05-4930-89CE-1EED2A767E9B}" destId="{DDEC366D-862C-40AD-B6F3-FA328115ECC2}" srcOrd="0" destOrd="0" presId="urn:microsoft.com/office/officeart/2005/8/layout/gear1"/>
    <dgm:cxn modelId="{28CA78B9-CCC1-4383-BFF6-7D2177A1C8A1}" type="presParOf" srcId="{6A5B050C-3B05-4930-89CE-1EED2A767E9B}" destId="{84659FD8-1324-4FCF-B08B-9A5DA686D295}" srcOrd="1" destOrd="0" presId="urn:microsoft.com/office/officeart/2005/8/layout/gear1"/>
    <dgm:cxn modelId="{597330A6-8BF1-44C2-9EE4-03CCFD7E41F2}" type="presParOf" srcId="{6A5B050C-3B05-4930-89CE-1EED2A767E9B}" destId="{C0545BBB-CA1F-4AFB-BB3A-E9A4866012F5}" srcOrd="2" destOrd="0" presId="urn:microsoft.com/office/officeart/2005/8/layout/gear1"/>
    <dgm:cxn modelId="{B0F9B87C-41FE-4AD0-B293-5830F2097457}" type="presParOf" srcId="{6A5B050C-3B05-4930-89CE-1EED2A767E9B}" destId="{C8843C94-E825-4048-B387-FAA29A82E697}" srcOrd="3" destOrd="0" presId="urn:microsoft.com/office/officeart/2005/8/layout/gear1"/>
    <dgm:cxn modelId="{2E6BDDF3-069B-4B18-9BF9-798574BA5B1A}" type="presParOf" srcId="{6A5B050C-3B05-4930-89CE-1EED2A767E9B}" destId="{ED7609A4-7458-487E-91DD-2E468F7B10D4}" srcOrd="4" destOrd="0" presId="urn:microsoft.com/office/officeart/2005/8/layout/gear1"/>
    <dgm:cxn modelId="{1E33353D-25FE-4479-99C4-1AC2DAC2CB35}" type="presParOf" srcId="{6A5B050C-3B05-4930-89CE-1EED2A767E9B}" destId="{626275AE-CB19-43D0-81E8-5F370FF160F5}" srcOrd="5" destOrd="0" presId="urn:microsoft.com/office/officeart/2005/8/layout/gear1"/>
    <dgm:cxn modelId="{769605F8-A6F7-412A-98E0-2D9703730ADE}" type="presParOf" srcId="{6A5B050C-3B05-4930-89CE-1EED2A767E9B}" destId="{118142B3-2D09-43CC-913C-112054BB9442}" srcOrd="6" destOrd="0" presId="urn:microsoft.com/office/officeart/2005/8/layout/gear1"/>
    <dgm:cxn modelId="{CDC2363C-40CA-42FC-B123-CAC6885CF6D9}" type="presParOf" srcId="{6A5B050C-3B05-4930-89CE-1EED2A767E9B}" destId="{E7792303-C15C-4EFD-9518-DE57741B2A57}" srcOrd="7" destOrd="0" presId="urn:microsoft.com/office/officeart/2005/8/layout/gear1"/>
    <dgm:cxn modelId="{366EAC50-3CED-4C66-A8CE-78ED4B1C8CB8}" type="presParOf" srcId="{6A5B050C-3B05-4930-89CE-1EED2A767E9B}" destId="{0405CAF4-65D1-49FE-95F0-428B011D4ECE}" srcOrd="8" destOrd="0" presId="urn:microsoft.com/office/officeart/2005/8/layout/gear1"/>
    <dgm:cxn modelId="{578B317E-346C-4A92-AC64-D7482237ABB2}" type="presParOf" srcId="{6A5B050C-3B05-4930-89CE-1EED2A767E9B}" destId="{06A6AA13-1B4E-4F51-B6EA-8E4AC01CA4B7}" srcOrd="9" destOrd="0" presId="urn:microsoft.com/office/officeart/2005/8/layout/gear1"/>
    <dgm:cxn modelId="{394B86F6-DD06-4522-B6CD-3AD08B65DD81}" type="presParOf" srcId="{6A5B050C-3B05-4930-89CE-1EED2A767E9B}" destId="{A28ACA92-1FAB-4F3A-8385-F77D0CB8277B}" srcOrd="10" destOrd="0" presId="urn:microsoft.com/office/officeart/2005/8/layout/gear1"/>
    <dgm:cxn modelId="{A70DDCE1-E107-42FF-AB06-FC5D2A8336D2}" type="presParOf" srcId="{6A5B050C-3B05-4930-89CE-1EED2A767E9B}" destId="{F49FCC88-6A0A-43C8-B084-684C24F10EEF}" srcOrd="11" destOrd="0" presId="urn:microsoft.com/office/officeart/2005/8/layout/gear1"/>
    <dgm:cxn modelId="{D2D4A13F-91A8-4D64-940D-8922CC43BA35}" type="presParOf" srcId="{6A5B050C-3B05-4930-89CE-1EED2A767E9B}" destId="{E3858052-72D2-4A15-918D-252DF7EE5B98}"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C366D-862C-40AD-B6F3-FA328115ECC2}">
      <dsp:nvSpPr>
        <dsp:cNvPr id="0" name=""/>
        <dsp:cNvSpPr/>
      </dsp:nvSpPr>
      <dsp:spPr>
        <a:xfrm>
          <a:off x="1946021" y="1130578"/>
          <a:ext cx="1383458" cy="1383458"/>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POLÍTICA</a:t>
          </a:r>
          <a:endParaRPr lang="es-ES" sz="1400" kern="1200" dirty="0"/>
        </a:p>
      </dsp:txBody>
      <dsp:txXfrm>
        <a:off x="2224158" y="1454646"/>
        <a:ext cx="827184" cy="711126"/>
      </dsp:txXfrm>
    </dsp:sp>
    <dsp:sp modelId="{C8843C94-E825-4048-B387-FAA29A82E697}">
      <dsp:nvSpPr>
        <dsp:cNvPr id="0" name=""/>
        <dsp:cNvSpPr/>
      </dsp:nvSpPr>
      <dsp:spPr>
        <a:xfrm>
          <a:off x="937943" y="687367"/>
          <a:ext cx="1235242" cy="124125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latin typeface="Arial" panose="020B0604020202020204" pitchFamily="34" charset="0"/>
              <a:cs typeface="Arial" panose="020B0604020202020204" pitchFamily="34" charset="0"/>
            </a:rPr>
            <a:t>ADMINISTRATIVA </a:t>
          </a:r>
          <a:endParaRPr lang="es-ES" sz="800" kern="1200" dirty="0">
            <a:latin typeface="Arial" panose="020B0604020202020204" pitchFamily="34" charset="0"/>
            <a:cs typeface="Arial" panose="020B0604020202020204" pitchFamily="34" charset="0"/>
          </a:endParaRPr>
        </a:p>
      </dsp:txBody>
      <dsp:txXfrm>
        <a:off x="1248919" y="1001110"/>
        <a:ext cx="613290" cy="613773"/>
      </dsp:txXfrm>
    </dsp:sp>
    <dsp:sp modelId="{118142B3-2D09-43CC-913C-112054BB9442}">
      <dsp:nvSpPr>
        <dsp:cNvPr id="0" name=""/>
        <dsp:cNvSpPr/>
      </dsp:nvSpPr>
      <dsp:spPr>
        <a:xfrm rot="20700000">
          <a:off x="1680281" y="110779"/>
          <a:ext cx="985823" cy="985823"/>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SOCIAL </a:t>
          </a:r>
          <a:endParaRPr lang="es-ES" sz="1400" kern="1200" dirty="0"/>
        </a:p>
      </dsp:txBody>
      <dsp:txXfrm rot="-20700000">
        <a:off x="1896501" y="326999"/>
        <a:ext cx="553383" cy="553383"/>
      </dsp:txXfrm>
    </dsp:sp>
    <dsp:sp modelId="{A28ACA92-1FAB-4F3A-8385-F77D0CB8277B}">
      <dsp:nvSpPr>
        <dsp:cNvPr id="0" name=""/>
        <dsp:cNvSpPr/>
      </dsp:nvSpPr>
      <dsp:spPr>
        <a:xfrm>
          <a:off x="1871078" y="956632"/>
          <a:ext cx="1770826" cy="1770826"/>
        </a:xfrm>
        <a:prstGeom prst="circularArrow">
          <a:avLst>
            <a:gd name="adj1" fmla="val 4688"/>
            <a:gd name="adj2" fmla="val 299029"/>
            <a:gd name="adj3" fmla="val 2455390"/>
            <a:gd name="adj4" fmla="val 1599903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9FCC88-6A0A-43C8-B084-684C24F10EEF}">
      <dsp:nvSpPr>
        <dsp:cNvPr id="0" name=""/>
        <dsp:cNvSpPr/>
      </dsp:nvSpPr>
      <dsp:spPr>
        <a:xfrm>
          <a:off x="874301" y="589503"/>
          <a:ext cx="1286616" cy="128661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858052-72D2-4A15-918D-252DF7EE5B98}">
      <dsp:nvSpPr>
        <dsp:cNvPr id="0" name=""/>
        <dsp:cNvSpPr/>
      </dsp:nvSpPr>
      <dsp:spPr>
        <a:xfrm>
          <a:off x="1479576" y="-12841"/>
          <a:ext cx="1387231" cy="138723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244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s-CO" dirty="0"/>
          </a:p>
        </p:txBody>
      </p:sp>
      <p:sp>
        <p:nvSpPr>
          <p:cNvPr id="3" name="Marcador de fecha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48249FC5-CE8F-4A19-B9F2-2E495EE32FD4}" type="datetimeFigureOut">
              <a:rPr lang="es-CO" smtClean="0"/>
              <a:t>14/01/2025</a:t>
            </a:fld>
            <a:endParaRPr lang="es-CO" dirty="0"/>
          </a:p>
        </p:txBody>
      </p:sp>
      <p:sp>
        <p:nvSpPr>
          <p:cNvPr id="4" name="Marcador de imagen de diapositiva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s-CO" dirty="0"/>
          </a:p>
        </p:txBody>
      </p:sp>
      <p:sp>
        <p:nvSpPr>
          <p:cNvPr id="5" name="Marcador de notas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1EDF4E99-9637-43EC-A1FF-672A953E8785}" type="slidenum">
              <a:rPr lang="es-CO" smtClean="0"/>
              <a:t>‹Nº›</a:t>
            </a:fld>
            <a:endParaRPr lang="es-CO" dirty="0"/>
          </a:p>
        </p:txBody>
      </p:sp>
    </p:spTree>
    <p:extLst>
      <p:ext uri="{BB962C8B-B14F-4D97-AF65-F5344CB8AC3E}">
        <p14:creationId xmlns:p14="http://schemas.microsoft.com/office/powerpoint/2010/main" val="1862473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EDF4E99-9637-43EC-A1FF-672A953E8785}" type="slidenum">
              <a:rPr lang="es-CO" smtClean="0"/>
              <a:t>1</a:t>
            </a:fld>
            <a:endParaRPr lang="es-CO" dirty="0"/>
          </a:p>
        </p:txBody>
      </p:sp>
    </p:spTree>
    <p:extLst>
      <p:ext uri="{BB962C8B-B14F-4D97-AF65-F5344CB8AC3E}">
        <p14:creationId xmlns:p14="http://schemas.microsoft.com/office/powerpoint/2010/main" val="163031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69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66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47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862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360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405A974-52B5-4878-9410-5E5E4AB2EF0A}" type="datetimeFigureOut">
              <a:rPr lang="es-CO" smtClean="0"/>
              <a:t>14/01/2025</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2052D7A7-3F06-4D65-81E5-399EAB7AF30C}" type="slidenum">
              <a:rPr lang="es-CO" smtClean="0"/>
              <a:t>‹Nº›</a:t>
            </a:fld>
            <a:endParaRPr lang="es-CO"/>
          </a:p>
        </p:txBody>
      </p:sp>
    </p:spTree>
    <p:extLst>
      <p:ext uri="{BB962C8B-B14F-4D97-AF65-F5344CB8AC3E}">
        <p14:creationId xmlns:p14="http://schemas.microsoft.com/office/powerpoint/2010/main" val="397670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7991809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782163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55395"/>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66" r:id="rId3"/>
    <p:sldLayoutId id="2147483663" r:id="rId4"/>
    <p:sldLayoutId id="2147483670" r:id="rId5"/>
    <p:sldLayoutId id="2147483671" r:id="rId6"/>
    <p:sldLayoutId id="2147483672" r:id="rId7"/>
    <p:sldLayoutId id="214748367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9.pn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6.png"/><Relationship Id="rId7" Type="http://schemas.openxmlformats.org/officeDocument/2006/relationships/diagramQuickStyle" Target="../diagrams/quickStyle1.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5.wdp"/><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DE4F6C5-03EE-7DE9-CFD1-C39006492509}"/>
              </a:ext>
            </a:extLst>
          </p:cNvPr>
          <p:cNvSpPr txBox="1"/>
          <p:nvPr/>
        </p:nvSpPr>
        <p:spPr>
          <a:xfrm>
            <a:off x="475488" y="527477"/>
            <a:ext cx="5132832" cy="830997"/>
          </a:xfrm>
          <a:prstGeom prst="rect">
            <a:avLst/>
          </a:prstGeom>
          <a:noFill/>
        </p:spPr>
        <p:txBody>
          <a:bodyPr wrap="square" rtlCol="0">
            <a:spAutoFit/>
          </a:bodyPr>
          <a:lstStyle/>
          <a:p>
            <a:pPr algn="ctr"/>
            <a:r>
              <a:rPr lang="es-ES" sz="2400" b="1" dirty="0" smtClean="0">
                <a:solidFill>
                  <a:schemeClr val="accent4">
                    <a:lumMod val="60000"/>
                    <a:lumOff val="40000"/>
                  </a:schemeClr>
                </a:solidFill>
                <a:latin typeface="Arial Narrow" panose="020B0606020202030204" pitchFamily="34" charset="0"/>
              </a:rPr>
              <a:t>GERENCIA </a:t>
            </a:r>
            <a:r>
              <a:rPr lang="es-ES" sz="2400" b="1" dirty="0">
                <a:solidFill>
                  <a:schemeClr val="accent4">
                    <a:lumMod val="60000"/>
                    <a:lumOff val="40000"/>
                  </a:schemeClr>
                </a:solidFill>
                <a:latin typeface="Arial Narrow" panose="020B0606020202030204" pitchFamily="34" charset="0"/>
              </a:rPr>
              <a:t>DE MERCADEO / DIRECCIÓN DE CLIENTE Y ATENCIÓN </a:t>
            </a:r>
            <a:r>
              <a:rPr lang="es-ES" sz="2400" b="1" dirty="0" smtClean="0">
                <a:solidFill>
                  <a:schemeClr val="accent4">
                    <a:lumMod val="60000"/>
                    <a:lumOff val="40000"/>
                  </a:schemeClr>
                </a:solidFill>
                <a:latin typeface="Arial Narrow" panose="020B0606020202030204" pitchFamily="34" charset="0"/>
              </a:rPr>
              <a:t>CIUDADANA</a:t>
            </a:r>
            <a:endParaRPr lang="es-CO" sz="2400" b="1" dirty="0">
              <a:solidFill>
                <a:schemeClr val="accent4">
                  <a:lumMod val="60000"/>
                  <a:lumOff val="40000"/>
                </a:schemeClr>
              </a:solidFill>
              <a:latin typeface="Arial Narrow" panose="020B0606020202030204" pitchFamily="34" charset="0"/>
            </a:endParaRPr>
          </a:p>
        </p:txBody>
      </p:sp>
      <p:sp>
        <p:nvSpPr>
          <p:cNvPr id="6" name="CuadroTexto 5">
            <a:extLst>
              <a:ext uri="{FF2B5EF4-FFF2-40B4-BE49-F238E27FC236}">
                <a16:creationId xmlns:a16="http://schemas.microsoft.com/office/drawing/2014/main" id="{62525C40-98AE-1555-78D9-A818B3C941CB}"/>
              </a:ext>
            </a:extLst>
          </p:cNvPr>
          <p:cNvSpPr txBox="1"/>
          <p:nvPr/>
        </p:nvSpPr>
        <p:spPr>
          <a:xfrm>
            <a:off x="475488" y="1595480"/>
            <a:ext cx="4986528" cy="1508105"/>
          </a:xfrm>
          <a:prstGeom prst="rect">
            <a:avLst/>
          </a:prstGeom>
          <a:noFill/>
        </p:spPr>
        <p:txBody>
          <a:bodyPr wrap="square" rtlCol="0">
            <a:spAutoFit/>
          </a:bodyPr>
          <a:lstStyle/>
          <a:p>
            <a:pPr algn="ctr"/>
            <a:endParaRPr lang="es-ES" sz="2000" b="1" dirty="0">
              <a:solidFill>
                <a:schemeClr val="accent4">
                  <a:lumMod val="60000"/>
                  <a:lumOff val="40000"/>
                </a:schemeClr>
              </a:solidFill>
              <a:latin typeface="Arial Narrow" panose="020B0606020202030204" pitchFamily="34" charset="0"/>
            </a:endParaRPr>
          </a:p>
          <a:p>
            <a:pPr algn="ctr"/>
            <a:r>
              <a:rPr lang="es-ES" sz="2400" b="1" dirty="0">
                <a:solidFill>
                  <a:schemeClr val="bg1"/>
                </a:solidFill>
                <a:latin typeface="Arial Narrow" panose="020B0606020202030204" pitchFamily="34" charset="0"/>
                <a:cs typeface="Arial" panose="020B0604020202020204" pitchFamily="34" charset="0"/>
              </a:rPr>
              <a:t>GUÍA PARA LA PARTICIPACIÓN CIUDADANA</a:t>
            </a:r>
          </a:p>
          <a:p>
            <a:pPr algn="ctr"/>
            <a:r>
              <a:rPr lang="es-ES" sz="2400" b="1" dirty="0">
                <a:solidFill>
                  <a:schemeClr val="bg1"/>
                </a:solidFill>
                <a:latin typeface="Arial Narrow" panose="020B0606020202030204" pitchFamily="34" charset="0"/>
                <a:cs typeface="Arial" panose="020B0604020202020204" pitchFamily="34" charset="0"/>
              </a:rPr>
              <a:t>IM OC GME IF </a:t>
            </a:r>
            <a:r>
              <a:rPr lang="es-ES" sz="2400" b="1" dirty="0" smtClean="0">
                <a:solidFill>
                  <a:schemeClr val="bg1"/>
                </a:solidFill>
                <a:latin typeface="Arial Narrow" panose="020B0606020202030204" pitchFamily="34" charset="0"/>
                <a:cs typeface="Arial" panose="020B0604020202020204" pitchFamily="34" charset="0"/>
              </a:rPr>
              <a:t>006</a:t>
            </a:r>
            <a:endParaRPr lang="es-ES" sz="2400" b="1" dirty="0">
              <a:solidFill>
                <a:schemeClr val="bg1"/>
              </a:solidFill>
              <a:latin typeface="Arial Narrow" panose="020B0606020202030204" pitchFamily="34" charset="0"/>
              <a:cs typeface="Arial" panose="020B0604020202020204" pitchFamily="34" charset="0"/>
            </a:endParaRPr>
          </a:p>
        </p:txBody>
      </p:sp>
      <p:sp>
        <p:nvSpPr>
          <p:cNvPr id="2" name="CuadroTexto 1"/>
          <p:cNvSpPr txBox="1"/>
          <p:nvPr/>
        </p:nvSpPr>
        <p:spPr>
          <a:xfrm>
            <a:off x="8229599" y="6488668"/>
            <a:ext cx="2152769" cy="369332"/>
          </a:xfrm>
          <a:prstGeom prst="rect">
            <a:avLst/>
          </a:prstGeom>
          <a:noFill/>
        </p:spPr>
        <p:txBody>
          <a:bodyPr wrap="none" rtlCol="0">
            <a:spAutoFit/>
          </a:bodyPr>
          <a:lstStyle/>
          <a:p>
            <a:r>
              <a:rPr lang="es-CO" dirty="0" smtClean="0">
                <a:solidFill>
                  <a:schemeClr val="bg1"/>
                </a:solidFill>
                <a:latin typeface="Franklin Gothic Medium" panose="020B0603020102020204" pitchFamily="34" charset="0"/>
              </a:rPr>
              <a:t>12 </a:t>
            </a:r>
            <a:r>
              <a:rPr lang="es-CO" dirty="0">
                <a:solidFill>
                  <a:schemeClr val="bg1"/>
                </a:solidFill>
                <a:latin typeface="Franklin Gothic Medium" panose="020B0603020102020204" pitchFamily="34" charset="0"/>
              </a:rPr>
              <a:t>de </a:t>
            </a:r>
            <a:r>
              <a:rPr lang="es-CO" dirty="0" smtClean="0">
                <a:solidFill>
                  <a:schemeClr val="bg1"/>
                </a:solidFill>
                <a:latin typeface="Franklin Gothic Medium" panose="020B0603020102020204" pitchFamily="34" charset="0"/>
              </a:rPr>
              <a:t>abril </a:t>
            </a:r>
            <a:r>
              <a:rPr lang="es-CO" dirty="0">
                <a:solidFill>
                  <a:schemeClr val="bg1"/>
                </a:solidFill>
                <a:latin typeface="Franklin Gothic Medium" panose="020B0603020102020204" pitchFamily="34" charset="0"/>
              </a:rPr>
              <a:t>de 2024</a:t>
            </a:r>
          </a:p>
        </p:txBody>
      </p:sp>
    </p:spTree>
    <p:extLst>
      <p:ext uri="{BB962C8B-B14F-4D97-AF65-F5344CB8AC3E}">
        <p14:creationId xmlns:p14="http://schemas.microsoft.com/office/powerpoint/2010/main" val="1385312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54961" y="1526830"/>
            <a:ext cx="8186057" cy="2585323"/>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En la vida administrativa los ciudadanos y ciudadanas pueden participar interactuando con aquellos que tienen la capacidad de decidir las políticas públicas. De esa forma se logra una participación en procesos de movilización y organización en beneficio del desarrollo, Son ejemplos: la participación en los procesos de planeación y contratación, la vinculación de organizaciones como comités de desarrollo comunitario en salud, los consejos locales de juventud, de cultura y de educación. La participación de las comunidades puede darse para la construcción de una escuela, la pavimentación de una vía, la ampliación de un acueducto verdal.</a:t>
            </a:r>
            <a:endParaRPr lang="es-CO" dirty="0">
              <a:latin typeface="Arial" panose="020B0604020202020204" pitchFamily="34" charset="0"/>
              <a:cs typeface="Arial" panose="020B0604020202020204" pitchFamily="34" charset="0"/>
            </a:endParaRPr>
          </a:p>
        </p:txBody>
      </p:sp>
      <p:sp>
        <p:nvSpPr>
          <p:cNvPr id="4" name="Rectángulo 3"/>
          <p:cNvSpPr/>
          <p:nvPr/>
        </p:nvSpPr>
        <p:spPr>
          <a:xfrm>
            <a:off x="307975" y="2357826"/>
            <a:ext cx="3359959" cy="461665"/>
          </a:xfrm>
          <a:prstGeom prst="rect">
            <a:avLst/>
          </a:prstGeom>
        </p:spPr>
        <p:txBody>
          <a:bodyPr wrap="none">
            <a:spAutoFit/>
          </a:bodyPr>
          <a:lstStyle/>
          <a:p>
            <a:r>
              <a:rPr lang="es-CO" sz="2400" dirty="0" smtClean="0">
                <a:latin typeface="Arial Black" panose="020B0A04020102020204" pitchFamily="34" charset="0"/>
              </a:rPr>
              <a:t>ADMINISTRATIVA  </a:t>
            </a:r>
            <a:endParaRPr lang="es-CO" sz="2400" dirty="0">
              <a:latin typeface="Arial Black" panose="020B0A04020102020204" pitchFamily="34" charset="0"/>
            </a:endParaRPr>
          </a:p>
        </p:txBody>
      </p:sp>
      <p:sp>
        <p:nvSpPr>
          <p:cNvPr id="5" name="AutoShape 2" descr="Consultor de negocios de relaciones públicas, gestión de grupos sociales,  ejecutivo administrativo., empresa, Servicio png | PNGE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6" name="Imagen 5"/>
          <p:cNvPicPr>
            <a:picLocks noChangeAspect="1"/>
          </p:cNvPicPr>
          <p:nvPr/>
        </p:nvPicPr>
        <p:blipFill>
          <a:blip r:embed="rId2">
            <a:extLst>
              <a:ext uri="{BEBA8EAE-BF5A-486C-A8C5-ECC9F3942E4B}">
                <a14:imgProps xmlns:a14="http://schemas.microsoft.com/office/drawing/2010/main">
                  <a14:imgLayer r:embed="rId3">
                    <a14:imgEffect>
                      <a14:backgroundRemoval t="0" b="100000" l="0" r="90000"/>
                    </a14:imgEffect>
                  </a14:imgLayer>
                </a14:imgProps>
              </a:ext>
            </a:extLst>
          </a:blip>
          <a:stretch>
            <a:fillRect/>
          </a:stretch>
        </p:blipFill>
        <p:spPr>
          <a:xfrm>
            <a:off x="4702504" y="4399538"/>
            <a:ext cx="4113761" cy="1907289"/>
          </a:xfrm>
          <a:prstGeom prst="rect">
            <a:avLst/>
          </a:prstGeom>
        </p:spPr>
      </p:pic>
      <p:sp>
        <p:nvSpPr>
          <p:cNvPr id="7" name="CuadroTexto 6"/>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4206129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7507" y="3044868"/>
            <a:ext cx="1672253" cy="461665"/>
          </a:xfrm>
          <a:prstGeom prst="rect">
            <a:avLst/>
          </a:prstGeom>
        </p:spPr>
        <p:txBody>
          <a:bodyPr wrap="none">
            <a:spAutoFit/>
          </a:bodyPr>
          <a:lstStyle/>
          <a:p>
            <a:r>
              <a:rPr lang="es-CO" sz="2400" dirty="0" smtClean="0">
                <a:latin typeface="Arial Black" panose="020B0A04020102020204" pitchFamily="34" charset="0"/>
              </a:rPr>
              <a:t>SOCIAL  </a:t>
            </a:r>
            <a:endParaRPr lang="es-CO" sz="2400" dirty="0">
              <a:latin typeface="Arial Black" panose="020B0A04020102020204" pitchFamily="34" charset="0"/>
            </a:endParaRPr>
          </a:p>
        </p:txBody>
      </p:sp>
      <p:sp>
        <p:nvSpPr>
          <p:cNvPr id="3" name="Rectángulo 2"/>
          <p:cNvSpPr/>
          <p:nvPr/>
        </p:nvSpPr>
        <p:spPr>
          <a:xfrm>
            <a:off x="3748643" y="1868153"/>
            <a:ext cx="6096000" cy="2031325"/>
          </a:xfrm>
          <a:prstGeom prst="rect">
            <a:avLst/>
          </a:prstGeom>
        </p:spPr>
        <p:txBody>
          <a:bodyPr>
            <a:spAutoFit/>
          </a:bodyPr>
          <a:lstStyle/>
          <a:p>
            <a:pPr algn="just"/>
            <a:r>
              <a:rPr lang="es-ES" dirty="0">
                <a:latin typeface="Arial" panose="020B0604020202020204" pitchFamily="34" charset="0"/>
                <a:cs typeface="Arial" panose="020B0604020202020204" pitchFamily="34" charset="0"/>
              </a:rPr>
              <a:t>En la vida social, económica y ambiental los ciudadanos y ciudadanas intervienen para generar espacios de deliberación y concertación en asuntos de interés común. Por ejemplo en servicios públicos y saneamiento básico, además de otros. Para ello los ciudadanos se organizan por sectores y por afinidad de los intereses que se buscan proteger. </a:t>
            </a:r>
            <a:endParaRPr lang="es-CO"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extLst>
              <a:ext uri="{BEBA8EAE-BF5A-486C-A8C5-ECC9F3942E4B}">
                <a14:imgProps xmlns:a14="http://schemas.microsoft.com/office/drawing/2010/main">
                  <a14:imgLayer r:embed="rId3">
                    <a14:imgEffect>
                      <a14:backgroundRemoval t="0" b="96000" l="893" r="100000"/>
                    </a14:imgEffect>
                  </a14:imgLayer>
                </a14:imgProps>
              </a:ext>
            </a:extLst>
          </a:blip>
          <a:stretch>
            <a:fillRect/>
          </a:stretch>
        </p:blipFill>
        <p:spPr>
          <a:xfrm>
            <a:off x="5220193" y="3899478"/>
            <a:ext cx="2630385" cy="2642128"/>
          </a:xfrm>
          <a:prstGeom prst="rect">
            <a:avLst/>
          </a:prstGeom>
        </p:spPr>
      </p:pic>
      <p:sp>
        <p:nvSpPr>
          <p:cNvPr id="5" name="CuadroTexto 4"/>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1153483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6051" y="338885"/>
            <a:ext cx="10572997" cy="830997"/>
          </a:xfrm>
          <a:prstGeom prst="rect">
            <a:avLst/>
          </a:prstGeom>
        </p:spPr>
        <p:txBody>
          <a:bodyPr wrap="square">
            <a:spAutoFit/>
          </a:bodyPr>
          <a:lstStyle/>
          <a:p>
            <a:r>
              <a:rPr lang="es-ES" sz="2400" dirty="0" smtClean="0">
                <a:latin typeface="Arial Black" panose="020B0A04020102020204" pitchFamily="34" charset="0"/>
                <a:cs typeface="Arial" panose="020B0604020202020204" pitchFamily="34" charset="0"/>
              </a:rPr>
              <a:t>¿ </a:t>
            </a:r>
            <a:r>
              <a:rPr lang="es-ES" sz="2400" dirty="0">
                <a:latin typeface="Arial Black" panose="020B0A04020102020204" pitchFamily="34" charset="0"/>
                <a:cs typeface="Arial" panose="020B0604020202020204" pitchFamily="34" charset="0"/>
              </a:rPr>
              <a:t>Q</a:t>
            </a:r>
            <a:r>
              <a:rPr lang="es-ES" sz="2400" dirty="0" smtClean="0">
                <a:latin typeface="Arial Black" panose="020B0A04020102020204" pitchFamily="34" charset="0"/>
                <a:cs typeface="Arial" panose="020B0604020202020204" pitchFamily="34" charset="0"/>
              </a:rPr>
              <a:t>ue </a:t>
            </a:r>
            <a:r>
              <a:rPr lang="es-ES" sz="2400" dirty="0">
                <a:latin typeface="Arial Black" panose="020B0A04020102020204" pitchFamily="34" charset="0"/>
                <a:cs typeface="Arial" panose="020B0604020202020204" pitchFamily="34" charset="0"/>
              </a:rPr>
              <a:t>herramientas disponemos para la participación ciudadana?</a:t>
            </a:r>
            <a:endParaRPr lang="es-CO" sz="2400" dirty="0">
              <a:latin typeface="Arial Black" panose="020B0A04020102020204" pitchFamily="34" charset="0"/>
              <a:cs typeface="Arial" panose="020B0604020202020204" pitchFamily="34" charset="0"/>
            </a:endParaRPr>
          </a:p>
        </p:txBody>
      </p:sp>
      <p:sp>
        <p:nvSpPr>
          <p:cNvPr id="3" name="Rectángulo 2"/>
          <p:cNvSpPr/>
          <p:nvPr/>
        </p:nvSpPr>
        <p:spPr>
          <a:xfrm>
            <a:off x="376051" y="1728712"/>
            <a:ext cx="6096000" cy="3416320"/>
          </a:xfrm>
          <a:prstGeom prst="rect">
            <a:avLst/>
          </a:prstGeom>
        </p:spPr>
        <p:txBody>
          <a:bodyPr>
            <a:spAutoFit/>
          </a:bodyPr>
          <a:lstStyle/>
          <a:p>
            <a:pPr algn="just"/>
            <a:r>
              <a:rPr lang="es-ES" dirty="0">
                <a:latin typeface="Arial" panose="020B0604020202020204" pitchFamily="34" charset="0"/>
                <a:cs typeface="Arial" panose="020B0604020202020204" pitchFamily="34" charset="0"/>
              </a:rPr>
              <a:t>De instrumentos jurídicos desarrollados con fundamento en principios constitucionales. En su conjunto son las acciones que facilitan la relación del ciudadano y la administración pública, que permiten a los ciudadanos conocer la misma y brindar las recomendaciones o exigencias frente a ella, como también alertar de los riesgos posibles en la gestión pública. En otras palabras, los mecanismos de la participación le ayudan al ciudadano para que diferencie entre lo que se puede saber y lo que todos pueden hacer. Esto que todos pueden hacer es en la práctica la ciudadanía activa. Si se hace esa diferencia adquiere sentido la democracia.</a:t>
            </a:r>
            <a:endParaRPr lang="es-CO"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a:off x="6942673" y="2403206"/>
            <a:ext cx="4267320" cy="2536929"/>
          </a:xfrm>
          <a:prstGeom prst="rect">
            <a:avLst/>
          </a:prstGeom>
        </p:spPr>
      </p:pic>
      <p:sp>
        <p:nvSpPr>
          <p:cNvPr id="5" name="CuadroTexto 4"/>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2380844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imgEffect>
                  </a14:imgLayer>
                </a14:imgProps>
              </a:ext>
            </a:extLst>
          </a:blip>
          <a:srcRect t="6497"/>
          <a:stretch/>
        </p:blipFill>
        <p:spPr>
          <a:xfrm>
            <a:off x="486888" y="115251"/>
            <a:ext cx="6365174" cy="6669483"/>
          </a:xfrm>
          <a:prstGeom prst="rect">
            <a:avLst/>
          </a:prstGeom>
        </p:spPr>
      </p:pic>
      <p:sp>
        <p:nvSpPr>
          <p:cNvPr id="4" name="Rectángulo 3"/>
          <p:cNvSpPr/>
          <p:nvPr/>
        </p:nvSpPr>
        <p:spPr>
          <a:xfrm>
            <a:off x="7250226" y="3080660"/>
            <a:ext cx="4591706" cy="369332"/>
          </a:xfrm>
          <a:prstGeom prst="rect">
            <a:avLst/>
          </a:prstGeom>
        </p:spPr>
        <p:txBody>
          <a:bodyPr wrap="none">
            <a:spAutoFit/>
          </a:bodyPr>
          <a:lstStyle/>
          <a:p>
            <a:r>
              <a:rPr lang="es-CO" b="1" dirty="0">
                <a:latin typeface="Arial" panose="020B0604020202020204" pitchFamily="34" charset="0"/>
                <a:cs typeface="Arial" panose="020B0604020202020204" pitchFamily="34" charset="0"/>
              </a:rPr>
              <a:t>MAPA DE PARTICIPACIÓN CIUDADANA </a:t>
            </a:r>
          </a:p>
        </p:txBody>
      </p:sp>
      <p:sp>
        <p:nvSpPr>
          <p:cNvPr id="5" name="CuadroTexto 4"/>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522570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97266" y="104775"/>
            <a:ext cx="6219825" cy="6753225"/>
          </a:xfrm>
          <a:prstGeom prst="rect">
            <a:avLst/>
          </a:prstGeom>
        </p:spPr>
      </p:pic>
      <p:sp>
        <p:nvSpPr>
          <p:cNvPr id="3" name="Rectángulo 2"/>
          <p:cNvSpPr/>
          <p:nvPr/>
        </p:nvSpPr>
        <p:spPr>
          <a:xfrm>
            <a:off x="6812478" y="3022708"/>
            <a:ext cx="6096000" cy="646331"/>
          </a:xfrm>
          <a:prstGeom prst="rect">
            <a:avLst/>
          </a:prstGeom>
        </p:spPr>
        <p:txBody>
          <a:bodyPr>
            <a:spAutoFit/>
          </a:bodyPr>
          <a:lstStyle/>
          <a:p>
            <a:r>
              <a:rPr lang="es-ES" b="1" dirty="0">
                <a:latin typeface="Arial" panose="020B0604020202020204" pitchFamily="34" charset="0"/>
                <a:cs typeface="Arial" panose="020B0604020202020204" pitchFamily="34" charset="0"/>
              </a:rPr>
              <a:t>INSTITUCIONES Y MECANISMOS DE LA PARTICIPACIÓN CIUDADANA LEY 134 DE 1994</a:t>
            </a:r>
            <a:endParaRPr lang="es-CO" b="1" dirty="0">
              <a:latin typeface="Arial" panose="020B0604020202020204" pitchFamily="34" charset="0"/>
              <a:cs typeface="Arial" panose="020B0604020202020204" pitchFamily="34" charset="0"/>
            </a:endParaRPr>
          </a:p>
        </p:txBody>
      </p:sp>
      <p:sp>
        <p:nvSpPr>
          <p:cNvPr id="4" name="CuadroTexto 3"/>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3994417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4804" y="315134"/>
            <a:ext cx="9884230" cy="1200329"/>
          </a:xfrm>
          <a:prstGeom prst="rect">
            <a:avLst/>
          </a:prstGeom>
        </p:spPr>
        <p:txBody>
          <a:bodyPr wrap="square">
            <a:spAutoFit/>
          </a:bodyPr>
          <a:lstStyle/>
          <a:p>
            <a:r>
              <a:rPr lang="es-ES" sz="2400" dirty="0">
                <a:latin typeface="Arial Black" panose="020B0A04020102020204" pitchFamily="34" charset="0"/>
              </a:rPr>
              <a:t>EJERCICIO DE LOS DERECHOS DE INFORMACIÓN Y ACCESO A LA INFORMACIÓN Y ACCESO A LA DOCUMENTACIÓN </a:t>
            </a:r>
            <a:r>
              <a:rPr lang="es-ES" sz="2400" dirty="0" smtClean="0">
                <a:latin typeface="Arial Black" panose="020B0A04020102020204" pitchFamily="34" charset="0"/>
              </a:rPr>
              <a:t>PUBLICA.</a:t>
            </a:r>
            <a:endParaRPr lang="es-CO" sz="2400" dirty="0">
              <a:latin typeface="Arial Black" panose="020B0A04020102020204" pitchFamily="34" charset="0"/>
            </a:endParaRPr>
          </a:p>
        </p:txBody>
      </p:sp>
      <p:pic>
        <p:nvPicPr>
          <p:cNvPr id="3" name="Imagen 2"/>
          <p:cNvPicPr>
            <a:picLocks noChangeAspect="1"/>
          </p:cNvPicPr>
          <p:nvPr/>
        </p:nvPicPr>
        <p:blipFill>
          <a:blip r:embed="rId2"/>
          <a:stretch>
            <a:fillRect/>
          </a:stretch>
        </p:blipFill>
        <p:spPr>
          <a:xfrm>
            <a:off x="280416" y="2914324"/>
            <a:ext cx="2562225" cy="714375"/>
          </a:xfrm>
          <a:prstGeom prst="rect">
            <a:avLst/>
          </a:prstGeom>
        </p:spPr>
      </p:pic>
      <p:sp>
        <p:nvSpPr>
          <p:cNvPr id="4" name="Rectángulo 3"/>
          <p:cNvSpPr/>
          <p:nvPr/>
        </p:nvSpPr>
        <p:spPr>
          <a:xfrm>
            <a:off x="3333007" y="1515463"/>
            <a:ext cx="6666015" cy="4940848"/>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Todas las personas tienen derecho a su intimidad personal y familiar y a su buen nombre, y el Estado debe respetarlos y hacerlos respetar. De igual modo, tienen derecho a conocer, actualizar y rectificar las informaciones que se hayan recogido sobre ellas en bancos de datos y en archivos de entidades públicas y privadas. </a:t>
            </a:r>
            <a:endParaRPr lang="es-ES" dirty="0" smtClean="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r>
              <a:rPr lang="es-ES" dirty="0" smtClean="0">
                <a:latin typeface="Arial" panose="020B0604020202020204" pitchFamily="34" charset="0"/>
                <a:cs typeface="Arial" panose="020B0604020202020204" pitchFamily="34" charset="0"/>
              </a:rPr>
              <a:t>En </a:t>
            </a:r>
            <a:r>
              <a:rPr lang="es-ES" dirty="0">
                <a:latin typeface="Arial" panose="020B0604020202020204" pitchFamily="34" charset="0"/>
                <a:cs typeface="Arial" panose="020B0604020202020204" pitchFamily="34" charset="0"/>
              </a:rPr>
              <a:t>la recolección, tratamiento y circulación de datos se respetarán la libertad y demás garantías consagradas en la Constitución. La correspondencia y demás formas de comunicación privada son inviolables. Sólo pueden ser interceptadas o registradas mediante orden judicial, en los casos y con las formalidades que establezca la ley. Para efectos tributarios o judiciales y para los casos de inspección, vigilancia e intervención del Estado podrá exigirse la presentación de libros de contabilidad y demás documentos privados, en los términos que señale la ley.</a:t>
            </a:r>
            <a:endParaRPr lang="es-CO" dirty="0">
              <a:latin typeface="Arial" panose="020B0604020202020204" pitchFamily="34" charset="0"/>
              <a:cs typeface="Arial" panose="020B0604020202020204" pitchFamily="34" charset="0"/>
            </a:endParaRPr>
          </a:p>
        </p:txBody>
      </p:sp>
      <p:sp>
        <p:nvSpPr>
          <p:cNvPr id="5" name="CuadroTexto 4"/>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1496970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135" y="556783"/>
            <a:ext cx="2705100" cy="828675"/>
          </a:xfrm>
          <a:prstGeom prst="rect">
            <a:avLst/>
          </a:prstGeom>
        </p:spPr>
      </p:pic>
      <p:sp>
        <p:nvSpPr>
          <p:cNvPr id="3" name="Rectángulo 2"/>
          <p:cNvSpPr/>
          <p:nvPr/>
        </p:nvSpPr>
        <p:spPr>
          <a:xfrm>
            <a:off x="3368633" y="369795"/>
            <a:ext cx="6096000" cy="2031325"/>
          </a:xfrm>
          <a:prstGeom prst="rect">
            <a:avLst/>
          </a:prstGeom>
        </p:spPr>
        <p:txBody>
          <a:bodyPr>
            <a:spAutoFit/>
          </a:bodyPr>
          <a:lstStyle/>
          <a:p>
            <a:pPr algn="just"/>
            <a:r>
              <a:rPr lang="es-ES" dirty="0">
                <a:latin typeface="Arial" panose="020B0604020202020204" pitchFamily="34" charset="0"/>
                <a:cs typeface="Arial" panose="020B0604020202020204" pitchFamily="34" charset="0"/>
              </a:rPr>
              <a:t>Se garantiza a toda persona la libertad de expresar y difundir su pensamiento y opiniones, la de informar y recibir información veraz e imparcial, y la de fundar medios masivos de comunicación. Estos son libres y tienen responsabilidad social. Se garantiza el derecho a la rectificación en condiciones de equidad. No habrá censura.</a:t>
            </a:r>
            <a:endParaRPr lang="es-CO"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272885" y="3732702"/>
            <a:ext cx="2800350" cy="809625"/>
          </a:xfrm>
          <a:prstGeom prst="rect">
            <a:avLst/>
          </a:prstGeom>
        </p:spPr>
      </p:pic>
      <p:sp>
        <p:nvSpPr>
          <p:cNvPr id="6" name="Rectángulo 5"/>
          <p:cNvSpPr/>
          <p:nvPr/>
        </p:nvSpPr>
        <p:spPr>
          <a:xfrm>
            <a:off x="3368633" y="3260352"/>
            <a:ext cx="7437912" cy="1754326"/>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Toda persona tiene derecho a presentar peticiones respetuosas</a:t>
            </a:r>
          </a:p>
          <a:p>
            <a:pPr algn="just"/>
            <a:r>
              <a:rPr lang="es-ES" dirty="0">
                <a:latin typeface="Arial" panose="020B0604020202020204" pitchFamily="34" charset="0"/>
                <a:cs typeface="Arial" panose="020B0604020202020204" pitchFamily="34" charset="0"/>
              </a:rPr>
              <a:t>a las autoridades por motivos de interés general o particular y a</a:t>
            </a:r>
          </a:p>
          <a:p>
            <a:pPr algn="just"/>
            <a:r>
              <a:rPr lang="es-ES" dirty="0">
                <a:latin typeface="Arial" panose="020B0604020202020204" pitchFamily="34" charset="0"/>
                <a:cs typeface="Arial" panose="020B0604020202020204" pitchFamily="34" charset="0"/>
              </a:rPr>
              <a:t>obtener pronta resolución. </a:t>
            </a:r>
            <a:endParaRPr lang="es-ES" dirty="0" smtClean="0">
              <a:latin typeface="Arial" panose="020B0604020202020204" pitchFamily="34" charset="0"/>
              <a:cs typeface="Arial" panose="020B0604020202020204" pitchFamily="34" charset="0"/>
            </a:endParaRPr>
          </a:p>
          <a:p>
            <a:pPr algn="just"/>
            <a:r>
              <a:rPr lang="es-ES" dirty="0" smtClean="0">
                <a:latin typeface="Arial" panose="020B0604020202020204" pitchFamily="34" charset="0"/>
                <a:cs typeface="Arial" panose="020B0604020202020204" pitchFamily="34" charset="0"/>
              </a:rPr>
              <a:t>El </a:t>
            </a:r>
            <a:r>
              <a:rPr lang="es-ES" dirty="0">
                <a:latin typeface="Arial" panose="020B0604020202020204" pitchFamily="34" charset="0"/>
                <a:cs typeface="Arial" panose="020B0604020202020204" pitchFamily="34" charset="0"/>
              </a:rPr>
              <a:t>legislador podrá reglamentar su</a:t>
            </a:r>
          </a:p>
          <a:p>
            <a:pPr algn="just"/>
            <a:r>
              <a:rPr lang="es-ES" dirty="0">
                <a:latin typeface="Arial" panose="020B0604020202020204" pitchFamily="34" charset="0"/>
                <a:cs typeface="Arial" panose="020B0604020202020204" pitchFamily="34" charset="0"/>
              </a:rPr>
              <a:t>ejercicio ante organizaciones privadas para garantizar los</a:t>
            </a:r>
          </a:p>
          <a:p>
            <a:pPr algn="just"/>
            <a:r>
              <a:rPr lang="es-ES" dirty="0">
                <a:latin typeface="Arial" panose="020B0604020202020204" pitchFamily="34" charset="0"/>
                <a:cs typeface="Arial" panose="020B0604020202020204" pitchFamily="34" charset="0"/>
              </a:rPr>
              <a:t>derechos fundamentales.</a:t>
            </a:r>
            <a:endParaRPr lang="es-CO" dirty="0">
              <a:latin typeface="Arial" panose="020B0604020202020204" pitchFamily="34" charset="0"/>
              <a:cs typeface="Arial" panose="020B0604020202020204" pitchFamily="34" charset="0"/>
            </a:endParaRPr>
          </a:p>
        </p:txBody>
      </p:sp>
      <p:sp>
        <p:nvSpPr>
          <p:cNvPr id="7" name="CuadroTexto 6"/>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777279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8796" y="489259"/>
            <a:ext cx="6348341" cy="461665"/>
          </a:xfrm>
          <a:prstGeom prst="rect">
            <a:avLst/>
          </a:prstGeom>
        </p:spPr>
        <p:txBody>
          <a:bodyPr wrap="none">
            <a:spAutoFit/>
          </a:bodyPr>
          <a:lstStyle/>
          <a:p>
            <a:r>
              <a:rPr lang="es-ES" sz="2400" dirty="0">
                <a:latin typeface="Arial Black" panose="020B0A04020102020204" pitchFamily="34" charset="0"/>
              </a:rPr>
              <a:t>¿Que es el derecho de Información? </a:t>
            </a:r>
            <a:endParaRPr lang="es-CO" sz="2400" dirty="0">
              <a:latin typeface="Arial Black" panose="020B0A04020102020204" pitchFamily="34" charset="0"/>
            </a:endParaRPr>
          </a:p>
        </p:txBody>
      </p:sp>
      <p:sp>
        <p:nvSpPr>
          <p:cNvPr id="3" name="Rectángulo 2"/>
          <p:cNvSpPr/>
          <p:nvPr/>
        </p:nvSpPr>
        <p:spPr>
          <a:xfrm>
            <a:off x="458796" y="1194045"/>
            <a:ext cx="6096000" cy="1754326"/>
          </a:xfrm>
          <a:prstGeom prst="rect">
            <a:avLst/>
          </a:prstGeom>
        </p:spPr>
        <p:txBody>
          <a:bodyPr>
            <a:spAutoFit/>
          </a:bodyPr>
          <a:lstStyle/>
          <a:p>
            <a:pPr algn="just"/>
            <a:r>
              <a:rPr lang="es-ES" dirty="0">
                <a:latin typeface="Arial" panose="020B0604020202020204" pitchFamily="34" charset="0"/>
                <a:cs typeface="Arial" panose="020B0604020202020204" pitchFamily="34" charset="0"/>
              </a:rPr>
              <a:t>El derecho de información es el principal derecho de la nueva ciudadanía activa el cual permite garantizar la </a:t>
            </a:r>
            <a:r>
              <a:rPr lang="es-ES" dirty="0" smtClean="0">
                <a:latin typeface="Arial" panose="020B0604020202020204" pitchFamily="34" charset="0"/>
                <a:cs typeface="Arial" panose="020B0604020202020204" pitchFamily="34" charset="0"/>
              </a:rPr>
              <a:t>participación </a:t>
            </a:r>
            <a:r>
              <a:rPr lang="es-ES" dirty="0">
                <a:latin typeface="Arial" panose="020B0604020202020204" pitchFamily="34" charset="0"/>
                <a:cs typeface="Arial" panose="020B0604020202020204" pitchFamily="34" charset="0"/>
              </a:rPr>
              <a:t>de los ciudadanos en la actividad administrativa. El derecho a conocer qué existe sobre nosotros en las bases de datos de información, tanto públicas como privadas</a:t>
            </a:r>
            <a:endParaRPr lang="es-CO" dirty="0">
              <a:latin typeface="Arial" panose="020B0604020202020204" pitchFamily="34" charset="0"/>
              <a:cs typeface="Arial" panose="020B0604020202020204" pitchFamily="34" charset="0"/>
            </a:endParaRPr>
          </a:p>
        </p:txBody>
      </p:sp>
      <p:sp>
        <p:nvSpPr>
          <p:cNvPr id="12" name="Rectángulo 11"/>
          <p:cNvSpPr/>
          <p:nvPr/>
        </p:nvSpPr>
        <p:spPr>
          <a:xfrm>
            <a:off x="458796" y="3296200"/>
            <a:ext cx="3782126" cy="461665"/>
          </a:xfrm>
          <a:prstGeom prst="rect">
            <a:avLst/>
          </a:prstGeom>
        </p:spPr>
        <p:txBody>
          <a:bodyPr wrap="none">
            <a:spAutoFit/>
          </a:bodyPr>
          <a:lstStyle/>
          <a:p>
            <a:r>
              <a:rPr lang="es-ES" sz="2400" dirty="0" smtClean="0">
                <a:latin typeface="Arial Black" panose="020B0A04020102020204" pitchFamily="34" charset="0"/>
              </a:rPr>
              <a:t>¿Para qué nos sirve? </a:t>
            </a:r>
            <a:endParaRPr lang="es-CO" sz="2400" dirty="0">
              <a:latin typeface="Arial Black" panose="020B0A04020102020204" pitchFamily="34" charset="0"/>
            </a:endParaRPr>
          </a:p>
        </p:txBody>
      </p:sp>
      <p:sp>
        <p:nvSpPr>
          <p:cNvPr id="16" name="Rectángulo 15"/>
          <p:cNvSpPr/>
          <p:nvPr/>
        </p:nvSpPr>
        <p:spPr>
          <a:xfrm>
            <a:off x="458796" y="3866912"/>
            <a:ext cx="6096000" cy="2585323"/>
          </a:xfrm>
          <a:prstGeom prst="rect">
            <a:avLst/>
          </a:prstGeom>
        </p:spPr>
        <p:txBody>
          <a:bodyPr>
            <a:spAutoFit/>
          </a:bodyPr>
          <a:lstStyle/>
          <a:p>
            <a:pPr algn="just"/>
            <a:r>
              <a:rPr lang="es-ES" dirty="0">
                <a:latin typeface="Arial" panose="020B0604020202020204" pitchFamily="34" charset="0"/>
                <a:cs typeface="Arial" panose="020B0604020202020204" pitchFamily="34" charset="0"/>
              </a:rPr>
              <a:t>Es el derecho que nos permite conocer, en general, la actividad y las acciones emprendidas por la administración, el estado actual de la gestión y los procedimientos que regulan las buenas practicas de esta gestión. Igualmente el que se comunique por parte de la administración el inicio del tramite o procedimiento y eventualmente los motivos por los cuales no se escoge por parte de la administración la solicitud, </a:t>
            </a:r>
            <a:r>
              <a:rPr lang="es-ES" dirty="0" smtClean="0">
                <a:latin typeface="Arial" panose="020B0604020202020204" pitchFamily="34" charset="0"/>
                <a:cs typeface="Arial" panose="020B0604020202020204" pitchFamily="34" charset="0"/>
              </a:rPr>
              <a:t>reclamo o queja. </a:t>
            </a:r>
            <a:endParaRPr lang="es-CO" dirty="0">
              <a:latin typeface="Arial" panose="020B0604020202020204" pitchFamily="34" charset="0"/>
              <a:cs typeface="Arial" panose="020B0604020202020204" pitchFamily="34" charset="0"/>
            </a:endParaRPr>
          </a:p>
        </p:txBody>
      </p:sp>
      <p:pic>
        <p:nvPicPr>
          <p:cNvPr id="18" name="Imagen 17"/>
          <p:cNvPicPr>
            <a:picLocks noChangeAspect="1"/>
          </p:cNvPicPr>
          <p:nvPr/>
        </p:nvPicPr>
        <p:blipFill>
          <a:blip r:embed="rId2">
            <a:extLst>
              <a:ext uri="{BEBA8EAE-BF5A-486C-A8C5-ECC9F3942E4B}">
                <a14:imgProps xmlns:a14="http://schemas.microsoft.com/office/drawing/2010/main">
                  <a14:imgLayer r:embed="rId3">
                    <a14:imgEffect>
                      <a14:backgroundRemoval t="2210" b="97238" l="0" r="95683"/>
                    </a14:imgEffect>
                  </a14:imgLayer>
                </a14:imgProps>
              </a:ext>
            </a:extLst>
          </a:blip>
          <a:stretch>
            <a:fillRect/>
          </a:stretch>
        </p:blipFill>
        <p:spPr>
          <a:xfrm>
            <a:off x="7623958" y="2232254"/>
            <a:ext cx="3411365" cy="2221069"/>
          </a:xfrm>
          <a:prstGeom prst="rect">
            <a:avLst/>
          </a:prstGeom>
        </p:spPr>
      </p:pic>
      <p:sp>
        <p:nvSpPr>
          <p:cNvPr id="7" name="CuadroTexto 6"/>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4239291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504346" y="477383"/>
            <a:ext cx="5052281" cy="461665"/>
          </a:xfrm>
          <a:prstGeom prst="rect">
            <a:avLst/>
          </a:prstGeom>
        </p:spPr>
        <p:txBody>
          <a:bodyPr wrap="none">
            <a:spAutoFit/>
          </a:bodyPr>
          <a:lstStyle/>
          <a:p>
            <a:r>
              <a:rPr lang="es-CO" sz="2400" dirty="0">
                <a:latin typeface="Arial Black" panose="020B0A04020102020204" pitchFamily="34" charset="0"/>
              </a:rPr>
              <a:t>¿Dónde podemos dirigirnos ?</a:t>
            </a:r>
          </a:p>
        </p:txBody>
      </p:sp>
      <p:sp>
        <p:nvSpPr>
          <p:cNvPr id="9" name="Rectángulo 8"/>
          <p:cNvSpPr/>
          <p:nvPr/>
        </p:nvSpPr>
        <p:spPr>
          <a:xfrm>
            <a:off x="504346" y="1237543"/>
            <a:ext cx="6096000" cy="1477328"/>
          </a:xfrm>
          <a:prstGeom prst="rect">
            <a:avLst/>
          </a:prstGeom>
        </p:spPr>
        <p:txBody>
          <a:bodyPr>
            <a:spAutoFit/>
          </a:bodyPr>
          <a:lstStyle/>
          <a:p>
            <a:pPr algn="just"/>
            <a:r>
              <a:rPr lang="es-ES" dirty="0">
                <a:latin typeface="Arial" panose="020B0604020202020204" pitchFamily="34" charset="0"/>
                <a:cs typeface="Arial" panose="020B0604020202020204" pitchFamily="34" charset="0"/>
              </a:rPr>
              <a:t>La ciudadanía puede dirigirse a los puntos y oficinas de Servicio al ciudadano, los cuales se encuentra al servicio en todas las entidades publicas, Kioscos de servicios a la ciudadanía, oficinas de relaciones con el público , portales ciudadanos.</a:t>
            </a:r>
            <a:endParaRPr lang="es-CO" dirty="0">
              <a:latin typeface="Arial" panose="020B0604020202020204" pitchFamily="34" charset="0"/>
              <a:cs typeface="Arial" panose="020B0604020202020204" pitchFamily="34" charset="0"/>
            </a:endParaRPr>
          </a:p>
        </p:txBody>
      </p:sp>
      <p:sp>
        <p:nvSpPr>
          <p:cNvPr id="10" name="Rectángulo 9"/>
          <p:cNvSpPr/>
          <p:nvPr/>
        </p:nvSpPr>
        <p:spPr>
          <a:xfrm>
            <a:off x="504346" y="3013366"/>
            <a:ext cx="6096000" cy="2031325"/>
          </a:xfrm>
          <a:prstGeom prst="rect">
            <a:avLst/>
          </a:prstGeom>
        </p:spPr>
        <p:txBody>
          <a:bodyPr>
            <a:spAutoFit/>
          </a:bodyPr>
          <a:lstStyle/>
          <a:p>
            <a:pPr algn="just"/>
            <a:r>
              <a:rPr lang="es-ES" dirty="0">
                <a:latin typeface="Arial" panose="020B0604020202020204" pitchFamily="34" charset="0"/>
                <a:cs typeface="Arial" panose="020B0604020202020204" pitchFamily="34" charset="0"/>
              </a:rPr>
              <a:t>El derecho de información y acceso ala documentación pública también ante las oficinas o dependencias de atención ciudadana o denominadas de Peticiones, Quejas, Reclamos, Sugerencias conocidas como las </a:t>
            </a:r>
            <a:r>
              <a:rPr lang="es-ES" dirty="0" smtClean="0">
                <a:latin typeface="Arial" panose="020B0604020202020204" pitchFamily="34" charset="0"/>
                <a:cs typeface="Arial" panose="020B0604020202020204" pitchFamily="34" charset="0"/>
              </a:rPr>
              <a:t>PQRSDF. </a:t>
            </a:r>
            <a:r>
              <a:rPr lang="es-ES" dirty="0">
                <a:latin typeface="Arial" panose="020B0604020202020204" pitchFamily="34" charset="0"/>
                <a:cs typeface="Arial" panose="020B0604020202020204" pitchFamily="34" charset="0"/>
              </a:rPr>
              <a:t>Igualmente el ciudadano puede acudir a las páginas web y oficinas virtuales de las entidades públicas y privadas.</a:t>
            </a:r>
            <a:endParaRPr lang="es-CO" dirty="0">
              <a:latin typeface="Arial" panose="020B0604020202020204" pitchFamily="34" charset="0"/>
              <a:cs typeface="Arial" panose="020B0604020202020204" pitchFamily="34" charset="0"/>
            </a:endParaRPr>
          </a:p>
        </p:txBody>
      </p:sp>
      <p:sp>
        <p:nvSpPr>
          <p:cNvPr id="11" name="Rectángulo 10"/>
          <p:cNvSpPr/>
          <p:nvPr/>
        </p:nvSpPr>
        <p:spPr>
          <a:xfrm>
            <a:off x="7445829" y="1695206"/>
            <a:ext cx="4359868" cy="2862322"/>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Es función de estas dependencias, existentes en todas las entidades del estado a nivel central y descentralizado, gestionar las relaciones con el público. Para el efecto, supervisan el correcto ejercicio de estos derechos, condición indispensable para garantizar efectivamente la transparencia de la acción de las entidades del sector Público.</a:t>
            </a:r>
            <a:endParaRPr lang="es-CO" dirty="0">
              <a:latin typeface="Arial" panose="020B0604020202020204" pitchFamily="34" charset="0"/>
              <a:cs typeface="Arial" panose="020B0604020202020204" pitchFamily="34" charset="0"/>
            </a:endParaRPr>
          </a:p>
        </p:txBody>
      </p:sp>
      <p:sp>
        <p:nvSpPr>
          <p:cNvPr id="6" name="CuadroTexto 5"/>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3029044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9250" y="429882"/>
            <a:ext cx="5790688" cy="461665"/>
          </a:xfrm>
          <a:prstGeom prst="rect">
            <a:avLst/>
          </a:prstGeom>
        </p:spPr>
        <p:txBody>
          <a:bodyPr wrap="none">
            <a:spAutoFit/>
          </a:bodyPr>
          <a:lstStyle/>
          <a:p>
            <a:r>
              <a:rPr lang="es-ES" sz="2400" dirty="0">
                <a:latin typeface="Arial Black" panose="020B0A04020102020204" pitchFamily="34" charset="0"/>
              </a:rPr>
              <a:t>¿Qué requisitos se debe cumplir?</a:t>
            </a:r>
            <a:endParaRPr lang="es-CO" sz="2400" dirty="0">
              <a:latin typeface="Arial Black" panose="020B0A04020102020204" pitchFamily="34" charset="0"/>
            </a:endParaRPr>
          </a:p>
        </p:txBody>
      </p:sp>
      <p:sp>
        <p:nvSpPr>
          <p:cNvPr id="3" name="Rectángulo 2"/>
          <p:cNvSpPr/>
          <p:nvPr/>
        </p:nvSpPr>
        <p:spPr>
          <a:xfrm>
            <a:off x="296594" y="1617829"/>
            <a:ext cx="6096000" cy="3693319"/>
          </a:xfrm>
          <a:prstGeom prst="rect">
            <a:avLst/>
          </a:prstGeom>
        </p:spPr>
        <p:txBody>
          <a:bodyPr>
            <a:spAutoFit/>
          </a:bodyPr>
          <a:lstStyle/>
          <a:p>
            <a:pPr algn="just"/>
            <a:r>
              <a:rPr lang="es-ES" dirty="0">
                <a:latin typeface="Arial" panose="020B0604020202020204" pitchFamily="34" charset="0"/>
                <a:cs typeface="Arial" panose="020B0604020202020204" pitchFamily="34" charset="0"/>
              </a:rPr>
              <a:t>Para orientar la comunicación, con la cual se da inicio al tramite, el ciudadano interesado debe estar en condiciones de conocer: </a:t>
            </a:r>
            <a:endParaRPr lang="es-ES"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dirty="0" smtClean="0">
                <a:latin typeface="Arial" panose="020B0604020202020204" pitchFamily="34" charset="0"/>
                <a:cs typeface="Arial" panose="020B0604020202020204" pitchFamily="34" charset="0"/>
              </a:rPr>
              <a:t>El ente componente</a:t>
            </a:r>
          </a:p>
          <a:p>
            <a:pPr marL="285750" indent="-285750" algn="just">
              <a:buFont typeface="Wingdings" panose="05000000000000000000" pitchFamily="2" charset="2"/>
              <a:buChar char="Ø"/>
            </a:pPr>
            <a:r>
              <a:rPr lang="es-ES" dirty="0" smtClean="0">
                <a:latin typeface="Arial" panose="020B0604020202020204" pitchFamily="34" charset="0"/>
                <a:cs typeface="Arial" panose="020B0604020202020204" pitchFamily="34" charset="0"/>
              </a:rPr>
              <a:t>El </a:t>
            </a:r>
            <a:r>
              <a:rPr lang="es-ES" dirty="0">
                <a:latin typeface="Arial" panose="020B0604020202020204" pitchFamily="34" charset="0"/>
                <a:cs typeface="Arial" panose="020B0604020202020204" pitchFamily="34" charset="0"/>
              </a:rPr>
              <a:t>objetivo del trámite, es decir, lo que se esta solicitando: </a:t>
            </a:r>
            <a:endParaRPr lang="es-ES"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dirty="0" smtClean="0">
                <a:latin typeface="Arial" panose="020B0604020202020204" pitchFamily="34" charset="0"/>
                <a:cs typeface="Arial" panose="020B0604020202020204" pitchFamily="34" charset="0"/>
              </a:rPr>
              <a:t>La </a:t>
            </a:r>
            <a:r>
              <a:rPr lang="es-ES" dirty="0">
                <a:latin typeface="Arial" panose="020B0604020202020204" pitchFamily="34" charset="0"/>
                <a:cs typeface="Arial" panose="020B0604020202020204" pitchFamily="34" charset="0"/>
              </a:rPr>
              <a:t>oficina a la cual esta confiada la función y la persona o servidor responsable del trámite. </a:t>
            </a:r>
          </a:p>
          <a:p>
            <a:pPr marL="285750" indent="-285750" algn="just">
              <a:buFont typeface="Wingdings" panose="05000000000000000000" pitchFamily="2" charset="2"/>
              <a:buChar char="Ø"/>
            </a:pPr>
            <a:r>
              <a:rPr lang="es-ES" dirty="0" smtClean="0">
                <a:latin typeface="Arial" panose="020B0604020202020204" pitchFamily="34" charset="0"/>
                <a:cs typeface="Arial" panose="020B0604020202020204" pitchFamily="34" charset="0"/>
              </a:rPr>
              <a:t>El </a:t>
            </a:r>
            <a:r>
              <a:rPr lang="es-ES" dirty="0">
                <a:latin typeface="Arial" panose="020B0604020202020204" pitchFamily="34" charset="0"/>
                <a:cs typeface="Arial" panose="020B0604020202020204" pitchFamily="34" charset="0"/>
              </a:rPr>
              <a:t>termino fijado para la conclusión del trámite o procedimiento, es decir, el tiempo dentro del cual la administración debe decidir; </a:t>
            </a:r>
            <a:endParaRPr lang="es-ES"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dirty="0" smtClean="0">
                <a:latin typeface="Arial" panose="020B0604020202020204" pitchFamily="34" charset="0"/>
                <a:cs typeface="Arial" panose="020B0604020202020204" pitchFamily="34" charset="0"/>
              </a:rPr>
              <a:t>La </a:t>
            </a:r>
            <a:r>
              <a:rPr lang="es-ES" dirty="0">
                <a:latin typeface="Arial" panose="020B0604020202020204" pitchFamily="34" charset="0"/>
                <a:cs typeface="Arial" panose="020B0604020202020204" pitchFamily="34" charset="0"/>
              </a:rPr>
              <a:t>acción de tipo administrativa o jurisdiccional que el interesado puede interponer contra la administración.</a:t>
            </a:r>
            <a:endParaRPr lang="es-CO"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8005143" y="1734786"/>
            <a:ext cx="2718275" cy="2718275"/>
          </a:xfrm>
          <a:prstGeom prst="rect">
            <a:avLst/>
          </a:prstGeom>
        </p:spPr>
      </p:pic>
      <p:sp>
        <p:nvSpPr>
          <p:cNvPr id="6" name="CuadroTexto 5"/>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655702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p:cNvSpPr txBox="1">
            <a:spLocks/>
          </p:cNvSpPr>
          <p:nvPr/>
        </p:nvSpPr>
        <p:spPr>
          <a:xfrm>
            <a:off x="285371" y="1180981"/>
            <a:ext cx="5956933" cy="60931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dirty="0">
                <a:latin typeface="Arial Black" panose="020B0A04020102020204" pitchFamily="34" charset="0"/>
              </a:rPr>
              <a:t>MECANISMOS DE PARTICIPACIÓN</a:t>
            </a:r>
            <a:endParaRPr lang="es-CO" sz="2400" dirty="0">
              <a:latin typeface="Arial Black" panose="020B0A04020102020204" pitchFamily="34" charset="0"/>
            </a:endParaRPr>
          </a:p>
        </p:txBody>
      </p:sp>
      <p:sp>
        <p:nvSpPr>
          <p:cNvPr id="2" name="Rectángulo 1"/>
          <p:cNvSpPr/>
          <p:nvPr/>
        </p:nvSpPr>
        <p:spPr>
          <a:xfrm>
            <a:off x="285371" y="1941477"/>
            <a:ext cx="6096000" cy="1323439"/>
          </a:xfrm>
          <a:prstGeom prst="rect">
            <a:avLst/>
          </a:prstGeom>
        </p:spPr>
        <p:txBody>
          <a:bodyPr>
            <a:spAutoFit/>
          </a:bodyPr>
          <a:lstStyle/>
          <a:p>
            <a:pPr algn="just"/>
            <a:r>
              <a:rPr lang="es-ES" sz="1600" dirty="0">
                <a:latin typeface="Arial" panose="020B0604020202020204" pitchFamily="34" charset="0"/>
                <a:cs typeface="Arial" panose="020B0604020202020204" pitchFamily="34" charset="0"/>
              </a:rPr>
              <a:t>La calidad de colombiano enaltece a todos los miembros de la comunidad nacional. Todos están en el deber de engrandecerla y dignificarla. El ejercicio de los derechos y libertades reconocidos en esta Constitución implica responsabilidades. Toda persona está obligada a cumplir la Constitución y las leyes. </a:t>
            </a:r>
            <a:endParaRPr lang="es-CO" sz="1600" dirty="0">
              <a:latin typeface="Arial" panose="020B0604020202020204" pitchFamily="34" charset="0"/>
              <a:cs typeface="Arial" panose="020B0604020202020204" pitchFamily="34" charset="0"/>
            </a:endParaRPr>
          </a:p>
        </p:txBody>
      </p:sp>
      <p:sp>
        <p:nvSpPr>
          <p:cNvPr id="3" name="Rectángulo 2"/>
          <p:cNvSpPr/>
          <p:nvPr/>
        </p:nvSpPr>
        <p:spPr>
          <a:xfrm>
            <a:off x="6531429" y="523698"/>
            <a:ext cx="5320146" cy="5262979"/>
          </a:xfrm>
          <a:prstGeom prst="rect">
            <a:avLst/>
          </a:prstGeom>
        </p:spPr>
        <p:txBody>
          <a:bodyPr wrap="square">
            <a:spAutoFit/>
          </a:bodyPr>
          <a:lstStyle/>
          <a:p>
            <a:pPr algn="just"/>
            <a:r>
              <a:rPr lang="es-ES" sz="1600" b="1" dirty="0" smtClean="0">
                <a:latin typeface="Arial" panose="020B0604020202020204" pitchFamily="34" charset="0"/>
                <a:cs typeface="Arial" panose="020B0604020202020204" pitchFamily="34" charset="0"/>
              </a:rPr>
              <a:t>Son </a:t>
            </a:r>
            <a:r>
              <a:rPr lang="es-ES" sz="1600" b="1" dirty="0">
                <a:latin typeface="Arial" panose="020B0604020202020204" pitchFamily="34" charset="0"/>
                <a:cs typeface="Arial" panose="020B0604020202020204" pitchFamily="34" charset="0"/>
              </a:rPr>
              <a:t>deberes de la persona y del ciudadano</a:t>
            </a:r>
            <a:r>
              <a:rPr lang="es-ES" sz="1600" b="1" dirty="0" smtClean="0">
                <a:latin typeface="Arial" panose="020B0604020202020204" pitchFamily="34" charset="0"/>
                <a:cs typeface="Arial" panose="020B0604020202020204" pitchFamily="34" charset="0"/>
              </a:rPr>
              <a:t>: </a:t>
            </a:r>
          </a:p>
          <a:p>
            <a:pPr marL="342900" indent="-342900" algn="just">
              <a:buAutoNum type="arabicPeriod"/>
            </a:pPr>
            <a:r>
              <a:rPr lang="es-ES" sz="1600" dirty="0" smtClean="0">
                <a:latin typeface="Arial" panose="020B0604020202020204" pitchFamily="34" charset="0"/>
                <a:cs typeface="Arial" panose="020B0604020202020204" pitchFamily="34" charset="0"/>
              </a:rPr>
              <a:t>Respetar </a:t>
            </a:r>
            <a:r>
              <a:rPr lang="es-ES" sz="1600" dirty="0">
                <a:latin typeface="Arial" panose="020B0604020202020204" pitchFamily="34" charset="0"/>
                <a:cs typeface="Arial" panose="020B0604020202020204" pitchFamily="34" charset="0"/>
              </a:rPr>
              <a:t>los derechos ajenos y no abusar de los propios</a:t>
            </a:r>
            <a:r>
              <a:rPr lang="es-ES" sz="1600" dirty="0" smtClean="0">
                <a:latin typeface="Arial" panose="020B0604020202020204" pitchFamily="34" charset="0"/>
                <a:cs typeface="Arial" panose="020B0604020202020204" pitchFamily="34" charset="0"/>
              </a:rPr>
              <a:t>;</a:t>
            </a:r>
          </a:p>
          <a:p>
            <a:pPr algn="just"/>
            <a:r>
              <a:rPr lang="es-ES" sz="1600" dirty="0" smtClean="0">
                <a:latin typeface="Arial" panose="020B0604020202020204" pitchFamily="34" charset="0"/>
                <a:cs typeface="Arial" panose="020B0604020202020204" pitchFamily="34" charset="0"/>
              </a:rPr>
              <a:t>2</a:t>
            </a:r>
            <a:r>
              <a:rPr lang="es-ES" sz="1600" dirty="0">
                <a:latin typeface="Arial" panose="020B0604020202020204" pitchFamily="34" charset="0"/>
                <a:cs typeface="Arial" panose="020B0604020202020204" pitchFamily="34" charset="0"/>
              </a:rPr>
              <a:t>. Obrar conforme al principio de solidaridad social, respondiendo con acciones humanitarias ante situaciones que pongan en peligro la vida o la salud de las personas; </a:t>
            </a:r>
            <a:endParaRPr lang="es-ES" sz="1600" dirty="0" smtClean="0">
              <a:latin typeface="Arial" panose="020B0604020202020204" pitchFamily="34" charset="0"/>
              <a:cs typeface="Arial" panose="020B0604020202020204" pitchFamily="34" charset="0"/>
            </a:endParaRPr>
          </a:p>
          <a:p>
            <a:pPr algn="just"/>
            <a:r>
              <a:rPr lang="es-ES" sz="1600" dirty="0" smtClean="0">
                <a:latin typeface="Arial" panose="020B0604020202020204" pitchFamily="34" charset="0"/>
                <a:cs typeface="Arial" panose="020B0604020202020204" pitchFamily="34" charset="0"/>
              </a:rPr>
              <a:t>3</a:t>
            </a:r>
            <a:r>
              <a:rPr lang="es-ES" sz="1600" dirty="0">
                <a:latin typeface="Arial" panose="020B0604020202020204" pitchFamily="34" charset="0"/>
                <a:cs typeface="Arial" panose="020B0604020202020204" pitchFamily="34" charset="0"/>
              </a:rPr>
              <a:t>. Respetar y apoyar a las autoridades democráticas legítimamente constituidas para mantener la independencia y la integridad nacionales. </a:t>
            </a:r>
            <a:endParaRPr lang="es-ES" sz="1600" dirty="0" smtClean="0">
              <a:latin typeface="Arial" panose="020B0604020202020204" pitchFamily="34" charset="0"/>
              <a:cs typeface="Arial" panose="020B0604020202020204" pitchFamily="34" charset="0"/>
            </a:endParaRPr>
          </a:p>
          <a:p>
            <a:pPr algn="just"/>
            <a:r>
              <a:rPr lang="es-ES" sz="1600" dirty="0" smtClean="0">
                <a:latin typeface="Arial" panose="020B0604020202020204" pitchFamily="34" charset="0"/>
                <a:cs typeface="Arial" panose="020B0604020202020204" pitchFamily="34" charset="0"/>
              </a:rPr>
              <a:t>4</a:t>
            </a:r>
            <a:r>
              <a:rPr lang="es-ES" sz="1600" dirty="0">
                <a:latin typeface="Arial" panose="020B0604020202020204" pitchFamily="34" charset="0"/>
                <a:cs typeface="Arial" panose="020B0604020202020204" pitchFamily="34" charset="0"/>
              </a:rPr>
              <a:t>. Defender y difundir los derechos humanos como fundamento de la convivencia pacífica; </a:t>
            </a:r>
            <a:endParaRPr lang="es-ES" sz="1600" dirty="0" smtClean="0">
              <a:latin typeface="Arial" panose="020B0604020202020204" pitchFamily="34" charset="0"/>
              <a:cs typeface="Arial" panose="020B0604020202020204" pitchFamily="34" charset="0"/>
            </a:endParaRPr>
          </a:p>
          <a:p>
            <a:pPr algn="just"/>
            <a:r>
              <a:rPr lang="es-ES" sz="1600" dirty="0" smtClean="0">
                <a:latin typeface="Arial" panose="020B0604020202020204" pitchFamily="34" charset="0"/>
                <a:cs typeface="Arial" panose="020B0604020202020204" pitchFamily="34" charset="0"/>
              </a:rPr>
              <a:t>5</a:t>
            </a:r>
            <a:r>
              <a:rPr lang="es-ES" sz="1600" dirty="0">
                <a:latin typeface="Arial" panose="020B0604020202020204" pitchFamily="34" charset="0"/>
                <a:cs typeface="Arial" panose="020B0604020202020204" pitchFamily="34" charset="0"/>
              </a:rPr>
              <a:t>. Participar en la vida política, cívica y comunitaria del país; 6. Propender al logro y mantenimiento de la paz</a:t>
            </a:r>
            <a:r>
              <a:rPr lang="es-ES" sz="1600" dirty="0" smtClean="0">
                <a:latin typeface="Arial" panose="020B0604020202020204" pitchFamily="34" charset="0"/>
                <a:cs typeface="Arial" panose="020B0604020202020204" pitchFamily="34" charset="0"/>
              </a:rPr>
              <a:t>;</a:t>
            </a:r>
          </a:p>
          <a:p>
            <a:pPr algn="just"/>
            <a:r>
              <a:rPr lang="es-ES" sz="1600" dirty="0" smtClean="0">
                <a:latin typeface="Arial" panose="020B0604020202020204" pitchFamily="34" charset="0"/>
                <a:cs typeface="Arial" panose="020B0604020202020204" pitchFamily="34" charset="0"/>
              </a:rPr>
              <a:t>7</a:t>
            </a:r>
            <a:r>
              <a:rPr lang="es-ES" sz="1600" dirty="0">
                <a:latin typeface="Arial" panose="020B0604020202020204" pitchFamily="34" charset="0"/>
                <a:cs typeface="Arial" panose="020B0604020202020204" pitchFamily="34" charset="0"/>
              </a:rPr>
              <a:t>. Colaborar para el buen funcionamiento de la administración de la justicia; </a:t>
            </a:r>
            <a:endParaRPr lang="es-ES" sz="1600" dirty="0" smtClean="0">
              <a:latin typeface="Arial" panose="020B0604020202020204" pitchFamily="34" charset="0"/>
              <a:cs typeface="Arial" panose="020B0604020202020204" pitchFamily="34" charset="0"/>
            </a:endParaRPr>
          </a:p>
          <a:p>
            <a:pPr algn="just"/>
            <a:r>
              <a:rPr lang="es-ES" sz="1600" dirty="0" smtClean="0">
                <a:latin typeface="Arial" panose="020B0604020202020204" pitchFamily="34" charset="0"/>
                <a:cs typeface="Arial" panose="020B0604020202020204" pitchFamily="34" charset="0"/>
              </a:rPr>
              <a:t>8</a:t>
            </a:r>
            <a:r>
              <a:rPr lang="es-ES" sz="1600" dirty="0">
                <a:latin typeface="Arial" panose="020B0604020202020204" pitchFamily="34" charset="0"/>
                <a:cs typeface="Arial" panose="020B0604020202020204" pitchFamily="34" charset="0"/>
              </a:rPr>
              <a:t>. Proteger los recursos culturales y naturales del país y velar por la conservación de un ambiente sano; </a:t>
            </a:r>
            <a:endParaRPr lang="es-ES" sz="1600" dirty="0" smtClean="0">
              <a:latin typeface="Arial" panose="020B0604020202020204" pitchFamily="34" charset="0"/>
              <a:cs typeface="Arial" panose="020B0604020202020204" pitchFamily="34" charset="0"/>
            </a:endParaRPr>
          </a:p>
          <a:p>
            <a:pPr algn="just"/>
            <a:r>
              <a:rPr lang="es-ES" sz="1600" dirty="0" smtClean="0">
                <a:latin typeface="Arial" panose="020B0604020202020204" pitchFamily="34" charset="0"/>
                <a:cs typeface="Arial" panose="020B0604020202020204" pitchFamily="34" charset="0"/>
              </a:rPr>
              <a:t>9</a:t>
            </a:r>
            <a:r>
              <a:rPr lang="es-ES" sz="1600" dirty="0">
                <a:latin typeface="Arial" panose="020B0604020202020204" pitchFamily="34" charset="0"/>
                <a:cs typeface="Arial" panose="020B0604020202020204" pitchFamily="34" charset="0"/>
              </a:rPr>
              <a:t>. Contribuir al financiamiento de los gastos e inversiones del Estado dentro de conceptos de justicia y equidad. </a:t>
            </a:r>
            <a:endParaRPr lang="es-CO" sz="1600" dirty="0">
              <a:latin typeface="Arial" panose="020B0604020202020204" pitchFamily="34" charset="0"/>
              <a:cs typeface="Arial" panose="020B0604020202020204" pitchFamily="34" charset="0"/>
            </a:endParaRPr>
          </a:p>
        </p:txBody>
      </p:sp>
      <p:sp>
        <p:nvSpPr>
          <p:cNvPr id="4" name="Rectángulo 3"/>
          <p:cNvSpPr/>
          <p:nvPr/>
        </p:nvSpPr>
        <p:spPr>
          <a:xfrm>
            <a:off x="6531429" y="5865060"/>
            <a:ext cx="1465401" cy="369332"/>
          </a:xfrm>
          <a:prstGeom prst="rect">
            <a:avLst/>
          </a:prstGeom>
        </p:spPr>
        <p:txBody>
          <a:bodyPr wrap="none">
            <a:spAutoFit/>
          </a:bodyPr>
          <a:lstStyle/>
          <a:p>
            <a:r>
              <a:rPr lang="es-CO" dirty="0"/>
              <a:t>(C.P.C. Art,95)</a:t>
            </a:r>
          </a:p>
        </p:txBody>
      </p:sp>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ackgroundRemoval t="6957" b="94783" l="4641" r="89451"/>
                    </a14:imgEffect>
                  </a14:imgLayer>
                </a14:imgProps>
              </a:ext>
            </a:extLst>
          </a:blip>
          <a:stretch>
            <a:fillRect/>
          </a:stretch>
        </p:blipFill>
        <p:spPr>
          <a:xfrm>
            <a:off x="2158541" y="3567277"/>
            <a:ext cx="2824308" cy="2740890"/>
          </a:xfrm>
          <a:prstGeom prst="rect">
            <a:avLst/>
          </a:prstGeom>
        </p:spPr>
      </p:pic>
      <p:sp>
        <p:nvSpPr>
          <p:cNvPr id="7" name="CuadroTexto 6"/>
          <p:cNvSpPr txBox="1"/>
          <p:nvPr/>
        </p:nvSpPr>
        <p:spPr>
          <a:xfrm>
            <a:off x="7315203" y="6594212"/>
            <a:ext cx="4655126" cy="276999"/>
          </a:xfrm>
          <a:prstGeom prst="rect">
            <a:avLst/>
          </a:prstGeom>
          <a:noFill/>
        </p:spPr>
        <p:txBody>
          <a:bodyPr wrap="square" rtlCol="0">
            <a:spAutoFit/>
          </a:bodyPr>
          <a:lstStyle/>
          <a:p>
            <a:r>
              <a:rPr lang="es-CO" sz="1200" b="1" dirty="0" smtClean="0"/>
              <a:t>Código: IM OC GME IF 006  Liberado: 2024-11-25          Revisión: 2</a:t>
            </a:r>
            <a:endParaRPr lang="es-CO" sz="1200" b="1" dirty="0"/>
          </a:p>
        </p:txBody>
      </p:sp>
    </p:spTree>
    <p:extLst>
      <p:ext uri="{BB962C8B-B14F-4D97-AF65-F5344CB8AC3E}">
        <p14:creationId xmlns:p14="http://schemas.microsoft.com/office/powerpoint/2010/main" val="2261305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9222" y="382380"/>
            <a:ext cx="4541308" cy="461665"/>
          </a:xfrm>
          <a:prstGeom prst="rect">
            <a:avLst/>
          </a:prstGeom>
        </p:spPr>
        <p:txBody>
          <a:bodyPr wrap="none">
            <a:spAutoFit/>
          </a:bodyPr>
          <a:lstStyle/>
          <a:p>
            <a:r>
              <a:rPr lang="es-CO" sz="2400" dirty="0">
                <a:latin typeface="Arial Black" panose="020B0A04020102020204" pitchFamily="34" charset="0"/>
              </a:rPr>
              <a:t>¿A que tenemos derecho?</a:t>
            </a:r>
          </a:p>
        </p:txBody>
      </p:sp>
      <p:sp>
        <p:nvSpPr>
          <p:cNvPr id="3" name="Rectángulo 2"/>
          <p:cNvSpPr/>
          <p:nvPr/>
        </p:nvSpPr>
        <p:spPr>
          <a:xfrm>
            <a:off x="439222" y="1158696"/>
            <a:ext cx="7089652" cy="3416320"/>
          </a:xfrm>
          <a:prstGeom prst="rect">
            <a:avLst/>
          </a:prstGeom>
        </p:spPr>
        <p:txBody>
          <a:bodyPr wrap="square">
            <a:spAutoFit/>
          </a:bodyPr>
          <a:lstStyle/>
          <a:p>
            <a:pPr algn="just"/>
            <a:endParaRPr lang="es-ES"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dirty="0" smtClean="0">
                <a:latin typeface="Arial" panose="020B0604020202020204" pitchFamily="34" charset="0"/>
                <a:cs typeface="Arial" panose="020B0604020202020204" pitchFamily="34" charset="0"/>
              </a:rPr>
              <a:t>Conocer </a:t>
            </a:r>
            <a:r>
              <a:rPr lang="es-ES" dirty="0">
                <a:latin typeface="Arial" panose="020B0604020202020204" pitchFamily="34" charset="0"/>
                <a:cs typeface="Arial" panose="020B0604020202020204" pitchFamily="34" charset="0"/>
              </a:rPr>
              <a:t>la persona o dependencia encargada o responsable del procedimiento o tramite. </a:t>
            </a:r>
            <a:endParaRPr lang="es-ES"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dirty="0" smtClean="0">
                <a:latin typeface="Arial" panose="020B0604020202020204" pitchFamily="34" charset="0"/>
                <a:cs typeface="Arial" panose="020B0604020202020204" pitchFamily="34" charset="0"/>
              </a:rPr>
              <a:t>La </a:t>
            </a:r>
            <a:r>
              <a:rPr lang="es-ES" dirty="0">
                <a:latin typeface="Arial" panose="020B0604020202020204" pitchFamily="34" charset="0"/>
                <a:cs typeface="Arial" panose="020B0604020202020204" pitchFamily="34" charset="0"/>
              </a:rPr>
              <a:t>conclusión del procedimiento en tiempos ciertos. </a:t>
            </a:r>
            <a:endParaRPr lang="es-ES"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dirty="0" smtClean="0">
                <a:latin typeface="Arial" panose="020B0604020202020204" pitchFamily="34" charset="0"/>
                <a:cs typeface="Arial" panose="020B0604020202020204" pitchFamily="34" charset="0"/>
              </a:rPr>
              <a:t>La </a:t>
            </a:r>
            <a:r>
              <a:rPr lang="es-ES" dirty="0">
                <a:latin typeface="Arial" panose="020B0604020202020204" pitchFamily="34" charset="0"/>
                <a:cs typeface="Arial" panose="020B0604020202020204" pitchFamily="34" charset="0"/>
              </a:rPr>
              <a:t>posibilidad de intervenir en el trámite o procedimiento </a:t>
            </a:r>
            <a:endParaRPr lang="es-ES"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dirty="0" smtClean="0">
                <a:latin typeface="Arial" panose="020B0604020202020204" pitchFamily="34" charset="0"/>
                <a:cs typeface="Arial" panose="020B0604020202020204" pitchFamily="34" charset="0"/>
              </a:rPr>
              <a:t>Presentar </a:t>
            </a:r>
            <a:r>
              <a:rPr lang="es-ES" dirty="0">
                <a:latin typeface="Arial" panose="020B0604020202020204" pitchFamily="34" charset="0"/>
                <a:cs typeface="Arial" panose="020B0604020202020204" pitchFamily="34" charset="0"/>
              </a:rPr>
              <a:t>escritos y documentos </a:t>
            </a:r>
          </a:p>
          <a:p>
            <a:pPr marL="285750" indent="-285750" algn="just">
              <a:buFont typeface="Wingdings" panose="05000000000000000000" pitchFamily="2" charset="2"/>
              <a:buChar char="Ø"/>
            </a:pPr>
            <a:r>
              <a:rPr lang="es-ES" dirty="0" smtClean="0">
                <a:latin typeface="Arial" panose="020B0604020202020204" pitchFamily="34" charset="0"/>
                <a:cs typeface="Arial" panose="020B0604020202020204" pitchFamily="34" charset="0"/>
              </a:rPr>
              <a:t>Estipular </a:t>
            </a:r>
            <a:r>
              <a:rPr lang="es-ES" dirty="0">
                <a:latin typeface="Arial" panose="020B0604020202020204" pitchFamily="34" charset="0"/>
                <a:cs typeface="Arial" panose="020B0604020202020204" pitchFamily="34" charset="0"/>
              </a:rPr>
              <a:t>acuerdos con la </a:t>
            </a:r>
            <a:r>
              <a:rPr lang="es-ES" dirty="0" smtClean="0">
                <a:latin typeface="Arial" panose="020B0604020202020204" pitchFamily="34" charset="0"/>
                <a:cs typeface="Arial" panose="020B0604020202020204" pitchFamily="34" charset="0"/>
              </a:rPr>
              <a:t>administración </a:t>
            </a:r>
          </a:p>
          <a:p>
            <a:pPr marL="285750" indent="-285750" algn="just">
              <a:buFont typeface="Wingdings" panose="05000000000000000000" pitchFamily="2" charset="2"/>
              <a:buChar char="Ø"/>
            </a:pPr>
            <a:r>
              <a:rPr lang="es-ES" dirty="0" smtClean="0">
                <a:latin typeface="Arial" panose="020B0604020202020204" pitchFamily="34" charset="0"/>
                <a:cs typeface="Arial" panose="020B0604020202020204" pitchFamily="34" charset="0"/>
              </a:rPr>
              <a:t>La comunicación </a:t>
            </a:r>
            <a:r>
              <a:rPr lang="es-ES" dirty="0">
                <a:latin typeface="Arial" panose="020B0604020202020204" pitchFamily="34" charset="0"/>
                <a:cs typeface="Arial" panose="020B0604020202020204" pitchFamily="34" charset="0"/>
              </a:rPr>
              <a:t>del la decisión. </a:t>
            </a:r>
          </a:p>
          <a:p>
            <a:pPr marL="285750" indent="-285750" algn="just">
              <a:buFont typeface="Wingdings" panose="05000000000000000000" pitchFamily="2" charset="2"/>
              <a:buChar char="Ø"/>
            </a:pPr>
            <a:r>
              <a:rPr lang="es-ES" dirty="0" smtClean="0">
                <a:latin typeface="Arial" panose="020B0604020202020204" pitchFamily="34" charset="0"/>
                <a:cs typeface="Arial" panose="020B0604020202020204" pitchFamily="34" charset="0"/>
              </a:rPr>
              <a:t>Una </a:t>
            </a:r>
            <a:r>
              <a:rPr lang="es-ES" dirty="0">
                <a:latin typeface="Arial" panose="020B0604020202020204" pitchFamily="34" charset="0"/>
                <a:cs typeface="Arial" panose="020B0604020202020204" pitchFamily="34" charset="0"/>
              </a:rPr>
              <a:t>decisión motivada </a:t>
            </a:r>
            <a:endParaRPr lang="es-ES"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dirty="0" smtClean="0">
                <a:latin typeface="Arial" panose="020B0604020202020204" pitchFamily="34" charset="0"/>
                <a:cs typeface="Arial" panose="020B0604020202020204" pitchFamily="34" charset="0"/>
              </a:rPr>
              <a:t>Conocer </a:t>
            </a:r>
            <a:r>
              <a:rPr lang="es-ES" dirty="0">
                <a:latin typeface="Arial" panose="020B0604020202020204" pitchFamily="34" charset="0"/>
                <a:cs typeface="Arial" panose="020B0604020202020204" pitchFamily="34" charset="0"/>
              </a:rPr>
              <a:t>los escritos y modalidad de concesión de ventajas e</a:t>
            </a:r>
            <a:r>
              <a:rPr lang="es-ES" dirty="0" smtClean="0">
                <a:latin typeface="Arial" panose="020B0604020202020204" pitchFamily="34" charset="0"/>
                <a:cs typeface="Arial" panose="020B0604020202020204" pitchFamily="34" charset="0"/>
              </a:rPr>
              <a:t>conómicas </a:t>
            </a:r>
            <a:r>
              <a:rPr lang="es-ES" dirty="0">
                <a:latin typeface="Arial" panose="020B0604020202020204" pitchFamily="34" charset="0"/>
                <a:cs typeface="Arial" panose="020B0604020202020204" pitchFamily="34" charset="0"/>
              </a:rPr>
              <a:t>de parte de personas y entes públicos y </a:t>
            </a:r>
            <a:r>
              <a:rPr lang="es-ES" dirty="0" smtClean="0">
                <a:latin typeface="Arial" panose="020B0604020202020204" pitchFamily="34" charset="0"/>
                <a:cs typeface="Arial" panose="020B0604020202020204" pitchFamily="34" charset="0"/>
              </a:rPr>
              <a:t>privados. </a:t>
            </a:r>
            <a:endParaRPr lang="es-E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dirty="0" smtClean="0">
                <a:latin typeface="Arial" panose="020B0604020202020204" pitchFamily="34" charset="0"/>
                <a:cs typeface="Arial" panose="020B0604020202020204" pitchFamily="34" charset="0"/>
              </a:rPr>
              <a:t>Recibir una </a:t>
            </a:r>
            <a:r>
              <a:rPr lang="es-ES" dirty="0">
                <a:latin typeface="Arial" panose="020B0604020202020204" pitchFamily="34" charset="0"/>
                <a:cs typeface="Arial" panose="020B0604020202020204" pitchFamily="34" charset="0"/>
              </a:rPr>
              <a:t>comunicación clara y el lenguaje simple.</a:t>
            </a:r>
            <a:endParaRPr lang="es-CO"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7528874" y="1531916"/>
            <a:ext cx="4543760" cy="3786467"/>
          </a:xfrm>
          <a:prstGeom prst="rect">
            <a:avLst/>
          </a:prstGeom>
        </p:spPr>
      </p:pic>
      <p:sp>
        <p:nvSpPr>
          <p:cNvPr id="6" name="CuadroTexto 5"/>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1047356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89990" y="2407565"/>
            <a:ext cx="6418074" cy="646331"/>
          </a:xfrm>
          <a:prstGeom prst="rect">
            <a:avLst/>
          </a:prstGeom>
        </p:spPr>
        <p:txBody>
          <a:bodyPr wrap="square">
            <a:spAutoFit/>
          </a:bodyPr>
          <a:lstStyle/>
          <a:p>
            <a:r>
              <a:rPr lang="es-ES" b="1" dirty="0">
                <a:solidFill>
                  <a:schemeClr val="accent4">
                    <a:lumMod val="60000"/>
                    <a:lumOff val="40000"/>
                  </a:schemeClr>
                </a:solidFill>
                <a:latin typeface="Arial Narrow" panose="020B0606020202030204" pitchFamily="34" charset="0"/>
              </a:rPr>
              <a:t>SISTEMA DE ATENCIÓN DE PETICIONES, QUEJAS, RECLAMOS, </a:t>
            </a:r>
            <a:r>
              <a:rPr lang="es-ES" b="1" dirty="0" smtClean="0">
                <a:solidFill>
                  <a:schemeClr val="accent4">
                    <a:lumMod val="60000"/>
                    <a:lumOff val="40000"/>
                  </a:schemeClr>
                </a:solidFill>
                <a:latin typeface="Arial Narrow" panose="020B0606020202030204" pitchFamily="34" charset="0"/>
              </a:rPr>
              <a:t>SUGERENCIAS,DENUNCIAS Y </a:t>
            </a:r>
            <a:r>
              <a:rPr lang="es-ES" b="1" dirty="0" smtClean="0">
                <a:solidFill>
                  <a:schemeClr val="accent4">
                    <a:lumMod val="60000"/>
                    <a:lumOff val="40000"/>
                  </a:schemeClr>
                </a:solidFill>
                <a:latin typeface="Arial Narrow" panose="020B0606020202030204" pitchFamily="34" charset="0"/>
              </a:rPr>
              <a:t>FELICITACIONES. </a:t>
            </a:r>
            <a:endParaRPr lang="es-CO" b="1" dirty="0">
              <a:solidFill>
                <a:schemeClr val="accent4">
                  <a:lumMod val="60000"/>
                  <a:lumOff val="40000"/>
                </a:schemeClr>
              </a:solidFill>
              <a:latin typeface="Arial Narrow" panose="020B0606020202030204" pitchFamily="34" charset="0"/>
            </a:endParaRPr>
          </a:p>
        </p:txBody>
      </p:sp>
      <p:sp>
        <p:nvSpPr>
          <p:cNvPr id="4" name="Rectángulo 3"/>
          <p:cNvSpPr/>
          <p:nvPr/>
        </p:nvSpPr>
        <p:spPr>
          <a:xfrm>
            <a:off x="189990" y="1036666"/>
            <a:ext cx="5489266" cy="830997"/>
          </a:xfrm>
          <a:prstGeom prst="rect">
            <a:avLst/>
          </a:prstGeom>
        </p:spPr>
        <p:txBody>
          <a:bodyPr wrap="square">
            <a:spAutoFit/>
          </a:bodyPr>
          <a:lstStyle/>
          <a:p>
            <a:pPr algn="ctr"/>
            <a:r>
              <a:rPr lang="es-ES" sz="2400" b="1" dirty="0" smtClean="0">
                <a:solidFill>
                  <a:schemeClr val="bg1"/>
                </a:solidFill>
                <a:latin typeface="Arial Narrow" panose="020B0606020202030204" pitchFamily="34" charset="0"/>
              </a:rPr>
              <a:t>GERENCIA DE MERCADEO / DIRECCIÓN DE CLIENTE Y ATENCIÓN CIUDADANA </a:t>
            </a:r>
            <a:endParaRPr lang="es-CO" sz="2400" b="1" dirty="0">
              <a:solidFill>
                <a:schemeClr val="bg1"/>
              </a:solidFill>
              <a:latin typeface="Arial Narrow" panose="020B0606020202030204" pitchFamily="34" charset="0"/>
              <a:ea typeface="+mj-ea"/>
              <a:cs typeface="+mj-cs"/>
            </a:endParaRPr>
          </a:p>
        </p:txBody>
      </p:sp>
      <p:sp>
        <p:nvSpPr>
          <p:cNvPr id="5" name="CuadroTexto 4"/>
          <p:cNvSpPr txBox="1"/>
          <p:nvPr/>
        </p:nvSpPr>
        <p:spPr>
          <a:xfrm>
            <a:off x="7283672" y="6310433"/>
            <a:ext cx="4908328"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2514351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70903" y="394101"/>
            <a:ext cx="4289957" cy="461665"/>
          </a:xfrm>
          <a:prstGeom prst="rect">
            <a:avLst/>
          </a:prstGeom>
        </p:spPr>
        <p:txBody>
          <a:bodyPr wrap="none">
            <a:spAutoFit/>
          </a:bodyPr>
          <a:lstStyle/>
          <a:p>
            <a:r>
              <a:rPr lang="es-CO" sz="2400" dirty="0">
                <a:latin typeface="Arial Black" panose="020B0A04020102020204" pitchFamily="34" charset="0"/>
              </a:rPr>
              <a:t>DERECHO DE PETICIÓN </a:t>
            </a:r>
          </a:p>
        </p:txBody>
      </p:sp>
      <p:pic>
        <p:nvPicPr>
          <p:cNvPr id="3" name="Imagen 2"/>
          <p:cNvPicPr>
            <a:picLocks noChangeAspect="1"/>
          </p:cNvPicPr>
          <p:nvPr/>
        </p:nvPicPr>
        <p:blipFill>
          <a:blip r:embed="rId2">
            <a:extLst>
              <a:ext uri="{BEBA8EAE-BF5A-486C-A8C5-ECC9F3942E4B}">
                <a14:imgProps xmlns:a14="http://schemas.microsoft.com/office/drawing/2010/main">
                  <a14:imgLayer r:embed="rId3">
                    <a14:imgEffect>
                      <a14:backgroundRemoval t="9396" b="89933" l="0" r="89844"/>
                    </a14:imgEffect>
                  </a14:imgLayer>
                </a14:imgProps>
              </a:ext>
            </a:extLst>
          </a:blip>
          <a:stretch>
            <a:fillRect/>
          </a:stretch>
        </p:blipFill>
        <p:spPr>
          <a:xfrm>
            <a:off x="362043" y="1409934"/>
            <a:ext cx="1223158" cy="1423832"/>
          </a:xfrm>
          <a:prstGeom prst="rect">
            <a:avLst/>
          </a:prstGeom>
        </p:spPr>
      </p:pic>
      <p:sp>
        <p:nvSpPr>
          <p:cNvPr id="4" name="Rectángulo 3"/>
          <p:cNvSpPr/>
          <p:nvPr/>
        </p:nvSpPr>
        <p:spPr>
          <a:xfrm>
            <a:off x="1884218" y="1409934"/>
            <a:ext cx="6096000" cy="1477328"/>
          </a:xfrm>
          <a:prstGeom prst="rect">
            <a:avLst/>
          </a:prstGeom>
        </p:spPr>
        <p:txBody>
          <a:bodyPr>
            <a:spAutoFit/>
          </a:bodyPr>
          <a:lstStyle/>
          <a:p>
            <a:pPr algn="just"/>
            <a:r>
              <a:rPr lang="es-ES" dirty="0">
                <a:latin typeface="Arial" panose="020B0604020202020204" pitchFamily="34" charset="0"/>
                <a:cs typeface="Arial" panose="020B0604020202020204" pitchFamily="34" charset="0"/>
              </a:rPr>
              <a:t>Es aquel derecho que tiene toda persona individual o jurídica, grupo, organización o asociación para solicitar o reclamar ante las autoridades competentes, normalmente los gobiernos o entidades públicas, por razón de interés público ya sea individual, general o colectivo. </a:t>
            </a:r>
            <a:endParaRPr lang="es-CO" dirty="0">
              <a:latin typeface="Arial" panose="020B0604020202020204" pitchFamily="34" charset="0"/>
              <a:cs typeface="Arial" panose="020B0604020202020204" pitchFamily="34" charset="0"/>
            </a:endParaRPr>
          </a:p>
        </p:txBody>
      </p:sp>
      <p:sp>
        <p:nvSpPr>
          <p:cNvPr id="5" name="Rectángulo 4"/>
          <p:cNvSpPr/>
          <p:nvPr/>
        </p:nvSpPr>
        <p:spPr>
          <a:xfrm>
            <a:off x="4470903" y="3441430"/>
            <a:ext cx="4507965" cy="461665"/>
          </a:xfrm>
          <a:prstGeom prst="rect">
            <a:avLst/>
          </a:prstGeom>
        </p:spPr>
        <p:txBody>
          <a:bodyPr wrap="none">
            <a:spAutoFit/>
          </a:bodyPr>
          <a:lstStyle/>
          <a:p>
            <a:r>
              <a:rPr lang="es-CO" sz="2400" b="1" dirty="0">
                <a:latin typeface="Arial" panose="020B0604020202020204" pitchFamily="34" charset="0"/>
                <a:cs typeface="Arial" panose="020B0604020202020204" pitchFamily="34" charset="0"/>
              </a:rPr>
              <a:t>PETICIÓN DE INFORMACIÓN </a:t>
            </a:r>
          </a:p>
        </p:txBody>
      </p:sp>
      <p:pic>
        <p:nvPicPr>
          <p:cNvPr id="6" name="Imagen 5"/>
          <p:cNvPicPr>
            <a:picLocks noChangeAspect="1"/>
          </p:cNvPicPr>
          <p:nvPr/>
        </p:nvPicPr>
        <p:blipFill>
          <a:blip r:embed="rId4">
            <a:extLst>
              <a:ext uri="{BEBA8EAE-BF5A-486C-A8C5-ECC9F3942E4B}">
                <a14:imgProps xmlns:a14="http://schemas.microsoft.com/office/drawing/2010/main">
                  <a14:imgLayer r:embed="rId5">
                    <a14:imgEffect>
                      <a14:backgroundRemoval t="5405" b="100000" l="0" r="100000"/>
                    </a14:imgEffect>
                  </a14:imgLayer>
                </a14:imgProps>
              </a:ext>
            </a:extLst>
          </a:blip>
          <a:stretch>
            <a:fillRect/>
          </a:stretch>
        </p:blipFill>
        <p:spPr>
          <a:xfrm>
            <a:off x="362043" y="3903095"/>
            <a:ext cx="1223158" cy="1268884"/>
          </a:xfrm>
          <a:prstGeom prst="rect">
            <a:avLst/>
          </a:prstGeom>
        </p:spPr>
      </p:pic>
      <p:sp>
        <p:nvSpPr>
          <p:cNvPr id="7" name="Rectángulo 6"/>
          <p:cNvSpPr/>
          <p:nvPr/>
        </p:nvSpPr>
        <p:spPr>
          <a:xfrm>
            <a:off x="1967345" y="4248649"/>
            <a:ext cx="6096000" cy="1200329"/>
          </a:xfrm>
          <a:prstGeom prst="rect">
            <a:avLst/>
          </a:prstGeom>
        </p:spPr>
        <p:txBody>
          <a:bodyPr>
            <a:spAutoFit/>
          </a:bodyPr>
          <a:lstStyle/>
          <a:p>
            <a:pPr algn="just"/>
            <a:r>
              <a:rPr lang="es-ES" dirty="0">
                <a:latin typeface="Arial" panose="020B0604020202020204" pitchFamily="34" charset="0"/>
                <a:cs typeface="Arial" panose="020B0604020202020204" pitchFamily="34" charset="0"/>
              </a:rPr>
              <a:t>Es el requerimiento que hace una persona natural o jurídica, pública con el fin de que se le brinde información y orientación relacionada con los servicios propios de la </a:t>
            </a:r>
            <a:r>
              <a:rPr lang="es-ES" dirty="0" smtClean="0">
                <a:latin typeface="Arial" panose="020B0604020202020204" pitchFamily="34" charset="0"/>
                <a:cs typeface="Arial" panose="020B0604020202020204" pitchFamily="34" charset="0"/>
              </a:rPr>
              <a:t>entidad. </a:t>
            </a:r>
            <a:endParaRPr lang="es-CO" dirty="0">
              <a:latin typeface="Arial" panose="020B0604020202020204" pitchFamily="34" charset="0"/>
              <a:cs typeface="Arial" panose="020B0604020202020204" pitchFamily="34" charset="0"/>
            </a:endParaRPr>
          </a:p>
        </p:txBody>
      </p:sp>
      <p:sp>
        <p:nvSpPr>
          <p:cNvPr id="8" name="CuadroTexto 7"/>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1761073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22972" y="428016"/>
            <a:ext cx="5579541" cy="461665"/>
          </a:xfrm>
          <a:prstGeom prst="rect">
            <a:avLst/>
          </a:prstGeom>
        </p:spPr>
        <p:txBody>
          <a:bodyPr wrap="none">
            <a:spAutoFit/>
          </a:bodyPr>
          <a:lstStyle/>
          <a:p>
            <a:r>
              <a:rPr lang="es-CO" sz="2400" dirty="0">
                <a:latin typeface="Arial Black" panose="020B0A04020102020204" pitchFamily="34" charset="0"/>
              </a:rPr>
              <a:t>PETICIÓN DE DOCUMENTACIÓN</a:t>
            </a:r>
          </a:p>
        </p:txBody>
      </p:sp>
      <p:pic>
        <p:nvPicPr>
          <p:cNvPr id="3" name="Imagen 2"/>
          <p:cNvPicPr>
            <a:picLocks noChangeAspect="1"/>
          </p:cNvPicPr>
          <p:nvPr/>
        </p:nvPicPr>
        <p:blipFill>
          <a:blip r:embed="rId2">
            <a:extLst>
              <a:ext uri="{BEBA8EAE-BF5A-486C-A8C5-ECC9F3942E4B}">
                <a14:imgProps xmlns:a14="http://schemas.microsoft.com/office/drawing/2010/main">
                  <a14:imgLayer r:embed="rId3">
                    <a14:imgEffect>
                      <a14:backgroundRemoval t="9910" b="92793" l="9735" r="98230"/>
                    </a14:imgEffect>
                  </a14:imgLayer>
                </a14:imgProps>
              </a:ext>
            </a:extLst>
          </a:blip>
          <a:stretch>
            <a:fillRect/>
          </a:stretch>
        </p:blipFill>
        <p:spPr>
          <a:xfrm>
            <a:off x="463322" y="816414"/>
            <a:ext cx="1329851" cy="1306314"/>
          </a:xfrm>
          <a:prstGeom prst="rect">
            <a:avLst/>
          </a:prstGeom>
        </p:spPr>
      </p:pic>
      <p:sp>
        <p:nvSpPr>
          <p:cNvPr id="4" name="Rectángulo 3"/>
          <p:cNvSpPr/>
          <p:nvPr/>
        </p:nvSpPr>
        <p:spPr>
          <a:xfrm>
            <a:off x="2323605" y="1146405"/>
            <a:ext cx="6096000" cy="646331"/>
          </a:xfrm>
          <a:prstGeom prst="rect">
            <a:avLst/>
          </a:prstGeom>
        </p:spPr>
        <p:txBody>
          <a:bodyPr>
            <a:spAutoFit/>
          </a:bodyPr>
          <a:lstStyle/>
          <a:p>
            <a:r>
              <a:rPr lang="es-ES" dirty="0">
                <a:latin typeface="Arial" panose="020B0604020202020204" pitchFamily="34" charset="0"/>
                <a:cs typeface="Arial" panose="020B0604020202020204" pitchFamily="34" charset="0"/>
              </a:rPr>
              <a:t>Es el requerimiento que hace una persona natural o jurídica, con el fin de obtener copias de </a:t>
            </a:r>
            <a:r>
              <a:rPr lang="es-ES" dirty="0" smtClean="0">
                <a:latin typeface="Arial" panose="020B0604020202020204" pitchFamily="34" charset="0"/>
                <a:cs typeface="Arial" panose="020B0604020202020204" pitchFamily="34" charset="0"/>
              </a:rPr>
              <a:t>documentos.</a:t>
            </a:r>
            <a:endParaRPr lang="es-CO" dirty="0">
              <a:latin typeface="Arial" panose="020B0604020202020204" pitchFamily="34" charset="0"/>
              <a:cs typeface="Arial" panose="020B0604020202020204" pitchFamily="34" charset="0"/>
            </a:endParaRPr>
          </a:p>
        </p:txBody>
      </p:sp>
      <p:sp>
        <p:nvSpPr>
          <p:cNvPr id="5" name="Rectángulo 4"/>
          <p:cNvSpPr/>
          <p:nvPr/>
        </p:nvSpPr>
        <p:spPr>
          <a:xfrm>
            <a:off x="4025925" y="2386224"/>
            <a:ext cx="4373633" cy="461665"/>
          </a:xfrm>
          <a:prstGeom prst="rect">
            <a:avLst/>
          </a:prstGeom>
        </p:spPr>
        <p:txBody>
          <a:bodyPr wrap="none">
            <a:spAutoFit/>
          </a:bodyPr>
          <a:lstStyle/>
          <a:p>
            <a:r>
              <a:rPr lang="es-CO" sz="2400" dirty="0">
                <a:latin typeface="Arial Black" panose="020B0A04020102020204" pitchFamily="34" charset="0"/>
              </a:rPr>
              <a:t>PETICIÓN DE CONSULTA</a:t>
            </a:r>
          </a:p>
        </p:txBody>
      </p:sp>
      <p:pic>
        <p:nvPicPr>
          <p:cNvPr id="6" name="Imagen 5"/>
          <p:cNvPicPr>
            <a:picLocks noChangeAspect="1"/>
          </p:cNvPicPr>
          <p:nvPr/>
        </p:nvPicPr>
        <p:blipFill>
          <a:blip r:embed="rId4"/>
          <a:stretch>
            <a:fillRect/>
          </a:stretch>
        </p:blipFill>
        <p:spPr>
          <a:xfrm>
            <a:off x="463322" y="3289279"/>
            <a:ext cx="1114425" cy="1514475"/>
          </a:xfrm>
          <a:prstGeom prst="rect">
            <a:avLst/>
          </a:prstGeom>
        </p:spPr>
      </p:pic>
      <p:sp>
        <p:nvSpPr>
          <p:cNvPr id="7" name="Rectángulo 6"/>
          <p:cNvSpPr/>
          <p:nvPr/>
        </p:nvSpPr>
        <p:spPr>
          <a:xfrm>
            <a:off x="2323605" y="3289279"/>
            <a:ext cx="6096000" cy="2308324"/>
          </a:xfrm>
          <a:prstGeom prst="rect">
            <a:avLst/>
          </a:prstGeom>
        </p:spPr>
        <p:txBody>
          <a:bodyPr>
            <a:spAutoFit/>
          </a:bodyPr>
          <a:lstStyle/>
          <a:p>
            <a:pPr algn="just"/>
            <a:r>
              <a:rPr lang="es-ES" dirty="0">
                <a:latin typeface="Arial" panose="020B0604020202020204" pitchFamily="34" charset="0"/>
                <a:cs typeface="Arial" panose="020B0604020202020204" pitchFamily="34" charset="0"/>
              </a:rPr>
              <a:t>Es el requerimiento a que tiene derecho toda persona para dirigirse ante la entidad, con el fin de obtener un parecer, dictamen o consejo, en relación con las materias a su cargo. Es decir, que los clientes y ciudadanos pueden acudir al mecanismo de la consulta con el fin de conocer, desde el punto de vista comercial, jurídico o técnico, criterios y opiniones acerca de un problema consultado.</a:t>
            </a:r>
            <a:endParaRPr lang="es-CO" dirty="0">
              <a:latin typeface="Arial" panose="020B0604020202020204" pitchFamily="34" charset="0"/>
              <a:cs typeface="Arial" panose="020B0604020202020204" pitchFamily="34" charset="0"/>
            </a:endParaRPr>
          </a:p>
        </p:txBody>
      </p:sp>
      <p:sp>
        <p:nvSpPr>
          <p:cNvPr id="8" name="CuadroTexto 7"/>
          <p:cNvSpPr txBox="1"/>
          <p:nvPr/>
        </p:nvSpPr>
        <p:spPr>
          <a:xfrm>
            <a:off x="7458500" y="6581001"/>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1930712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370485" y="902779"/>
            <a:ext cx="1238250" cy="1524000"/>
          </a:xfrm>
          <a:prstGeom prst="rect">
            <a:avLst/>
          </a:prstGeom>
        </p:spPr>
      </p:pic>
      <p:sp>
        <p:nvSpPr>
          <p:cNvPr id="3" name="Rectángulo 2"/>
          <p:cNvSpPr/>
          <p:nvPr/>
        </p:nvSpPr>
        <p:spPr>
          <a:xfrm>
            <a:off x="5433415" y="695697"/>
            <a:ext cx="1579343" cy="461665"/>
          </a:xfrm>
          <a:prstGeom prst="rect">
            <a:avLst/>
          </a:prstGeom>
        </p:spPr>
        <p:txBody>
          <a:bodyPr wrap="none">
            <a:spAutoFit/>
          </a:bodyPr>
          <a:lstStyle/>
          <a:p>
            <a:r>
              <a:rPr lang="es-CO" sz="2400" dirty="0" smtClean="0">
                <a:latin typeface="Arial Black" panose="020B0A04020102020204" pitchFamily="34" charset="0"/>
              </a:rPr>
              <a:t>QUEJAS</a:t>
            </a:r>
            <a:endParaRPr lang="es-CO" sz="2400" dirty="0">
              <a:latin typeface="Arial Black" panose="020B0A04020102020204" pitchFamily="34" charset="0"/>
            </a:endParaRPr>
          </a:p>
        </p:txBody>
      </p:sp>
      <p:sp>
        <p:nvSpPr>
          <p:cNvPr id="4" name="Rectángulo 3"/>
          <p:cNvSpPr/>
          <p:nvPr/>
        </p:nvSpPr>
        <p:spPr>
          <a:xfrm>
            <a:off x="1943595" y="1277035"/>
            <a:ext cx="8946078" cy="646331"/>
          </a:xfrm>
          <a:prstGeom prst="rect">
            <a:avLst/>
          </a:prstGeom>
        </p:spPr>
        <p:txBody>
          <a:bodyPr wrap="square">
            <a:spAutoFit/>
          </a:bodyPr>
          <a:lstStyle/>
          <a:p>
            <a:r>
              <a:rPr lang="es-ES" dirty="0">
                <a:latin typeface="Arial" panose="020B0604020202020204" pitchFamily="34" charset="0"/>
                <a:cs typeface="Arial" panose="020B0604020202020204" pitchFamily="34" charset="0"/>
              </a:rPr>
              <a:t>Es una manifestación verbal o escrita orientada al mejoramiento del servicio prestado por la </a:t>
            </a:r>
            <a:r>
              <a:rPr lang="es-ES" dirty="0" smtClean="0">
                <a:latin typeface="Arial" panose="020B0604020202020204" pitchFamily="34" charset="0"/>
                <a:cs typeface="Arial" panose="020B0604020202020204" pitchFamily="34" charset="0"/>
              </a:rPr>
              <a:t>entidad.</a:t>
            </a:r>
            <a:endParaRPr lang="es-CO" dirty="0">
              <a:latin typeface="Arial" panose="020B0604020202020204" pitchFamily="34" charset="0"/>
              <a:cs typeface="Arial" panose="020B0604020202020204" pitchFamily="34" charset="0"/>
            </a:endParaRPr>
          </a:p>
        </p:txBody>
      </p:sp>
      <p:sp>
        <p:nvSpPr>
          <p:cNvPr id="5" name="Rectángulo 4"/>
          <p:cNvSpPr/>
          <p:nvPr/>
        </p:nvSpPr>
        <p:spPr>
          <a:xfrm>
            <a:off x="4993422" y="2282432"/>
            <a:ext cx="2459328" cy="461665"/>
          </a:xfrm>
          <a:prstGeom prst="rect">
            <a:avLst/>
          </a:prstGeom>
        </p:spPr>
        <p:txBody>
          <a:bodyPr wrap="none">
            <a:spAutoFit/>
          </a:bodyPr>
          <a:lstStyle/>
          <a:p>
            <a:r>
              <a:rPr lang="es-CO" sz="2400" dirty="0">
                <a:latin typeface="Arial Black" panose="020B0A04020102020204" pitchFamily="34" charset="0"/>
              </a:rPr>
              <a:t>SUGERENCIA</a:t>
            </a:r>
          </a:p>
        </p:txBody>
      </p:sp>
      <p:pic>
        <p:nvPicPr>
          <p:cNvPr id="6" name="Imagen 5"/>
          <p:cNvPicPr>
            <a:picLocks noChangeAspect="1"/>
          </p:cNvPicPr>
          <p:nvPr/>
        </p:nvPicPr>
        <p:blipFill>
          <a:blip r:embed="rId4"/>
          <a:stretch>
            <a:fillRect/>
          </a:stretch>
        </p:blipFill>
        <p:spPr>
          <a:xfrm>
            <a:off x="484785" y="3175536"/>
            <a:ext cx="1009650" cy="1314450"/>
          </a:xfrm>
          <a:prstGeom prst="rect">
            <a:avLst/>
          </a:prstGeom>
        </p:spPr>
      </p:pic>
      <p:sp>
        <p:nvSpPr>
          <p:cNvPr id="7" name="Rectángulo 6"/>
          <p:cNvSpPr/>
          <p:nvPr/>
        </p:nvSpPr>
        <p:spPr>
          <a:xfrm>
            <a:off x="1943595" y="3509595"/>
            <a:ext cx="8946078" cy="646331"/>
          </a:xfrm>
          <a:prstGeom prst="rect">
            <a:avLst/>
          </a:prstGeom>
        </p:spPr>
        <p:txBody>
          <a:bodyPr wrap="square">
            <a:spAutoFit/>
          </a:bodyPr>
          <a:lstStyle/>
          <a:p>
            <a:r>
              <a:rPr lang="es-ES" dirty="0">
                <a:latin typeface="Arial" panose="020B0604020202020204" pitchFamily="34" charset="0"/>
                <a:cs typeface="Arial" panose="020B0604020202020204" pitchFamily="34" charset="0"/>
              </a:rPr>
              <a:t>Es una manifestación verbal o escrita orientada al mejoramiento del servicio prestado por la entidad.</a:t>
            </a:r>
            <a:endParaRPr lang="es-CO" dirty="0">
              <a:latin typeface="Arial" panose="020B0604020202020204" pitchFamily="34" charset="0"/>
              <a:cs typeface="Arial" panose="020B0604020202020204" pitchFamily="34" charset="0"/>
            </a:endParaRPr>
          </a:p>
        </p:txBody>
      </p:sp>
      <p:sp>
        <p:nvSpPr>
          <p:cNvPr id="8" name="Rectángulo 7"/>
          <p:cNvSpPr/>
          <p:nvPr/>
        </p:nvSpPr>
        <p:spPr>
          <a:xfrm>
            <a:off x="5104831" y="4259153"/>
            <a:ext cx="2236510" cy="461665"/>
          </a:xfrm>
          <a:prstGeom prst="rect">
            <a:avLst/>
          </a:prstGeom>
        </p:spPr>
        <p:txBody>
          <a:bodyPr wrap="none">
            <a:spAutoFit/>
          </a:bodyPr>
          <a:lstStyle/>
          <a:p>
            <a:r>
              <a:rPr lang="es-CO" sz="2400" dirty="0" smtClean="0">
                <a:latin typeface="Arial Black" panose="020B0A04020102020204" pitchFamily="34" charset="0"/>
              </a:rPr>
              <a:t>DENUNCIAS</a:t>
            </a:r>
            <a:endParaRPr lang="es-CO" sz="2400" dirty="0">
              <a:latin typeface="Arial Black" panose="020B0A04020102020204" pitchFamily="34" charset="0"/>
            </a:endParaRPr>
          </a:p>
        </p:txBody>
      </p:sp>
      <p:pic>
        <p:nvPicPr>
          <p:cNvPr id="9" name="Imagen 8"/>
          <p:cNvPicPr>
            <a:picLocks noChangeAspect="1"/>
          </p:cNvPicPr>
          <p:nvPr/>
        </p:nvPicPr>
        <p:blipFill>
          <a:blip r:embed="rId5"/>
          <a:stretch>
            <a:fillRect/>
          </a:stretch>
        </p:blipFill>
        <p:spPr>
          <a:xfrm>
            <a:off x="294285" y="5238743"/>
            <a:ext cx="1200150" cy="1304511"/>
          </a:xfrm>
          <a:prstGeom prst="rect">
            <a:avLst/>
          </a:prstGeom>
        </p:spPr>
      </p:pic>
      <p:sp>
        <p:nvSpPr>
          <p:cNvPr id="10" name="Rectángulo 9"/>
          <p:cNvSpPr/>
          <p:nvPr/>
        </p:nvSpPr>
        <p:spPr>
          <a:xfrm>
            <a:off x="1943595" y="5065926"/>
            <a:ext cx="7889174" cy="1200329"/>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Es el mecanismo mediante el cual cualquier ciudadano de aviso o notifique, en forma escrita o verbal, los hechos o conductas con las que se pueda estar configurando un posible manejo irregular o un eventual detrimento de los bienes o fondos del estado.</a:t>
            </a:r>
            <a:endParaRPr lang="es-CO" dirty="0">
              <a:latin typeface="Arial" panose="020B0604020202020204" pitchFamily="34" charset="0"/>
              <a:cs typeface="Arial" panose="020B0604020202020204" pitchFamily="34" charset="0"/>
            </a:endParaRPr>
          </a:p>
        </p:txBody>
      </p:sp>
      <p:sp>
        <p:nvSpPr>
          <p:cNvPr id="11" name="CuadroTexto 10"/>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3883865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1658" y="275503"/>
            <a:ext cx="7599260" cy="461665"/>
          </a:xfrm>
          <a:prstGeom prst="rect">
            <a:avLst/>
          </a:prstGeom>
        </p:spPr>
        <p:txBody>
          <a:bodyPr wrap="none">
            <a:spAutoFit/>
          </a:bodyPr>
          <a:lstStyle/>
          <a:p>
            <a:r>
              <a:rPr lang="es-ES" sz="2400" dirty="0">
                <a:latin typeface="Arial Black" panose="020B0A04020102020204" pitchFamily="34" charset="0"/>
              </a:rPr>
              <a:t>REQUISITOS DE UN DERECHO DE PETICIÓN</a:t>
            </a:r>
            <a:endParaRPr lang="es-CO" sz="2400" dirty="0">
              <a:latin typeface="Arial Black" panose="020B0A04020102020204" pitchFamily="34" charset="0"/>
            </a:endParaRPr>
          </a:p>
        </p:txBody>
      </p:sp>
      <p:sp>
        <p:nvSpPr>
          <p:cNvPr id="4" name="Rectángulo 3"/>
          <p:cNvSpPr/>
          <p:nvPr/>
        </p:nvSpPr>
        <p:spPr>
          <a:xfrm>
            <a:off x="341657" y="992027"/>
            <a:ext cx="10928025" cy="369332"/>
          </a:xfrm>
          <a:prstGeom prst="rect">
            <a:avLst/>
          </a:prstGeom>
        </p:spPr>
        <p:txBody>
          <a:bodyPr wrap="square">
            <a:spAutoFit/>
          </a:bodyPr>
          <a:lstStyle/>
          <a:p>
            <a:r>
              <a:rPr lang="es-ES" dirty="0">
                <a:latin typeface="Arial" panose="020B0604020202020204" pitchFamily="34" charset="0"/>
                <a:cs typeface="Arial" panose="020B0604020202020204" pitchFamily="34" charset="0"/>
              </a:rPr>
              <a:t>Todo derecho de petición debe contener la siguiente información:</a:t>
            </a:r>
          </a:p>
        </p:txBody>
      </p:sp>
      <p:sp>
        <p:nvSpPr>
          <p:cNvPr id="5" name="Rectángulo 4"/>
          <p:cNvSpPr/>
          <p:nvPr/>
        </p:nvSpPr>
        <p:spPr>
          <a:xfrm>
            <a:off x="341657" y="1491205"/>
            <a:ext cx="6819164" cy="3693319"/>
          </a:xfrm>
          <a:prstGeom prst="rect">
            <a:avLst/>
          </a:prstGeom>
        </p:spPr>
        <p:txBody>
          <a:bodyPr wrap="square">
            <a:spAutoFit/>
          </a:bodyPr>
          <a:lstStyle/>
          <a:p>
            <a:pPr marL="285750" indent="-285750" algn="just">
              <a:buFont typeface="Wingdings" panose="05000000000000000000" pitchFamily="2" charset="2"/>
              <a:buChar char="Ø"/>
            </a:pP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Nombre de la entidad a la que se </a:t>
            </a:r>
            <a:r>
              <a:rPr lang="es-ES" dirty="0" smtClean="0">
                <a:latin typeface="Arial" panose="020B0604020202020204" pitchFamily="34" charset="0"/>
                <a:cs typeface="Arial" panose="020B0604020202020204" pitchFamily="34" charset="0"/>
              </a:rPr>
              <a:t>dirige. </a:t>
            </a:r>
          </a:p>
          <a:p>
            <a:pPr marL="285750" indent="-285750" algn="just">
              <a:buFont typeface="Wingdings" panose="05000000000000000000" pitchFamily="2" charset="2"/>
              <a:buChar char="Ø"/>
            </a:pPr>
            <a:r>
              <a:rPr lang="es-ES" dirty="0" smtClean="0">
                <a:latin typeface="Arial" panose="020B0604020202020204" pitchFamily="34" charset="0"/>
                <a:cs typeface="Arial" panose="020B0604020202020204" pitchFamily="34" charset="0"/>
              </a:rPr>
              <a:t>Los </a:t>
            </a:r>
            <a:r>
              <a:rPr lang="es-ES" dirty="0">
                <a:latin typeface="Arial" panose="020B0604020202020204" pitchFamily="34" charset="0"/>
                <a:cs typeface="Arial" panose="020B0604020202020204" pitchFamily="34" charset="0"/>
              </a:rPr>
              <a:t>nombres y apellidos completos del solicitante y/o apoderado, si es el caso, con indicaciones de su documento de identidad y direcciones donde recibirá correspondencia. El peticionario podrá agregar el número de fax o la dirección de correo electrónico. Si el peticionario es una persona privada que deba estar inscrita en el registro mercantil, estará obligada a indicar su dirección electrónica. </a:t>
            </a:r>
            <a:endParaRPr lang="es-ES"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dirty="0" smtClean="0">
                <a:latin typeface="Arial" panose="020B0604020202020204" pitchFamily="34" charset="0"/>
                <a:cs typeface="Arial" panose="020B0604020202020204" pitchFamily="34" charset="0"/>
              </a:rPr>
              <a:t>El </a:t>
            </a:r>
            <a:r>
              <a:rPr lang="es-ES" dirty="0">
                <a:latin typeface="Arial" panose="020B0604020202020204" pitchFamily="34" charset="0"/>
                <a:cs typeface="Arial" panose="020B0604020202020204" pitchFamily="34" charset="0"/>
              </a:rPr>
              <a:t>objeto de la </a:t>
            </a:r>
            <a:r>
              <a:rPr lang="es-ES" dirty="0" smtClean="0">
                <a:latin typeface="Arial" panose="020B0604020202020204" pitchFamily="34" charset="0"/>
                <a:cs typeface="Arial" panose="020B0604020202020204" pitchFamily="34" charset="0"/>
              </a:rPr>
              <a:t>petición. </a:t>
            </a:r>
          </a:p>
          <a:p>
            <a:pPr marL="285750" indent="-285750" algn="just">
              <a:buFont typeface="Wingdings" panose="05000000000000000000" pitchFamily="2" charset="2"/>
              <a:buChar char="Ø"/>
            </a:pPr>
            <a:r>
              <a:rPr lang="es-ES" dirty="0" smtClean="0">
                <a:latin typeface="Arial" panose="020B0604020202020204" pitchFamily="34" charset="0"/>
                <a:cs typeface="Arial" panose="020B0604020202020204" pitchFamily="34" charset="0"/>
              </a:rPr>
              <a:t>Las </a:t>
            </a:r>
            <a:r>
              <a:rPr lang="es-ES" dirty="0">
                <a:latin typeface="Arial" panose="020B0604020202020204" pitchFamily="34" charset="0"/>
                <a:cs typeface="Arial" panose="020B0604020202020204" pitchFamily="34" charset="0"/>
              </a:rPr>
              <a:t>razones en las que fundamenta su </a:t>
            </a:r>
            <a:r>
              <a:rPr lang="es-ES" dirty="0" smtClean="0">
                <a:latin typeface="Arial" panose="020B0604020202020204" pitchFamily="34" charset="0"/>
                <a:cs typeface="Arial" panose="020B0604020202020204" pitchFamily="34" charset="0"/>
              </a:rPr>
              <a:t>petición.</a:t>
            </a:r>
          </a:p>
          <a:p>
            <a:pPr marL="285750" indent="-285750" algn="just">
              <a:buFont typeface="Wingdings" panose="05000000000000000000" pitchFamily="2" charset="2"/>
              <a:buChar char="Ø"/>
            </a:pPr>
            <a:r>
              <a:rPr lang="es-ES" dirty="0" smtClean="0">
                <a:latin typeface="Arial" panose="020B0604020202020204" pitchFamily="34" charset="0"/>
                <a:cs typeface="Arial" panose="020B0604020202020204" pitchFamily="34" charset="0"/>
              </a:rPr>
              <a:t>La </a:t>
            </a:r>
            <a:r>
              <a:rPr lang="es-ES" dirty="0">
                <a:latin typeface="Arial" panose="020B0604020202020204" pitchFamily="34" charset="0"/>
                <a:cs typeface="Arial" panose="020B0604020202020204" pitchFamily="34" charset="0"/>
              </a:rPr>
              <a:t>relación de los requisitos por la ley y de los documentos que desee presentar para iniciar el trámite. </a:t>
            </a:r>
            <a:endParaRPr lang="es-ES"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dirty="0" smtClean="0">
                <a:latin typeface="Arial" panose="020B0604020202020204" pitchFamily="34" charset="0"/>
                <a:cs typeface="Arial" panose="020B0604020202020204" pitchFamily="34" charset="0"/>
              </a:rPr>
              <a:t>La </a:t>
            </a:r>
            <a:r>
              <a:rPr lang="es-ES" dirty="0">
                <a:latin typeface="Arial" panose="020B0604020202020204" pitchFamily="34" charset="0"/>
                <a:cs typeface="Arial" panose="020B0604020202020204" pitchFamily="34" charset="0"/>
              </a:rPr>
              <a:t>firma del </a:t>
            </a:r>
            <a:r>
              <a:rPr lang="es-ES" dirty="0" smtClean="0">
                <a:latin typeface="Arial" panose="020B0604020202020204" pitchFamily="34" charset="0"/>
                <a:cs typeface="Arial" panose="020B0604020202020204" pitchFamily="34" charset="0"/>
              </a:rPr>
              <a:t>peticionario.</a:t>
            </a:r>
            <a:endParaRPr lang="es-CO"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7428729" y="2517569"/>
            <a:ext cx="4106294" cy="2116213"/>
          </a:xfrm>
          <a:prstGeom prst="rect">
            <a:avLst/>
          </a:prstGeom>
        </p:spPr>
      </p:pic>
      <p:sp>
        <p:nvSpPr>
          <p:cNvPr id="7" name="Rectángulo 6"/>
          <p:cNvSpPr/>
          <p:nvPr/>
        </p:nvSpPr>
        <p:spPr>
          <a:xfrm>
            <a:off x="341657" y="5318649"/>
            <a:ext cx="6819164" cy="923330"/>
          </a:xfrm>
          <a:prstGeom prst="rect">
            <a:avLst/>
          </a:prstGeom>
        </p:spPr>
        <p:txBody>
          <a:bodyPr wrap="square">
            <a:spAutoFit/>
          </a:bodyPr>
          <a:lstStyle/>
          <a:p>
            <a:pPr algn="just"/>
            <a:r>
              <a:rPr lang="es-ES" b="1" dirty="0">
                <a:latin typeface="Arial Narrow" panose="020B0606020202030204" pitchFamily="34" charset="0"/>
              </a:rPr>
              <a:t>NOTA: </a:t>
            </a:r>
            <a:r>
              <a:rPr lang="es-ES" dirty="0">
                <a:latin typeface="Arial" panose="020B0604020202020204" pitchFamily="34" charset="0"/>
                <a:cs typeface="Arial" panose="020B0604020202020204" pitchFamily="34" charset="0"/>
              </a:rPr>
              <a:t>No obstante, en ningún caso se estimara incompleta la petición por falta de los requisitos anteriores, siempre y cuando los requisitos no sean necesarios para resolver la </a:t>
            </a:r>
            <a:r>
              <a:rPr lang="es-ES" dirty="0" smtClean="0">
                <a:latin typeface="Arial" panose="020B0604020202020204" pitchFamily="34" charset="0"/>
                <a:cs typeface="Arial" panose="020B0604020202020204" pitchFamily="34" charset="0"/>
              </a:rPr>
              <a:t>petición.</a:t>
            </a:r>
            <a:endParaRPr lang="es-CO" dirty="0">
              <a:latin typeface="Arial" panose="020B0604020202020204" pitchFamily="34" charset="0"/>
              <a:cs typeface="Arial" panose="020B0604020202020204" pitchFamily="34" charset="0"/>
            </a:endParaRPr>
          </a:p>
        </p:txBody>
      </p:sp>
      <p:sp>
        <p:nvSpPr>
          <p:cNvPr id="8" name="CuadroTexto 7"/>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4063810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2295" y="189845"/>
            <a:ext cx="10442370" cy="830997"/>
          </a:xfrm>
          <a:prstGeom prst="rect">
            <a:avLst/>
          </a:prstGeom>
        </p:spPr>
        <p:txBody>
          <a:bodyPr wrap="square">
            <a:spAutoFit/>
          </a:bodyPr>
          <a:lstStyle/>
          <a:p>
            <a:r>
              <a:rPr lang="es-ES" sz="2400" b="1" dirty="0">
                <a:latin typeface="Arial" panose="020B0604020202020204" pitchFamily="34" charset="0"/>
                <a:cs typeface="Arial" panose="020B0604020202020204" pitchFamily="34" charset="0"/>
              </a:rPr>
              <a:t>TIEMPOS DE RESPUESTA A LAS PETICIONES POR LOS CIUDADANOS Y DEMAS GRUPOS DE INTERES.</a:t>
            </a:r>
            <a:endParaRPr lang="es-CO" sz="2400" b="1" dirty="0">
              <a:latin typeface="Arial" panose="020B0604020202020204" pitchFamily="34" charset="0"/>
              <a:cs typeface="Arial" panose="020B0604020202020204" pitchFamily="34" charset="0"/>
            </a:endParaRPr>
          </a:p>
        </p:txBody>
      </p:sp>
      <p:sp>
        <p:nvSpPr>
          <p:cNvPr id="7" name="Rectángulo 6"/>
          <p:cNvSpPr/>
          <p:nvPr/>
        </p:nvSpPr>
        <p:spPr>
          <a:xfrm>
            <a:off x="7315203" y="2216590"/>
            <a:ext cx="4655126" cy="1815882"/>
          </a:xfrm>
          <a:prstGeom prst="rect">
            <a:avLst/>
          </a:prstGeom>
        </p:spPr>
        <p:txBody>
          <a:bodyPr wrap="square">
            <a:spAutoFit/>
          </a:bodyPr>
          <a:lstStyle/>
          <a:p>
            <a:pPr algn="just">
              <a:spcAft>
                <a:spcPts val="0"/>
              </a:spcAft>
            </a:pPr>
            <a:r>
              <a:rPr lang="es-ES" sz="1400" dirty="0">
                <a:latin typeface="Arial" panose="020B0604020202020204" pitchFamily="34" charset="0"/>
                <a:cs typeface="Arial" panose="020B0604020202020204" pitchFamily="34" charset="0"/>
              </a:rPr>
              <a:t>De conformidad con lo previsto en el artículo 14 del Código de Procedimiento Administrativo y de lo Contencioso Administrativo, sustituido por la Ley 1755 de 2015 </a:t>
            </a:r>
            <a:r>
              <a:rPr lang="es-ES" sz="1400" dirty="0" smtClean="0">
                <a:latin typeface="Arial" panose="020B0604020202020204" pitchFamily="34" charset="0"/>
                <a:cs typeface="Arial" panose="020B0604020202020204" pitchFamily="34" charset="0"/>
              </a:rPr>
              <a:t>“Reconocimiento y pago en materia pensional”, </a:t>
            </a:r>
            <a:r>
              <a:rPr lang="es-ES" sz="1400" dirty="0">
                <a:latin typeface="Arial" panose="020B0604020202020204" pitchFamily="34" charset="0"/>
                <a:cs typeface="Arial" panose="020B0604020202020204" pitchFamily="34" charset="0"/>
              </a:rPr>
              <a:t>toda petición deberá resolverse dentro de los quince (15) días hábiles siguientes a su recepción, sin perjuicio del término especial para resolver las siguientes modalidades de derecho de petición.</a:t>
            </a:r>
            <a:endParaRPr lang="es-CO"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6" name="CuadroTexto 5"/>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pic>
        <p:nvPicPr>
          <p:cNvPr id="2" name="Imagen 1"/>
          <p:cNvPicPr>
            <a:picLocks noChangeAspect="1"/>
          </p:cNvPicPr>
          <p:nvPr/>
        </p:nvPicPr>
        <p:blipFill>
          <a:blip r:embed="rId2"/>
          <a:stretch>
            <a:fillRect/>
          </a:stretch>
        </p:blipFill>
        <p:spPr>
          <a:xfrm>
            <a:off x="974670" y="1176337"/>
            <a:ext cx="6143625" cy="5114925"/>
          </a:xfrm>
          <a:prstGeom prst="rect">
            <a:avLst/>
          </a:prstGeom>
        </p:spPr>
      </p:pic>
    </p:spTree>
    <p:extLst>
      <p:ext uri="{BB962C8B-B14F-4D97-AF65-F5344CB8AC3E}">
        <p14:creationId xmlns:p14="http://schemas.microsoft.com/office/powerpoint/2010/main" val="1920821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78809" y="232994"/>
            <a:ext cx="4574842" cy="461665"/>
          </a:xfrm>
          <a:prstGeom prst="rect">
            <a:avLst/>
          </a:prstGeom>
        </p:spPr>
        <p:txBody>
          <a:bodyPr wrap="none">
            <a:spAutoFit/>
          </a:bodyPr>
          <a:lstStyle/>
          <a:p>
            <a:r>
              <a:rPr lang="es-CO" sz="2400" dirty="0">
                <a:latin typeface="Arial Black" panose="020B0A04020102020204" pitchFamily="34" charset="0"/>
              </a:rPr>
              <a:t>GLOSARIO DE </a:t>
            </a:r>
            <a:r>
              <a:rPr lang="es-CO" sz="2400" dirty="0" smtClean="0">
                <a:latin typeface="Arial Black" panose="020B0A04020102020204" pitchFamily="34" charset="0"/>
              </a:rPr>
              <a:t>TERMINOS.</a:t>
            </a:r>
            <a:endParaRPr lang="es-CO" sz="2400" dirty="0">
              <a:latin typeface="Arial Black" panose="020B0A04020102020204" pitchFamily="34" charset="0"/>
            </a:endParaRPr>
          </a:p>
        </p:txBody>
      </p:sp>
      <p:sp>
        <p:nvSpPr>
          <p:cNvPr id="3" name="Rectángulo 2"/>
          <p:cNvSpPr/>
          <p:nvPr/>
        </p:nvSpPr>
        <p:spPr>
          <a:xfrm>
            <a:off x="655921" y="881647"/>
            <a:ext cx="8974965" cy="369332"/>
          </a:xfrm>
          <a:prstGeom prst="rect">
            <a:avLst/>
          </a:prstGeom>
        </p:spPr>
        <p:txBody>
          <a:bodyPr wrap="square">
            <a:spAutoFit/>
          </a:bodyPr>
          <a:lstStyle/>
          <a:p>
            <a:pPr marL="285750" indent="-285750" algn="just">
              <a:buFont typeface="Arial" panose="020B0604020202020204" pitchFamily="34" charset="0"/>
              <a:buChar char="•"/>
            </a:pPr>
            <a:r>
              <a:rPr lang="es-CO" b="1" dirty="0" smtClean="0"/>
              <a:t>PQRSDF</a:t>
            </a:r>
            <a:r>
              <a:rPr lang="es-CO" dirty="0" smtClean="0"/>
              <a:t>: </a:t>
            </a:r>
            <a:r>
              <a:rPr lang="es-CO" dirty="0"/>
              <a:t>Peticiones, Quejas, Reclamos, Sugerencias, </a:t>
            </a:r>
            <a:r>
              <a:rPr lang="es-CO" dirty="0" smtClean="0"/>
              <a:t>Denuncias y Felicitaciones. </a:t>
            </a:r>
            <a:endParaRPr lang="es-CO" dirty="0"/>
          </a:p>
        </p:txBody>
      </p:sp>
      <p:sp>
        <p:nvSpPr>
          <p:cNvPr id="4" name="Rectángulo 3"/>
          <p:cNvSpPr/>
          <p:nvPr/>
        </p:nvSpPr>
        <p:spPr>
          <a:xfrm>
            <a:off x="655921" y="1306745"/>
            <a:ext cx="8974966" cy="646331"/>
          </a:xfrm>
          <a:prstGeom prst="rect">
            <a:avLst/>
          </a:prstGeom>
        </p:spPr>
        <p:txBody>
          <a:bodyPr wrap="square">
            <a:spAutoFit/>
          </a:bodyPr>
          <a:lstStyle/>
          <a:p>
            <a:pPr marL="285750" indent="-285750" algn="just">
              <a:buFont typeface="Arial" panose="020B0604020202020204" pitchFamily="34" charset="0"/>
              <a:buChar char="•"/>
            </a:pPr>
            <a:r>
              <a:rPr lang="es-ES" b="1" dirty="0"/>
              <a:t>Ciudadano: </a:t>
            </a:r>
            <a:r>
              <a:rPr lang="es-ES" dirty="0"/>
              <a:t>Persona destinataria de bienes y/o servicios; Organización, entidad o persona que recibe un producto o </a:t>
            </a:r>
            <a:r>
              <a:rPr lang="es-ES" dirty="0" smtClean="0"/>
              <a:t>servicio. </a:t>
            </a:r>
            <a:endParaRPr lang="es-CO" dirty="0"/>
          </a:p>
        </p:txBody>
      </p:sp>
      <p:sp>
        <p:nvSpPr>
          <p:cNvPr id="5" name="Rectángulo 4"/>
          <p:cNvSpPr/>
          <p:nvPr/>
        </p:nvSpPr>
        <p:spPr>
          <a:xfrm>
            <a:off x="655921" y="2013487"/>
            <a:ext cx="8974966" cy="646331"/>
          </a:xfrm>
          <a:prstGeom prst="rect">
            <a:avLst/>
          </a:prstGeom>
        </p:spPr>
        <p:txBody>
          <a:bodyPr wrap="square">
            <a:spAutoFit/>
          </a:bodyPr>
          <a:lstStyle/>
          <a:p>
            <a:pPr marL="285750" indent="-285750" algn="just">
              <a:buFont typeface="Arial" panose="020B0604020202020204" pitchFamily="34" charset="0"/>
              <a:buChar char="•"/>
            </a:pPr>
            <a:r>
              <a:rPr lang="es-ES" b="1" dirty="0"/>
              <a:t>Servicio: </a:t>
            </a:r>
            <a:r>
              <a:rPr lang="es-ES" dirty="0"/>
              <a:t>Conjunto de estrategias que establecen las entidades de la Administración Pública para facilitar a los ciudadanos el acceso al cumplimiento de sus obligaciones.</a:t>
            </a:r>
            <a:endParaRPr lang="es-CO" dirty="0"/>
          </a:p>
        </p:txBody>
      </p:sp>
      <p:sp>
        <p:nvSpPr>
          <p:cNvPr id="6" name="Rectángulo 5"/>
          <p:cNvSpPr/>
          <p:nvPr/>
        </p:nvSpPr>
        <p:spPr>
          <a:xfrm>
            <a:off x="655920" y="2758188"/>
            <a:ext cx="8974967" cy="646331"/>
          </a:xfrm>
          <a:prstGeom prst="rect">
            <a:avLst/>
          </a:prstGeom>
        </p:spPr>
        <p:txBody>
          <a:bodyPr wrap="square">
            <a:spAutoFit/>
          </a:bodyPr>
          <a:lstStyle/>
          <a:p>
            <a:pPr marL="285750" indent="-285750" algn="just">
              <a:buFont typeface="Arial" panose="020B0604020202020204" pitchFamily="34" charset="0"/>
              <a:buChar char="•"/>
            </a:pPr>
            <a:r>
              <a:rPr lang="es-ES" b="1" dirty="0"/>
              <a:t>Servicio: </a:t>
            </a:r>
            <a:r>
              <a:rPr lang="es-ES" dirty="0"/>
              <a:t>Conjunto de estrategias que establecen las entidades de la Administración Pública para facilitar a los ciudadanos el acceso al cumplimiento de sus obligaciones.</a:t>
            </a:r>
            <a:endParaRPr lang="es-CO" dirty="0"/>
          </a:p>
        </p:txBody>
      </p:sp>
      <p:sp>
        <p:nvSpPr>
          <p:cNvPr id="7" name="Rectángulo 6"/>
          <p:cNvSpPr/>
          <p:nvPr/>
        </p:nvSpPr>
        <p:spPr>
          <a:xfrm>
            <a:off x="655920" y="3464930"/>
            <a:ext cx="8974967" cy="923330"/>
          </a:xfrm>
          <a:prstGeom prst="rect">
            <a:avLst/>
          </a:prstGeom>
        </p:spPr>
        <p:txBody>
          <a:bodyPr wrap="square">
            <a:spAutoFit/>
          </a:bodyPr>
          <a:lstStyle/>
          <a:p>
            <a:pPr marL="285750" indent="-285750" algn="just">
              <a:buFont typeface="Arial" panose="020B0604020202020204" pitchFamily="34" charset="0"/>
              <a:buChar char="•"/>
            </a:pPr>
            <a:r>
              <a:rPr lang="es-ES" b="1" dirty="0"/>
              <a:t>Atención de Segundo Nivel: </a:t>
            </a:r>
            <a:r>
              <a:rPr lang="es-ES" dirty="0"/>
              <a:t>Se refiere a la gestión de requerimientos que por su carácter técnico y/o jurídico requieran ser consultados con las diferentes áreas según su competencia.</a:t>
            </a:r>
            <a:endParaRPr lang="es-CO" dirty="0"/>
          </a:p>
        </p:txBody>
      </p:sp>
      <p:sp>
        <p:nvSpPr>
          <p:cNvPr id="8" name="Rectángulo 7"/>
          <p:cNvSpPr/>
          <p:nvPr/>
        </p:nvSpPr>
        <p:spPr>
          <a:xfrm>
            <a:off x="655920" y="4466731"/>
            <a:ext cx="9081845" cy="923330"/>
          </a:xfrm>
          <a:prstGeom prst="rect">
            <a:avLst/>
          </a:prstGeom>
        </p:spPr>
        <p:txBody>
          <a:bodyPr wrap="square">
            <a:spAutoFit/>
          </a:bodyPr>
          <a:lstStyle/>
          <a:p>
            <a:pPr marL="285750" indent="-285750" algn="just">
              <a:buFont typeface="Arial" panose="020B0604020202020204" pitchFamily="34" charset="0"/>
              <a:buChar char="•"/>
            </a:pPr>
            <a:r>
              <a:rPr lang="es-ES" b="1" dirty="0"/>
              <a:t>Atención Presencial: </a:t>
            </a:r>
            <a:r>
              <a:rPr lang="es-ES" dirty="0"/>
              <a:t>Hace referencia a la atención personalizada que recibe el ciudadano y/o usuario en las instalaciones del área de Atención Participación y Orientación Ciudadano de la industria Militar. </a:t>
            </a:r>
            <a:endParaRPr lang="es-CO" dirty="0"/>
          </a:p>
        </p:txBody>
      </p:sp>
      <p:sp>
        <p:nvSpPr>
          <p:cNvPr id="9" name="Rectángulo 8"/>
          <p:cNvSpPr/>
          <p:nvPr/>
        </p:nvSpPr>
        <p:spPr>
          <a:xfrm>
            <a:off x="678809" y="5413905"/>
            <a:ext cx="9195460" cy="923330"/>
          </a:xfrm>
          <a:prstGeom prst="rect">
            <a:avLst/>
          </a:prstGeom>
        </p:spPr>
        <p:txBody>
          <a:bodyPr wrap="square">
            <a:spAutoFit/>
          </a:bodyPr>
          <a:lstStyle/>
          <a:p>
            <a:pPr marL="285750" indent="-285750" algn="just">
              <a:buFont typeface="Arial" panose="020B0604020202020204" pitchFamily="34" charset="0"/>
              <a:buChar char="•"/>
            </a:pPr>
            <a:r>
              <a:rPr lang="es-ES" b="1" dirty="0"/>
              <a:t>Atención Virtual</a:t>
            </a:r>
            <a:r>
              <a:rPr lang="es-ES" dirty="0"/>
              <a:t>: Hace referencia a la interacción en línea con el ciudadano a través de los canales de atención ligados a la Página Web de la entidad, www.indumil.gov.co: Chat Institucional y Sistema PQRS; y/o a través del correo electrónico Notificaciones Judiciales.</a:t>
            </a:r>
            <a:endParaRPr lang="es-CO" dirty="0"/>
          </a:p>
        </p:txBody>
      </p:sp>
      <p:sp>
        <p:nvSpPr>
          <p:cNvPr id="10" name="CuadroTexto 9"/>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885359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7691" y="2940017"/>
            <a:ext cx="2775953" cy="461665"/>
          </a:xfrm>
          <a:prstGeom prst="rect">
            <a:avLst/>
          </a:prstGeom>
        </p:spPr>
        <p:txBody>
          <a:bodyPr wrap="none">
            <a:spAutoFit/>
          </a:bodyPr>
          <a:lstStyle/>
          <a:p>
            <a:r>
              <a:rPr lang="es-CO" sz="2400" dirty="0">
                <a:latin typeface="Arial Black" panose="020B0A04020102020204" pitchFamily="34" charset="0"/>
              </a:rPr>
              <a:t>MARCO LEGAL </a:t>
            </a:r>
          </a:p>
        </p:txBody>
      </p:sp>
      <p:pic>
        <p:nvPicPr>
          <p:cNvPr id="3" name="Imagen 2"/>
          <p:cNvPicPr>
            <a:picLocks noChangeAspect="1"/>
          </p:cNvPicPr>
          <p:nvPr/>
        </p:nvPicPr>
        <p:blipFill rotWithShape="1">
          <a:blip r:embed="rId2"/>
          <a:srcRect l="597" t="417" r="4007" b="1486"/>
          <a:stretch/>
        </p:blipFill>
        <p:spPr>
          <a:xfrm>
            <a:off x="2701390" y="70653"/>
            <a:ext cx="5706341" cy="6662057"/>
          </a:xfrm>
          <a:prstGeom prst="rect">
            <a:avLst/>
          </a:prstGeom>
        </p:spPr>
      </p:pic>
      <p:sp>
        <p:nvSpPr>
          <p:cNvPr id="4" name="CuadroTexto 3"/>
          <p:cNvSpPr txBox="1"/>
          <p:nvPr/>
        </p:nvSpPr>
        <p:spPr>
          <a:xfrm>
            <a:off x="7315203" y="6594211"/>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1178561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588698" y="798057"/>
            <a:ext cx="7071688" cy="4581463"/>
          </a:xfrm>
          <a:prstGeom prst="rect">
            <a:avLst/>
          </a:prstGeom>
        </p:spPr>
      </p:pic>
      <p:sp>
        <p:nvSpPr>
          <p:cNvPr id="4" name="Rectángulo 3"/>
          <p:cNvSpPr/>
          <p:nvPr/>
        </p:nvSpPr>
        <p:spPr>
          <a:xfrm>
            <a:off x="188942" y="2857955"/>
            <a:ext cx="2775953" cy="461665"/>
          </a:xfrm>
          <a:prstGeom prst="rect">
            <a:avLst/>
          </a:prstGeom>
        </p:spPr>
        <p:txBody>
          <a:bodyPr wrap="none">
            <a:spAutoFit/>
          </a:bodyPr>
          <a:lstStyle/>
          <a:p>
            <a:r>
              <a:rPr lang="es-CO" sz="2400" dirty="0">
                <a:latin typeface="Arial Black" panose="020B0A04020102020204" pitchFamily="34" charset="0"/>
              </a:rPr>
              <a:t>MARCO LEGAL </a:t>
            </a:r>
          </a:p>
        </p:txBody>
      </p:sp>
      <p:sp>
        <p:nvSpPr>
          <p:cNvPr id="5" name="CuadroTexto 4"/>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914153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0938" y="370506"/>
            <a:ext cx="8823121" cy="461665"/>
          </a:xfrm>
          <a:prstGeom prst="rect">
            <a:avLst/>
          </a:prstGeom>
        </p:spPr>
        <p:txBody>
          <a:bodyPr wrap="none">
            <a:spAutoFit/>
          </a:bodyPr>
          <a:lstStyle/>
          <a:p>
            <a:r>
              <a:rPr lang="es-ES" sz="2400" dirty="0">
                <a:latin typeface="Arial Black" panose="020B0A04020102020204" pitchFamily="34" charset="0"/>
              </a:rPr>
              <a:t>¿QUÉ SON LOS </a:t>
            </a:r>
            <a:r>
              <a:rPr lang="es-ES" sz="2400" dirty="0" smtClean="0">
                <a:latin typeface="Arial Black" panose="020B0A04020102020204" pitchFamily="34" charset="0"/>
              </a:rPr>
              <a:t>MECANISMOS </a:t>
            </a:r>
            <a:r>
              <a:rPr lang="es-ES" sz="2400" dirty="0">
                <a:latin typeface="Arial Black" panose="020B0A04020102020204" pitchFamily="34" charset="0"/>
              </a:rPr>
              <a:t>DE PARTICIPACIÓN ?</a:t>
            </a:r>
            <a:endParaRPr lang="es-CO" sz="2400" dirty="0">
              <a:latin typeface="Arial Black" panose="020B0A04020102020204" pitchFamily="34" charset="0"/>
            </a:endParaRPr>
          </a:p>
        </p:txBody>
      </p:sp>
      <p:sp>
        <p:nvSpPr>
          <p:cNvPr id="5" name="Rectángulo 4"/>
          <p:cNvSpPr/>
          <p:nvPr/>
        </p:nvSpPr>
        <p:spPr>
          <a:xfrm>
            <a:off x="130938" y="1047813"/>
            <a:ext cx="6096000" cy="2554545"/>
          </a:xfrm>
          <a:prstGeom prst="rect">
            <a:avLst/>
          </a:prstGeom>
        </p:spPr>
        <p:txBody>
          <a:bodyPr>
            <a:spAutoFit/>
          </a:bodyPr>
          <a:lstStyle/>
          <a:p>
            <a:pPr algn="just"/>
            <a:r>
              <a:rPr lang="es-ES" sz="1600" dirty="0">
                <a:latin typeface="Arial" panose="020B0604020202020204" pitchFamily="34" charset="0"/>
                <a:cs typeface="Arial" panose="020B0604020202020204" pitchFamily="34" charset="0"/>
              </a:rPr>
              <a:t>Son una serie de herramientas establecidas en la Constitución de 1991 para asegurar e incentivar la movilización de la población colombiana. La preocupación central de una democracia auténtica consiste en garantizar que todos los miembros de la sociedad tengan una posibilidad real e igual de participar en las decisiones colectivas. Así, cuando nuestra Constitución establece desde su primer artículo que Colombia es una república democrática y participativa, está asumido el reto y el compromiso de promover la participación ciudadana en todos los espacios de la vida social. </a:t>
            </a:r>
            <a:endParaRPr lang="es-CO" sz="1600" dirty="0">
              <a:latin typeface="Arial" panose="020B0604020202020204" pitchFamily="34" charset="0"/>
              <a:cs typeface="Arial" panose="020B0604020202020204" pitchFamily="34" charset="0"/>
            </a:endParaRPr>
          </a:p>
        </p:txBody>
      </p:sp>
      <p:sp>
        <p:nvSpPr>
          <p:cNvPr id="6" name="Rectángulo 5"/>
          <p:cNvSpPr/>
          <p:nvPr/>
        </p:nvSpPr>
        <p:spPr>
          <a:xfrm>
            <a:off x="130938" y="3818000"/>
            <a:ext cx="6096000" cy="2062103"/>
          </a:xfrm>
          <a:prstGeom prst="rect">
            <a:avLst/>
          </a:prstGeom>
        </p:spPr>
        <p:txBody>
          <a:bodyPr>
            <a:spAutoFit/>
          </a:bodyPr>
          <a:lstStyle/>
          <a:p>
            <a:pPr algn="just"/>
            <a:r>
              <a:rPr lang="es-ES" sz="1600" dirty="0">
                <a:latin typeface="Arial" panose="020B0604020202020204" pitchFamily="34" charset="0"/>
                <a:cs typeface="Arial" panose="020B0604020202020204" pitchFamily="34" charset="0"/>
              </a:rPr>
              <a:t>Todos los individuos de nuestra sociedad con capacidad de voto tienen el derecho de poner en práctica el uso de los mecanismos de participación, para asegurar su participación en la toma de decisiones y la resolución de los problemas que afectan el bien común. El objetivo de los mecanismos de participación ciudadana es brindar garantías y beneficios para que el pueblo colombiano pueda incidir en cambios dentro de los sistemas judicial, ejecutivo y legislativo. </a:t>
            </a:r>
            <a:endParaRPr lang="es-CO" sz="1600" dirty="0">
              <a:latin typeface="Arial" panose="020B0604020202020204" pitchFamily="34" charset="0"/>
              <a:cs typeface="Arial" panose="020B0604020202020204" pitchFamily="34" charset="0"/>
            </a:endParaRPr>
          </a:p>
        </p:txBody>
      </p:sp>
      <p:sp>
        <p:nvSpPr>
          <p:cNvPr id="7" name="Rectángulo 6"/>
          <p:cNvSpPr/>
          <p:nvPr/>
        </p:nvSpPr>
        <p:spPr>
          <a:xfrm>
            <a:off x="7042065" y="1425039"/>
            <a:ext cx="4453247" cy="3046988"/>
          </a:xfrm>
          <a:prstGeom prst="rect">
            <a:avLst/>
          </a:prstGeom>
        </p:spPr>
        <p:txBody>
          <a:bodyPr wrap="square">
            <a:spAutoFit/>
          </a:bodyPr>
          <a:lstStyle/>
          <a:p>
            <a:pPr algn="just"/>
            <a:r>
              <a:rPr lang="es-ES" sz="1600" dirty="0">
                <a:latin typeface="Arial" panose="020B0604020202020204" pitchFamily="34" charset="0"/>
                <a:cs typeface="Arial" panose="020B0604020202020204" pitchFamily="34" charset="0"/>
              </a:rPr>
              <a:t>A través de todas estas herramientas, consagradas en la Constitución y reguladas en las leyes nacionales, los colombianos pueden entablar una relación directa con las autoridades públicas, dar a conocer sus propuestas, presionar para que sean adoptadas, opinar sobre asuntos públicos, exigir el cumplimiento de las normas, vigilar la conducta de los dirigentes, tomar decisiones que nos afectan a todos o sancionar a los gobernantes que actúan de forma equivocada, entre otras formas de participación.</a:t>
            </a:r>
            <a:endParaRPr lang="es-CO" sz="1600"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7137067" y="4472027"/>
            <a:ext cx="1698174" cy="1783471"/>
          </a:xfrm>
          <a:prstGeom prst="rect">
            <a:avLst/>
          </a:prstGeom>
        </p:spPr>
      </p:pic>
      <p:sp>
        <p:nvSpPr>
          <p:cNvPr id="10" name="CuadroTexto 9"/>
          <p:cNvSpPr txBox="1"/>
          <p:nvPr/>
        </p:nvSpPr>
        <p:spPr>
          <a:xfrm>
            <a:off x="7389226" y="6581001"/>
            <a:ext cx="4655126" cy="276999"/>
          </a:xfrm>
          <a:prstGeom prst="rect">
            <a:avLst/>
          </a:prstGeom>
          <a:noFill/>
        </p:spPr>
        <p:txBody>
          <a:bodyPr wrap="square" rtlCol="0">
            <a:spAutoFit/>
          </a:bodyPr>
          <a:lstStyle/>
          <a:p>
            <a:r>
              <a:rPr lang="es-CO" sz="1200" b="1" dirty="0" smtClean="0"/>
              <a:t>Código: IM OC GME IF 006  Liberado: 2024-11-25          Revisión: 2</a:t>
            </a:r>
            <a:endParaRPr lang="es-CO" sz="1200" b="1" dirty="0"/>
          </a:p>
        </p:txBody>
      </p:sp>
    </p:spTree>
    <p:extLst>
      <p:ext uri="{BB962C8B-B14F-4D97-AF65-F5344CB8AC3E}">
        <p14:creationId xmlns:p14="http://schemas.microsoft.com/office/powerpoint/2010/main" val="3220142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870"/>
          <a:stretch/>
        </p:blipFill>
        <p:spPr>
          <a:xfrm>
            <a:off x="3776352" y="653143"/>
            <a:ext cx="6506227" cy="5260768"/>
          </a:xfrm>
          <a:prstGeom prst="rect">
            <a:avLst/>
          </a:prstGeom>
        </p:spPr>
      </p:pic>
      <p:sp>
        <p:nvSpPr>
          <p:cNvPr id="3" name="Rectángulo 2"/>
          <p:cNvSpPr/>
          <p:nvPr/>
        </p:nvSpPr>
        <p:spPr>
          <a:xfrm>
            <a:off x="224568" y="2917332"/>
            <a:ext cx="2775953" cy="461665"/>
          </a:xfrm>
          <a:prstGeom prst="rect">
            <a:avLst/>
          </a:prstGeom>
        </p:spPr>
        <p:txBody>
          <a:bodyPr wrap="none">
            <a:spAutoFit/>
          </a:bodyPr>
          <a:lstStyle/>
          <a:p>
            <a:r>
              <a:rPr lang="es-CO" sz="2400" dirty="0">
                <a:latin typeface="Arial Black" panose="020B0A04020102020204" pitchFamily="34" charset="0"/>
              </a:rPr>
              <a:t>MARCO LEGAL </a:t>
            </a:r>
          </a:p>
        </p:txBody>
      </p:sp>
      <p:sp>
        <p:nvSpPr>
          <p:cNvPr id="4" name="CuadroTexto 3"/>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1012322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2538" y="334880"/>
            <a:ext cx="4472186" cy="461665"/>
          </a:xfrm>
          <a:prstGeom prst="rect">
            <a:avLst/>
          </a:prstGeom>
        </p:spPr>
        <p:txBody>
          <a:bodyPr wrap="none">
            <a:spAutoFit/>
          </a:bodyPr>
          <a:lstStyle/>
          <a:p>
            <a:r>
              <a:rPr lang="es-CO" sz="2400" dirty="0">
                <a:latin typeface="Arial Black" panose="020B0A04020102020204" pitchFamily="34" charset="0"/>
              </a:rPr>
              <a:t>¿ POR QUE PARTICIPAR? </a:t>
            </a:r>
          </a:p>
        </p:txBody>
      </p:sp>
      <p:sp>
        <p:nvSpPr>
          <p:cNvPr id="3" name="Rectángulo 2"/>
          <p:cNvSpPr/>
          <p:nvPr/>
        </p:nvSpPr>
        <p:spPr>
          <a:xfrm>
            <a:off x="302538" y="972281"/>
            <a:ext cx="6096000" cy="923330"/>
          </a:xfrm>
          <a:prstGeom prst="rect">
            <a:avLst/>
          </a:prstGeom>
        </p:spPr>
        <p:txBody>
          <a:bodyPr>
            <a:spAutoFit/>
          </a:bodyPr>
          <a:lstStyle/>
          <a:p>
            <a:pPr algn="just"/>
            <a:r>
              <a:rPr lang="es-ES" dirty="0">
                <a:latin typeface="Arial" panose="020B0604020202020204" pitchFamily="34" charset="0"/>
                <a:cs typeface="Arial" panose="020B0604020202020204" pitchFamily="34" charset="0"/>
              </a:rPr>
              <a:t>En la ciudadanía activa hacer valer los derechos es fácil, económico y eficiente. Por ello, además de otras razones, la participación implica que el ciudadano: </a:t>
            </a:r>
            <a:endParaRPr lang="es-CO" dirty="0">
              <a:latin typeface="Arial" panose="020B0604020202020204" pitchFamily="34" charset="0"/>
              <a:cs typeface="Arial" panose="020B0604020202020204" pitchFamily="34" charset="0"/>
            </a:endParaRPr>
          </a:p>
        </p:txBody>
      </p:sp>
      <p:sp>
        <p:nvSpPr>
          <p:cNvPr id="4" name="Rectángulo 3"/>
          <p:cNvSpPr/>
          <p:nvPr/>
        </p:nvSpPr>
        <p:spPr>
          <a:xfrm>
            <a:off x="344101" y="2048792"/>
            <a:ext cx="6270455" cy="76685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s-ES" dirty="0">
                <a:latin typeface="Arial" panose="020B0604020202020204" pitchFamily="34" charset="0"/>
                <a:cs typeface="Arial" panose="020B0604020202020204" pitchFamily="34" charset="0"/>
              </a:rPr>
              <a:t>No necesita de abogados y tramitadores. De esta manera </a:t>
            </a:r>
            <a:r>
              <a:rPr lang="es-ES" dirty="0" smtClean="0">
                <a:latin typeface="Arial" panose="020B0604020202020204" pitchFamily="34" charset="0"/>
                <a:cs typeface="Arial" panose="020B0604020202020204" pitchFamily="34" charset="0"/>
              </a:rPr>
              <a:t>la ciudadanía </a:t>
            </a:r>
            <a:r>
              <a:rPr lang="es-ES" dirty="0">
                <a:latin typeface="Arial" panose="020B0604020202020204" pitchFamily="34" charset="0"/>
                <a:cs typeface="Arial" panose="020B0604020202020204" pitchFamily="34" charset="0"/>
              </a:rPr>
              <a:t>se gobierna y se defiende así misma.</a:t>
            </a:r>
            <a:endParaRPr lang="es-CO" dirty="0">
              <a:latin typeface="Arial" panose="020B0604020202020204" pitchFamily="34" charset="0"/>
              <a:cs typeface="Arial" panose="020B0604020202020204" pitchFamily="34" charset="0"/>
            </a:endParaRPr>
          </a:p>
        </p:txBody>
      </p:sp>
      <p:sp>
        <p:nvSpPr>
          <p:cNvPr id="5" name="Rectángulo 4"/>
          <p:cNvSpPr/>
          <p:nvPr/>
        </p:nvSpPr>
        <p:spPr>
          <a:xfrm>
            <a:off x="302538" y="2968830"/>
            <a:ext cx="6312018" cy="12112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S" dirty="0">
                <a:latin typeface="Arial" panose="020B0604020202020204" pitchFamily="34" charset="0"/>
                <a:cs typeface="Arial" panose="020B0604020202020204" pitchFamily="34" charset="0"/>
              </a:rPr>
              <a:t>Hace valer sus derechos y no requiere embarcarse en procedimientos largos y costosos. </a:t>
            </a:r>
            <a:endParaRPr lang="es-ES" dirty="0" smtClean="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Estado </a:t>
            </a:r>
            <a:r>
              <a:rPr lang="es-ES" dirty="0">
                <a:latin typeface="Arial" panose="020B0604020202020204" pitchFamily="34" charset="0"/>
                <a:cs typeface="Arial" panose="020B0604020202020204" pitchFamily="34" charset="0"/>
              </a:rPr>
              <a:t>debe proporcionar la administración para el servicio ciudadano.</a:t>
            </a:r>
            <a:endParaRPr lang="es-CO" dirty="0">
              <a:latin typeface="Arial" panose="020B0604020202020204" pitchFamily="34" charset="0"/>
              <a:cs typeface="Arial" panose="020B0604020202020204" pitchFamily="34" charset="0"/>
            </a:endParaRPr>
          </a:p>
        </p:txBody>
      </p:sp>
      <p:sp>
        <p:nvSpPr>
          <p:cNvPr id="6" name="Rectángulo 5"/>
          <p:cNvSpPr/>
          <p:nvPr/>
        </p:nvSpPr>
        <p:spPr>
          <a:xfrm>
            <a:off x="302538" y="4346366"/>
            <a:ext cx="6312018" cy="144879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s-ES" dirty="0">
                <a:latin typeface="Arial" panose="020B0604020202020204" pitchFamily="34" charset="0"/>
                <a:cs typeface="Arial" panose="020B0604020202020204" pitchFamily="34" charset="0"/>
              </a:rPr>
              <a:t>Conozca y ponga en práctica los mecanismos de protección </a:t>
            </a:r>
            <a:r>
              <a:rPr lang="es-ES" dirty="0" smtClean="0">
                <a:latin typeface="Arial" panose="020B0604020202020204" pitchFamily="34" charset="0"/>
                <a:cs typeface="Arial" panose="020B0604020202020204" pitchFamily="34" charset="0"/>
              </a:rPr>
              <a:t>como parte </a:t>
            </a:r>
            <a:r>
              <a:rPr lang="es-ES" dirty="0">
                <a:latin typeface="Arial" panose="020B0604020202020204" pitchFamily="34" charset="0"/>
                <a:cs typeface="Arial" panose="020B0604020202020204" pitchFamily="34" charset="0"/>
              </a:rPr>
              <a:t>de la solución a muchos problemas sociales, que como un arte es, también, una oportunidad de mejoramiento de la calidad de la administración versus la calidad de vida de los ciudadanos.</a:t>
            </a:r>
            <a:endParaRPr lang="es-CO" dirty="0">
              <a:latin typeface="Arial" panose="020B0604020202020204" pitchFamily="34" charset="0"/>
              <a:cs typeface="Arial" panose="020B0604020202020204" pitchFamily="34" charset="0"/>
            </a:endParaRPr>
          </a:p>
        </p:txBody>
      </p:sp>
      <p:sp>
        <p:nvSpPr>
          <p:cNvPr id="10" name="Rectángulo 9"/>
          <p:cNvSpPr/>
          <p:nvPr/>
        </p:nvSpPr>
        <p:spPr>
          <a:xfrm>
            <a:off x="7813964" y="2631881"/>
            <a:ext cx="4203865" cy="22845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dirty="0"/>
              <a:t>Crea valor público cuando se desarrolla su potencial de participación de manera que incida en la toma de decisiones, tanto en la determinación, elaboración y seguimiento de las políticas públicas, que mediante una verdadera «planeación participativa » logre el fortalecimiento de la democracia.</a:t>
            </a:r>
            <a:endParaRPr lang="es-CO" dirty="0"/>
          </a:p>
        </p:txBody>
      </p:sp>
      <p:sp>
        <p:nvSpPr>
          <p:cNvPr id="8" name="CuadroTexto 7"/>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3889503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4300" y="251282"/>
            <a:ext cx="6864123" cy="461665"/>
          </a:xfrm>
          <a:prstGeom prst="rect">
            <a:avLst/>
          </a:prstGeom>
        </p:spPr>
        <p:txBody>
          <a:bodyPr wrap="none">
            <a:spAutoFit/>
          </a:bodyPr>
          <a:lstStyle/>
          <a:p>
            <a:r>
              <a:rPr lang="es-CO" sz="2400" dirty="0">
                <a:latin typeface="Arial Black" panose="020B0A04020102020204" pitchFamily="34" charset="0"/>
              </a:rPr>
              <a:t>¿QUE ES PARTICIPACIÓN CIUDADANA? </a:t>
            </a:r>
          </a:p>
        </p:txBody>
      </p:sp>
      <p:sp>
        <p:nvSpPr>
          <p:cNvPr id="3" name="CuadroTexto 2"/>
          <p:cNvSpPr txBox="1"/>
          <p:nvPr/>
        </p:nvSpPr>
        <p:spPr>
          <a:xfrm>
            <a:off x="244300" y="712947"/>
            <a:ext cx="6201778" cy="5632311"/>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La participación ciudadana tiene que ver con vivir la democracia. Es ejercer el derecho a elegir y ser elegido, el derecho a opinar, a participar en plebiscitos, referendos y consultas populares, constituir partidos y movimientos políticos, la posibilidad de revocatoria del mandato, la iniciativa legislativa y el cabildo abierto, etc. La participación la ejercen todas las personas sin distingo de sexo, raza o condición. Se extiende también a las empresas como ciudadanos y la sociedad civil. Para que esta sea posible se requiere en la práctica instrumentos o herramientas que la Constitución y la Ley ha dispuesto y que el ciudadano utiliza para dialogar con la administración pública y con todos aquellos que a una voz buscan ejercer su libertad y el respeto por sus derechos y el cumplimiento de los deberes en el mundo vivo y problemático de la ciudad democrática. Son numerosos los mecanismos de participación ciudadana y numerosas las formas de clasificarlos. Lo importante en que la ciudad exista un mapa de la participación para que identifiquen los mecanismos y se permita su ejercicio en la práctica. </a:t>
            </a:r>
            <a:endParaRPr lang="es-CO"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6823414" y="2125683"/>
            <a:ext cx="4966485" cy="2356976"/>
          </a:xfrm>
          <a:prstGeom prst="rect">
            <a:avLst/>
          </a:prstGeom>
        </p:spPr>
      </p:pic>
      <p:sp>
        <p:nvSpPr>
          <p:cNvPr id="5" name="CuadroTexto 4"/>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936087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0433" y="171502"/>
            <a:ext cx="8003968" cy="461665"/>
          </a:xfrm>
          <a:prstGeom prst="rect">
            <a:avLst/>
          </a:prstGeom>
          <a:noFill/>
        </p:spPr>
        <p:txBody>
          <a:bodyPr wrap="square" rtlCol="0">
            <a:spAutoFit/>
          </a:bodyPr>
          <a:lstStyle/>
          <a:p>
            <a:r>
              <a:rPr lang="es-CO" sz="2400" dirty="0">
                <a:latin typeface="Arial Black" panose="020B0A04020102020204" pitchFamily="34" charset="0"/>
              </a:rPr>
              <a:t>ELEMENTOS DE PARTICIPACIÓN EFECTIVA</a:t>
            </a:r>
          </a:p>
        </p:txBody>
      </p:sp>
      <p:sp>
        <p:nvSpPr>
          <p:cNvPr id="3" name="CuadroTexto 2"/>
          <p:cNvSpPr txBox="1"/>
          <p:nvPr/>
        </p:nvSpPr>
        <p:spPr>
          <a:xfrm>
            <a:off x="378446" y="755602"/>
            <a:ext cx="10368724" cy="923330"/>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Para mejorar la calidad de la democracia y la efectividad de las políticas públicas, los procesos de participación ciudadana pueden orientarse al cumplimiento de los siguientes </a:t>
            </a:r>
            <a:r>
              <a:rPr lang="es-ES" dirty="0" smtClean="0">
                <a:latin typeface="Arial" panose="020B0604020202020204" pitchFamily="34" charset="0"/>
                <a:cs typeface="Arial" panose="020B0604020202020204" pitchFamily="34" charset="0"/>
              </a:rPr>
              <a:t>principios </a:t>
            </a:r>
            <a:r>
              <a:rPr lang="es-ES" dirty="0">
                <a:latin typeface="Arial" panose="020B0604020202020204" pitchFamily="34" charset="0"/>
                <a:cs typeface="Arial" panose="020B0604020202020204" pitchFamily="34" charset="0"/>
              </a:rPr>
              <a:t>y criterios </a:t>
            </a:r>
            <a:r>
              <a:rPr lang="es-ES" dirty="0" smtClean="0">
                <a:latin typeface="Arial" panose="020B0604020202020204" pitchFamily="34" charset="0"/>
                <a:cs typeface="Arial" panose="020B0604020202020204" pitchFamily="34" charset="0"/>
              </a:rPr>
              <a:t>elementales:</a:t>
            </a:r>
            <a:endParaRPr lang="es-CO"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187102" y="2589141"/>
            <a:ext cx="406663" cy="340726"/>
          </a:xfrm>
          <a:prstGeom prst="rect">
            <a:avLst/>
          </a:prstGeom>
        </p:spPr>
      </p:pic>
      <p:sp>
        <p:nvSpPr>
          <p:cNvPr id="5" name="CuadroTexto 4"/>
          <p:cNvSpPr txBox="1"/>
          <p:nvPr/>
        </p:nvSpPr>
        <p:spPr>
          <a:xfrm>
            <a:off x="761128" y="1775705"/>
            <a:ext cx="5984055" cy="2308324"/>
          </a:xfrm>
          <a:prstGeom prst="rect">
            <a:avLst/>
          </a:prstGeom>
          <a:noFill/>
        </p:spPr>
        <p:txBody>
          <a:bodyPr wrap="square" rtlCol="0">
            <a:spAutoFit/>
          </a:bodyPr>
          <a:lstStyle/>
          <a:p>
            <a:pPr algn="just"/>
            <a:r>
              <a:rPr lang="es-ES" dirty="0" smtClean="0">
                <a:latin typeface="Arial" panose="020B0604020202020204" pitchFamily="34" charset="0"/>
                <a:cs typeface="Arial" panose="020B0604020202020204" pitchFamily="34" charset="0"/>
              </a:rPr>
              <a:t>Empeñarse </a:t>
            </a:r>
            <a:r>
              <a:rPr lang="es-ES" dirty="0">
                <a:latin typeface="Arial" panose="020B0604020202020204" pitchFamily="34" charset="0"/>
                <a:cs typeface="Arial" panose="020B0604020202020204" pitchFamily="34" charset="0"/>
              </a:rPr>
              <a:t>en la transparencia para lograr que la toma de decisiones sea, además de inclusiva, debidamente informada y a la luz del día. Hay que recordar que lo que no es transparente desde el principio, sobre el efecto que se espera del proceso, convierte éste en una fuente de conflicto. La transparencia hay que practicarla, sobre todo porque siempre habrá quién tiene interés en no revelar la información que posee.</a:t>
            </a:r>
            <a:endParaRPr lang="es-CO" dirty="0">
              <a:latin typeface="Arial" panose="020B0604020202020204" pitchFamily="34" charset="0"/>
              <a:cs typeface="Arial" panose="020B0604020202020204" pitchFamily="34" charset="0"/>
            </a:endParaRPr>
          </a:p>
        </p:txBody>
      </p:sp>
      <p:sp>
        <p:nvSpPr>
          <p:cNvPr id="6" name="Rectángulo 5"/>
          <p:cNvSpPr/>
          <p:nvPr/>
        </p:nvSpPr>
        <p:spPr>
          <a:xfrm>
            <a:off x="761128" y="4180802"/>
            <a:ext cx="6096000" cy="2308324"/>
          </a:xfrm>
          <a:prstGeom prst="rect">
            <a:avLst/>
          </a:prstGeom>
        </p:spPr>
        <p:txBody>
          <a:bodyPr>
            <a:spAutoFit/>
          </a:bodyPr>
          <a:lstStyle/>
          <a:p>
            <a:pPr algn="just"/>
            <a:r>
              <a:rPr lang="es-ES" dirty="0">
                <a:latin typeface="Arial" panose="020B0604020202020204" pitchFamily="34" charset="0"/>
                <a:cs typeface="Arial" panose="020B0604020202020204" pitchFamily="34" charset="0"/>
              </a:rPr>
              <a:t>Estructurar los procesos de participación según reglas conocidas y compartidas por todos. No olvidar que los procesos requieren un umbral claro, inclusivo y espontáneo. No existen manuales o recetas que lleven a que un determinado esfuerzo traiga automáticamente resultados positivos. La estabilidad y la socialización de las reglas de juego es esencial. Por ello hay que exclamar sin temor. </a:t>
            </a:r>
            <a:endParaRPr lang="es-CO"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66595" y="4964410"/>
            <a:ext cx="447675" cy="666750"/>
          </a:xfrm>
          <a:prstGeom prst="rect">
            <a:avLst/>
          </a:prstGeom>
        </p:spPr>
      </p:pic>
      <p:sp>
        <p:nvSpPr>
          <p:cNvPr id="8" name="CuadroTexto 7"/>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1782896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0442" y="297449"/>
            <a:ext cx="6297880" cy="1200329"/>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Involucrar en los procesos temas prioritarios que interesan directamente a la gente y a las comunidades, es decir, son las necesidades, deseos y expectativas que buscan mejorar su calidad de vida y su entorno.</a:t>
            </a:r>
            <a:endParaRPr lang="es-CO"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81817" y="788599"/>
            <a:ext cx="381000" cy="709179"/>
          </a:xfrm>
          <a:prstGeom prst="rect">
            <a:avLst/>
          </a:prstGeom>
        </p:spPr>
      </p:pic>
      <p:sp>
        <p:nvSpPr>
          <p:cNvPr id="4" name="Rectángulo 3"/>
          <p:cNvSpPr/>
          <p:nvPr/>
        </p:nvSpPr>
        <p:spPr>
          <a:xfrm>
            <a:off x="910442" y="1750204"/>
            <a:ext cx="6297880" cy="2031325"/>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Crear los espacios de diálogo para que deliberen todos aquellos que tienen interés. Por ello la convocatoria y su amplitud es fundamental. Hay que superar los obstáculos o gestionar las dificultades antes de que se vuelvan problemas, de esta manera lograr que a la ciudadanía le llegue un mensaje contundente y sin equívocos, sobre la forma de participar y la importancia de hacerlo bien.</a:t>
            </a:r>
            <a:endParaRPr lang="es-CO"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4"/>
          <a:stretch>
            <a:fillRect/>
          </a:stretch>
        </p:blipFill>
        <p:spPr>
          <a:xfrm>
            <a:off x="443717" y="2558058"/>
            <a:ext cx="371475" cy="619125"/>
          </a:xfrm>
          <a:prstGeom prst="rect">
            <a:avLst/>
          </a:prstGeom>
        </p:spPr>
      </p:pic>
      <p:sp>
        <p:nvSpPr>
          <p:cNvPr id="6" name="Rectángulo 5"/>
          <p:cNvSpPr/>
          <p:nvPr/>
        </p:nvSpPr>
        <p:spPr>
          <a:xfrm>
            <a:off x="862817" y="3854439"/>
            <a:ext cx="6297880" cy="2585323"/>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Delimitar claramente tanto los roles de las autoridades electas como el que debe desempeñar la ciudadanía. De ello se deriva mayor fluidez en el debate. Hay que establecer anticipadamente quién decide, sobre qué y cuál es el rol que cada cual desempeña. El desafío es, entonces, lograr el equilibrio entre ambas esferas de interés. Fundamental es recordar que: «el poder de las ideas democráticas, están vinculadas con la deliberación pública constructiva».</a:t>
            </a:r>
            <a:endParaRPr lang="es-CO"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96092" y="4856589"/>
            <a:ext cx="419100" cy="581025"/>
          </a:xfrm>
          <a:prstGeom prst="rect">
            <a:avLst/>
          </a:prstGeom>
        </p:spPr>
      </p:pic>
      <p:sp>
        <p:nvSpPr>
          <p:cNvPr id="8" name="CuadroTexto 7"/>
          <p:cNvSpPr txBox="1"/>
          <p:nvPr/>
        </p:nvSpPr>
        <p:spPr>
          <a:xfrm>
            <a:off x="7303572" y="6581001"/>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2282794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09206" y="377041"/>
            <a:ext cx="6582888" cy="2862322"/>
          </a:xfrm>
          <a:prstGeom prst="rect">
            <a:avLst/>
          </a:prstGeom>
        </p:spPr>
        <p:txBody>
          <a:bodyPr wrap="square">
            <a:spAutoFit/>
          </a:bodyPr>
          <a:lstStyle/>
          <a:p>
            <a:pPr algn="just"/>
            <a:r>
              <a:rPr lang="es-ES" dirty="0"/>
              <a:t>Educar para aprender a participar, vale decir, capacitar y formar a los participantes en la planeación participativa. En otras palabras socializar los objetivos, alcances, límites, normas y procedimientos aplicables a esa planeación. Por ello se requiere compartir los éxitos y fracasos de manera que sean fuente de reflexión constante para los participantes. La consigna es clara: La condición de ciudadano no está dada per se. Hay que, paso a paso, ir conquistando los espacios del debate público y la clave está en la educación para fortalecer las habilidades ciudadanas. Ignorar esta premisa es adoptar una actitud dirigida a condenar a la participación a un estrepitoso fracaso.</a:t>
            </a:r>
            <a:endParaRPr lang="es-CO" dirty="0"/>
          </a:p>
        </p:txBody>
      </p:sp>
      <p:pic>
        <p:nvPicPr>
          <p:cNvPr id="4" name="Imagen 3"/>
          <p:cNvPicPr>
            <a:picLocks noChangeAspect="1"/>
          </p:cNvPicPr>
          <p:nvPr/>
        </p:nvPicPr>
        <p:blipFill>
          <a:blip r:embed="rId2"/>
          <a:stretch>
            <a:fillRect/>
          </a:stretch>
        </p:blipFill>
        <p:spPr>
          <a:xfrm>
            <a:off x="581521" y="662049"/>
            <a:ext cx="447675" cy="590550"/>
          </a:xfrm>
          <a:prstGeom prst="rect">
            <a:avLst/>
          </a:prstGeom>
        </p:spPr>
      </p:pic>
      <p:pic>
        <p:nvPicPr>
          <p:cNvPr id="5" name="Imagen 4"/>
          <p:cNvPicPr>
            <a:picLocks noChangeAspect="1"/>
          </p:cNvPicPr>
          <p:nvPr/>
        </p:nvPicPr>
        <p:blipFill>
          <a:blip r:embed="rId3">
            <a:extLst>
              <a:ext uri="{BEBA8EAE-BF5A-486C-A8C5-ECC9F3942E4B}">
                <a14:imgProps xmlns:a14="http://schemas.microsoft.com/office/drawing/2010/main">
                  <a14:imgLayer r:embed="rId4">
                    <a14:imgEffect>
                      <a14:backgroundRemoval t="0" b="100000" l="758" r="100000"/>
                    </a14:imgEffect>
                  </a14:imgLayer>
                </a14:imgProps>
              </a:ext>
            </a:extLst>
          </a:blip>
          <a:stretch>
            <a:fillRect/>
          </a:stretch>
        </p:blipFill>
        <p:spPr>
          <a:xfrm>
            <a:off x="8456651" y="957324"/>
            <a:ext cx="2957514" cy="2139717"/>
          </a:xfrm>
          <a:prstGeom prst="rect">
            <a:avLst/>
          </a:prstGeom>
        </p:spPr>
      </p:pic>
      <p:sp>
        <p:nvSpPr>
          <p:cNvPr id="7" name="Rectángulo 6"/>
          <p:cNvSpPr/>
          <p:nvPr/>
        </p:nvSpPr>
        <p:spPr>
          <a:xfrm>
            <a:off x="581521" y="3541217"/>
            <a:ext cx="9518375" cy="461665"/>
          </a:xfrm>
          <a:prstGeom prst="rect">
            <a:avLst/>
          </a:prstGeom>
        </p:spPr>
        <p:txBody>
          <a:bodyPr wrap="none">
            <a:spAutoFit/>
          </a:bodyPr>
          <a:lstStyle/>
          <a:p>
            <a:r>
              <a:rPr lang="es-CO" sz="2400" dirty="0">
                <a:latin typeface="Arial Black" panose="020B0A04020102020204" pitchFamily="34" charset="0"/>
              </a:rPr>
              <a:t>APLICABILIDAD ENTORNO PARTICIPATIVO CIUDADANO</a:t>
            </a:r>
          </a:p>
        </p:txBody>
      </p:sp>
      <p:sp>
        <p:nvSpPr>
          <p:cNvPr id="8" name="Rectángulo 7"/>
          <p:cNvSpPr/>
          <p:nvPr/>
        </p:nvSpPr>
        <p:spPr>
          <a:xfrm>
            <a:off x="581521" y="4447058"/>
            <a:ext cx="6096000" cy="646331"/>
          </a:xfrm>
          <a:prstGeom prst="rect">
            <a:avLst/>
          </a:prstGeom>
        </p:spPr>
        <p:txBody>
          <a:bodyPr>
            <a:spAutoFit/>
          </a:bodyPr>
          <a:lstStyle/>
          <a:p>
            <a:pPr algn="just"/>
            <a:r>
              <a:rPr lang="es-ES" dirty="0"/>
              <a:t>La participación ciudadana se ejerce en distintos ámbitos de la ciudad democrática. </a:t>
            </a:r>
          </a:p>
        </p:txBody>
      </p:sp>
      <p:graphicFrame>
        <p:nvGraphicFramePr>
          <p:cNvPr id="9" name="Diagrama 8"/>
          <p:cNvGraphicFramePr/>
          <p:nvPr>
            <p:extLst>
              <p:ext uri="{D42A27DB-BD31-4B8C-83A1-F6EECF244321}">
                <p14:modId xmlns:p14="http://schemas.microsoft.com/office/powerpoint/2010/main" val="2674849885"/>
              </p:ext>
            </p:extLst>
          </p:nvPr>
        </p:nvGraphicFramePr>
        <p:xfrm>
          <a:off x="5969049" y="3835699"/>
          <a:ext cx="3966359" cy="25153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CuadroTexto 10"/>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2324834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12822" y="900222"/>
            <a:ext cx="8851075" cy="3416320"/>
          </a:xfrm>
          <a:prstGeom prst="rect">
            <a:avLst/>
          </a:prstGeom>
        </p:spPr>
        <p:txBody>
          <a:bodyPr wrap="square">
            <a:spAutoFit/>
          </a:bodyPr>
          <a:lstStyle/>
          <a:p>
            <a:pPr algn="just"/>
            <a:endParaRPr lang="es-ES" dirty="0" smtClean="0">
              <a:latin typeface="Arial" panose="020B0604020202020204" pitchFamily="34" charset="0"/>
              <a:cs typeface="Arial" panose="020B0604020202020204" pitchFamily="34" charset="0"/>
            </a:endParaRPr>
          </a:p>
          <a:p>
            <a:pPr algn="just"/>
            <a:r>
              <a:rPr lang="es-ES" dirty="0" smtClean="0">
                <a:latin typeface="Arial" panose="020B0604020202020204" pitchFamily="34" charset="0"/>
                <a:cs typeface="Arial" panose="020B0604020202020204" pitchFamily="34" charset="0"/>
              </a:rPr>
              <a:t>En la vida política la participación nos permite recuperar nuestra condición ciudadana. Así cualquier persona como ciudadano comparte su vida con los demás sobre un espacio bien concreto y de esa forma fortalece la democracia. Todos los ciudadanos y ciudadanas pueden elegir y ser elegidos(as) a través del voto a cargos de elección popular tales como Presidente, gobernadores, alcaldes, ediles, concejales, diputados, representantes, senadores y jueces de paz. La participación y sus mecanismos en este ámbito está regulados por la Ley Estatutaria número 134 de 1994 y la Ley 132 de 1994, que fue modificada por la Ley 741 de 2002, que consagra el voto programático. Existen además otros espacios en los cuales cualquier ciudadano o ciudadana tiene derecho a organizar y participar en movimientos y partidos políticos de conformidad con lo establecido por la Carta Constitucional. </a:t>
            </a:r>
            <a:endParaRPr lang="es-CO" dirty="0">
              <a:latin typeface="Arial" panose="020B0604020202020204" pitchFamily="34" charset="0"/>
              <a:cs typeface="Arial" panose="020B0604020202020204" pitchFamily="34" charset="0"/>
            </a:endParaRPr>
          </a:p>
        </p:txBody>
      </p:sp>
      <p:sp>
        <p:nvSpPr>
          <p:cNvPr id="5" name="Rectángulo 4"/>
          <p:cNvSpPr/>
          <p:nvPr/>
        </p:nvSpPr>
        <p:spPr>
          <a:xfrm>
            <a:off x="414528" y="2377549"/>
            <a:ext cx="1912703" cy="461665"/>
          </a:xfrm>
          <a:prstGeom prst="rect">
            <a:avLst/>
          </a:prstGeom>
        </p:spPr>
        <p:txBody>
          <a:bodyPr wrap="none">
            <a:spAutoFit/>
          </a:bodyPr>
          <a:lstStyle/>
          <a:p>
            <a:r>
              <a:rPr lang="es-CO" sz="2400" dirty="0" smtClean="0">
                <a:latin typeface="Arial Black" panose="020B0A04020102020204" pitchFamily="34" charset="0"/>
              </a:rPr>
              <a:t>POLÍTICA </a:t>
            </a:r>
            <a:endParaRPr lang="es-CO" sz="2400" dirty="0">
              <a:latin typeface="Arial Black" panose="020B0A04020102020204" pitchFamily="34" charset="0"/>
            </a:endParaRPr>
          </a:p>
        </p:txBody>
      </p:sp>
      <p:pic>
        <p:nvPicPr>
          <p:cNvPr id="9" name="Imagen 8"/>
          <p:cNvPicPr>
            <a:picLocks noChangeAspect="1"/>
          </p:cNvPicPr>
          <p:nvPr/>
        </p:nvPicPr>
        <p:blipFill>
          <a:blip r:embed="rId2"/>
          <a:stretch>
            <a:fillRect/>
          </a:stretch>
        </p:blipFill>
        <p:spPr>
          <a:xfrm>
            <a:off x="5135891" y="4325518"/>
            <a:ext cx="2594945" cy="2290935"/>
          </a:xfrm>
          <a:prstGeom prst="rect">
            <a:avLst/>
          </a:prstGeom>
        </p:spPr>
      </p:pic>
      <p:sp>
        <p:nvSpPr>
          <p:cNvPr id="6" name="CuadroTexto 5"/>
          <p:cNvSpPr txBox="1"/>
          <p:nvPr/>
        </p:nvSpPr>
        <p:spPr>
          <a:xfrm>
            <a:off x="7315203" y="6594212"/>
            <a:ext cx="4655126" cy="276999"/>
          </a:xfrm>
          <a:prstGeom prst="rect">
            <a:avLst/>
          </a:prstGeom>
          <a:noFill/>
        </p:spPr>
        <p:txBody>
          <a:bodyPr wrap="square" rtlCol="0">
            <a:spAutoFit/>
          </a:bodyPr>
          <a:lstStyle/>
          <a:p>
            <a:r>
              <a:rPr lang="es-CO" sz="1200" b="1" dirty="0"/>
              <a:t>Código: IM OC GME IF 006  Liberado: 2024-11-25          Revisión: 2</a:t>
            </a:r>
          </a:p>
        </p:txBody>
      </p:sp>
    </p:spTree>
    <p:extLst>
      <p:ext uri="{BB962C8B-B14F-4D97-AF65-F5344CB8AC3E}">
        <p14:creationId xmlns:p14="http://schemas.microsoft.com/office/powerpoint/2010/main" val="3932876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2013 - Tema de 2022">
  <a:themeElements>
    <a:clrScheme name="Office 2013 - Tema de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de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de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12887</TotalTime>
  <Words>3714</Words>
  <Application>Microsoft Office PowerPoint</Application>
  <PresentationFormat>Panorámica</PresentationFormat>
  <Paragraphs>159</Paragraphs>
  <Slides>30</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30</vt:i4>
      </vt:variant>
    </vt:vector>
  </HeadingPairs>
  <TitlesOfParts>
    <vt:vector size="39" baseType="lpstr">
      <vt:lpstr>Aptos</vt:lpstr>
      <vt:lpstr>Arial</vt:lpstr>
      <vt:lpstr>Arial Black</vt:lpstr>
      <vt:lpstr>Arial Narrow</vt:lpstr>
      <vt:lpstr>Calibri</vt:lpstr>
      <vt:lpstr>Franklin Gothic Medium</vt:lpstr>
      <vt:lpstr>Times New Roman</vt:lpstr>
      <vt:lpstr>Wingdings</vt:lpstr>
      <vt:lpstr>Office 2013 - Tema de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Cristina Diaz Bermeo</dc:creator>
  <cp:lastModifiedBy>Ivis Islen Galvez Galvez</cp:lastModifiedBy>
  <cp:revision>285</cp:revision>
  <cp:lastPrinted>2024-02-12T12:11:55Z</cp:lastPrinted>
  <dcterms:created xsi:type="dcterms:W3CDTF">2024-01-03T18:04:35Z</dcterms:created>
  <dcterms:modified xsi:type="dcterms:W3CDTF">2025-01-14T12:59:08Z</dcterms:modified>
</cp:coreProperties>
</file>