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
  </p:notesMasterIdLst>
  <p:handoutMasterIdLst>
    <p:handoutMasterId r:id="rId7"/>
  </p:handoutMasterIdLst>
  <p:sldIdLst>
    <p:sldId id="261" r:id="rId2"/>
    <p:sldId id="281" r:id="rId3"/>
    <p:sldId id="282" r:id="rId4"/>
    <p:sldId id="283" r:id="rId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PERSONAL" initials="PP" lastIdx="1" clrIdx="0">
    <p:extLst>
      <p:ext uri="{19B8F6BF-5375-455C-9EA6-DF929625EA0E}">
        <p15:presenceInfo xmlns:p15="http://schemas.microsoft.com/office/powerpoint/2012/main" userId="PC PERSON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A7"/>
    <a:srgbClr val="70AD47"/>
    <a:srgbClr val="55C3CF"/>
    <a:srgbClr val="5B9BD5"/>
    <a:srgbClr val="4ABA46"/>
    <a:srgbClr val="4BC174"/>
    <a:srgbClr val="FFC000"/>
    <a:srgbClr val="FF33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8249FC5-CE8F-4A19-B9F2-2E495EE32FD4}" type="datetimeFigureOut">
              <a:rPr lang="es-CO" smtClean="0"/>
              <a:t>31/01/2025</a:t>
            </a:fld>
            <a:endParaRPr lang="es-CO" dirty="0"/>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299346" y="687873"/>
            <a:ext cx="9521548" cy="615553"/>
          </a:xfrm>
          <a:prstGeom prst="rect">
            <a:avLst/>
          </a:prstGeom>
          <a:noFill/>
        </p:spPr>
        <p:txBody>
          <a:bodyPr wrap="square" rtlCol="0">
            <a:spAutoFit/>
          </a:bodyPr>
          <a:lstStyle/>
          <a:p>
            <a:pPr lvl="0" algn="just" defTabSz="914400">
              <a:defRPr/>
            </a:pPr>
            <a:r>
              <a:rPr lang="es-ES" sz="3400" b="1" dirty="0">
                <a:solidFill>
                  <a:schemeClr val="bg1"/>
                </a:solidFill>
                <a:latin typeface="Franklin Gothic Book" panose="020B0503020102020204" pitchFamily="34" charset="0"/>
                <a:cs typeface="Arial" panose="020B0604020202020204" pitchFamily="34" charset="0"/>
              </a:rPr>
              <a:t>BOLETÍN TUTELAS ENERO DE </a:t>
            </a:r>
            <a:r>
              <a:rPr lang="es-ES" sz="3400" b="1" dirty="0" smtClean="0">
                <a:solidFill>
                  <a:schemeClr val="bg1"/>
                </a:solidFill>
                <a:latin typeface="Franklin Gothic Book" panose="020B0503020102020204" pitchFamily="34" charset="0"/>
                <a:cs typeface="Arial" panose="020B0604020202020204" pitchFamily="34" charset="0"/>
              </a:rPr>
              <a:t>2025</a:t>
            </a:r>
            <a:endParaRPr lang="es-CO" sz="3400" b="1" dirty="0">
              <a:solidFill>
                <a:schemeClr val="bg1"/>
              </a:solidFill>
              <a:latin typeface="Franklin Gothic Book" panose="020B05030201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2525C40-98AE-1555-78D9-A818B3C941CB}"/>
              </a:ext>
            </a:extLst>
          </p:cNvPr>
          <p:cNvSpPr txBox="1"/>
          <p:nvPr/>
        </p:nvSpPr>
        <p:spPr>
          <a:xfrm>
            <a:off x="299347" y="2467147"/>
            <a:ext cx="5175849" cy="523220"/>
          </a:xfrm>
          <a:prstGeom prst="rect">
            <a:avLst/>
          </a:prstGeom>
          <a:noFill/>
        </p:spPr>
        <p:txBody>
          <a:bodyPr wrap="square" rtlCol="0">
            <a:spAutoFit/>
          </a:bodyPr>
          <a:lstStyle/>
          <a:p>
            <a:r>
              <a:rPr lang="es-ES" sz="2800" dirty="0" smtClean="0">
                <a:solidFill>
                  <a:srgbClr val="FFC000"/>
                </a:solidFill>
                <a:latin typeface="Franklin Gothic Medium" panose="020B0603020102020204" pitchFamily="34" charset="0"/>
                <a:cs typeface="Arial" panose="020B0604020202020204" pitchFamily="34" charset="0"/>
              </a:rPr>
              <a:t>OFICINA LEGAL</a:t>
            </a:r>
            <a:endParaRPr lang="es-CO" sz="2800" dirty="0">
              <a:solidFill>
                <a:srgbClr val="FFC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3853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ENERO DE </a:t>
            </a:r>
            <a:r>
              <a:rPr lang="es-ES" sz="2800" b="1" dirty="0" smtClean="0">
                <a:latin typeface="Franklin Gothic Medium" panose="020B0603020102020204" pitchFamily="34" charset="0"/>
                <a:cs typeface="Arial" panose="020B0604020202020204" pitchFamily="34" charset="0"/>
              </a:rPr>
              <a:t>2025</a:t>
            </a:r>
            <a:endParaRPr lang="es-ES" sz="2800" b="1" dirty="0">
              <a:latin typeface="Franklin Gothic Medium" panose="020B06030201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639344954"/>
              </p:ext>
            </p:extLst>
          </p:nvPr>
        </p:nvGraphicFramePr>
        <p:xfrm>
          <a:off x="270024" y="1262150"/>
          <a:ext cx="11785985" cy="4853970"/>
        </p:xfrm>
        <a:graphic>
          <a:graphicData uri="http://schemas.openxmlformats.org/drawingml/2006/table">
            <a:tbl>
              <a:tblPr/>
              <a:tblGrid>
                <a:gridCol w="296357">
                  <a:extLst>
                    <a:ext uri="{9D8B030D-6E8A-4147-A177-3AD203B41FA5}">
                      <a16:colId xmlns:a16="http://schemas.microsoft.com/office/drawing/2014/main" val="3686342930"/>
                    </a:ext>
                  </a:extLst>
                </a:gridCol>
                <a:gridCol w="1764000">
                  <a:extLst>
                    <a:ext uri="{9D8B030D-6E8A-4147-A177-3AD203B41FA5}">
                      <a16:colId xmlns:a16="http://schemas.microsoft.com/office/drawing/2014/main" val="1727551335"/>
                    </a:ext>
                  </a:extLst>
                </a:gridCol>
                <a:gridCol w="1286997">
                  <a:extLst>
                    <a:ext uri="{9D8B030D-6E8A-4147-A177-3AD203B41FA5}">
                      <a16:colId xmlns:a16="http://schemas.microsoft.com/office/drawing/2014/main" val="90227579"/>
                    </a:ext>
                  </a:extLst>
                </a:gridCol>
                <a:gridCol w="1728522">
                  <a:extLst>
                    <a:ext uri="{9D8B030D-6E8A-4147-A177-3AD203B41FA5}">
                      <a16:colId xmlns:a16="http://schemas.microsoft.com/office/drawing/2014/main" val="361230991"/>
                    </a:ext>
                  </a:extLst>
                </a:gridCol>
                <a:gridCol w="2593127">
                  <a:extLst>
                    <a:ext uri="{9D8B030D-6E8A-4147-A177-3AD203B41FA5}">
                      <a16:colId xmlns:a16="http://schemas.microsoft.com/office/drawing/2014/main" val="3074108329"/>
                    </a:ext>
                  </a:extLst>
                </a:gridCol>
                <a:gridCol w="732744">
                  <a:extLst>
                    <a:ext uri="{9D8B030D-6E8A-4147-A177-3AD203B41FA5}">
                      <a16:colId xmlns:a16="http://schemas.microsoft.com/office/drawing/2014/main" val="3665001053"/>
                    </a:ext>
                  </a:extLst>
                </a:gridCol>
                <a:gridCol w="1099114">
                  <a:extLst>
                    <a:ext uri="{9D8B030D-6E8A-4147-A177-3AD203B41FA5}">
                      <a16:colId xmlns:a16="http://schemas.microsoft.com/office/drawing/2014/main" val="2932452050"/>
                    </a:ext>
                  </a:extLst>
                </a:gridCol>
                <a:gridCol w="798502">
                  <a:extLst>
                    <a:ext uri="{9D8B030D-6E8A-4147-A177-3AD203B41FA5}">
                      <a16:colId xmlns:a16="http://schemas.microsoft.com/office/drawing/2014/main" val="1442788797"/>
                    </a:ext>
                  </a:extLst>
                </a:gridCol>
                <a:gridCol w="1486622">
                  <a:extLst>
                    <a:ext uri="{9D8B030D-6E8A-4147-A177-3AD203B41FA5}">
                      <a16:colId xmlns:a16="http://schemas.microsoft.com/office/drawing/2014/main" val="994314221"/>
                    </a:ext>
                  </a:extLst>
                </a:gridCol>
              </a:tblGrid>
              <a:tr h="252000">
                <a:tc gridSpan="9">
                  <a:txBody>
                    <a:bodyPr/>
                    <a:lstStyle/>
                    <a:p>
                      <a:pPr algn="ctr" fontAlgn="ctr"/>
                      <a:r>
                        <a:rPr lang="es-CO" sz="1100" b="1" i="0" u="none" strike="noStrike" dirty="0">
                          <a:solidFill>
                            <a:srgbClr val="000000"/>
                          </a:solidFill>
                          <a:effectLst/>
                          <a:latin typeface="Calibri" panose="020F0502020204030204" pitchFamily="34" charset="0"/>
                        </a:rPr>
                        <a:t>TUTELAS ENERO 2025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37311974"/>
                  </a:ext>
                </a:extLst>
              </a:tr>
              <a:tr h="0">
                <a:tc>
                  <a:txBody>
                    <a:bodyPr/>
                    <a:lstStyle/>
                    <a:p>
                      <a:pPr algn="ctr" fontAlgn="ctr"/>
                      <a:r>
                        <a:rPr lang="es-CO" sz="1000" b="1" i="0" u="none" strike="noStrike">
                          <a:solidFill>
                            <a:srgbClr val="000000"/>
                          </a:solidFill>
                          <a:effectLst/>
                          <a:latin typeface="Calibri" panose="020F0502020204030204" pitchFamily="34" charset="0"/>
                        </a:rPr>
                        <a:t>Item</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NUMERO DE RADICADO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dirty="0">
                          <a:solidFill>
                            <a:srgbClr val="000000"/>
                          </a:solidFill>
                          <a:effectLst/>
                          <a:latin typeface="Calibri" panose="020F0502020204030204" pitchFamily="34" charset="0"/>
                        </a:rPr>
                        <a:t>DESPACHO JUDICIAL</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ACCIONANTE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ACCIONADO/VINCULADO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CONTESTACIÓN</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FALLO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ESTADO ACTUAL</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Calibri" panose="020F0502020204030204" pitchFamily="34" charset="0"/>
                        </a:rPr>
                        <a:t>DERECHO FUNDAMENTAL PRESUNTAMENTE VULNERADO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631185"/>
                  </a:ext>
                </a:extLst>
              </a:tr>
              <a:tr h="0">
                <a:tc>
                  <a:txBody>
                    <a:bodyPr/>
                    <a:lstStyle/>
                    <a:p>
                      <a:pPr algn="ctr" fontAlgn="ctr"/>
                      <a:r>
                        <a:rPr lang="es-CO" sz="1000" b="0" i="0" u="none" strike="noStrike">
                          <a:solidFill>
                            <a:srgbClr val="000000"/>
                          </a:solidFill>
                          <a:effectLst/>
                          <a:latin typeface="Calibri" panose="020F0502020204030204" pitchFamily="34" charset="0"/>
                        </a:rPr>
                        <a:t>1</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11001-31-87-031-2025-00012-00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JUZGADO TREINTA Y UNO (31) DE EJECUCIÓN DE PENAS Y MEDIDAS DE SEGURIDAD DE BOGOTÁ D. C.</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LUIS ERNESTO MARTINEZ MARTINEZ</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INDUSTRIA MILITAR – INDUMIL </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8/01/2025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DESVINCULAR</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00" b="0" i="0" u="none" strike="noStrike" dirty="0" smtClean="0">
                          <a:solidFill>
                            <a:srgbClr val="000000"/>
                          </a:solidFill>
                          <a:effectLst/>
                          <a:latin typeface="Calibri" panose="020F0502020204030204" pitchFamily="34" charset="0"/>
                        </a:rPr>
                        <a:t>TERMINADA</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DERECHO FUNDAMENTAL PETICIÓN</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313030"/>
                  </a:ext>
                </a:extLst>
              </a:tr>
              <a:tr h="0">
                <a:tc>
                  <a:txBody>
                    <a:bodyPr/>
                    <a:lstStyle/>
                    <a:p>
                      <a:pPr algn="ctr" fontAlgn="ctr"/>
                      <a:r>
                        <a:rPr lang="es-CO" sz="1000" b="0" i="0" u="none" strike="noStrike" dirty="0">
                          <a:solidFill>
                            <a:srgbClr val="000000"/>
                          </a:solidFill>
                          <a:effectLst/>
                          <a:latin typeface="Calibri" panose="020F0502020204030204" pitchFamily="34" charset="0"/>
                        </a:rPr>
                        <a:t>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Calibri" panose="020F0502020204030204" pitchFamily="34" charset="0"/>
                        </a:rPr>
                        <a:t>2024-00199</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JUZGADO VEINTINUEVE PENAL DEL CIRCUITO CON FUNCIONES DE CONOCIMIENTO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JUAN BAUTISTA BARRIENTOS TORRES</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Calibri" panose="020F0502020204030204" pitchFamily="34" charset="0"/>
                        </a:rPr>
                        <a:t>POLICÍA NACIONAL DE COLOMBIA – DEPARTAMENTO DE ANTIOQUIA - </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VINCULADOS:  DEPARTAMENTO DE CONTROL COMERCIO DE ARMAS, MUNICIONES Y EXPLOSIVOS - FISCALÍA GENERAL DE LA NACIÓN – SECCIONAL ANTIOQUIA   </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   INDUSTRIA MILITAR - INDUMIL </a:t>
                      </a:r>
                      <a:br>
                        <a:rPr lang="es-ES" sz="1000" b="0" i="0" u="none" strike="noStrike" dirty="0">
                          <a:solidFill>
                            <a:srgbClr val="000000"/>
                          </a:solidFill>
                          <a:effectLst/>
                          <a:latin typeface="Calibri" panose="020F0502020204030204" pitchFamily="34" charset="0"/>
                        </a:rPr>
                      </a:br>
                      <a:endParaRPr lang="es-ES"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14/01/2025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EN TRAMITE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en tramite</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DERECHO FUNDAMENTAL DEBIDO PROCESO</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020717"/>
                  </a:ext>
                </a:extLst>
              </a:tr>
              <a:tr h="0">
                <a:tc>
                  <a:txBody>
                    <a:bodyPr/>
                    <a:lstStyle/>
                    <a:p>
                      <a:pPr algn="ctr" fontAlgn="ctr"/>
                      <a:r>
                        <a:rPr lang="es-CO" sz="1000" b="0" i="0" u="none" strike="noStrike">
                          <a:solidFill>
                            <a:srgbClr val="000000"/>
                          </a:solidFill>
                          <a:effectLst/>
                          <a:latin typeface="Calibri" panose="020F0502020204030204" pitchFamily="34" charset="0"/>
                        </a:rPr>
                        <a:t>3</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76001-40-03-028-2025-00006-00</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JUZGADO VEINTIOCHO CIVIL MUNICIPAL DE ORALIDAD DE SANTIAGO DE CALI</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smtClean="0">
                          <a:solidFill>
                            <a:srgbClr val="000000"/>
                          </a:solidFill>
                          <a:effectLst/>
                          <a:latin typeface="Calibri" panose="020F0502020204030204" pitchFamily="34" charset="0"/>
                        </a:rPr>
                        <a:t>ADOLFO ISIDRO ANGULO MINA</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latin typeface="Calibri" panose="020F0502020204030204" pitchFamily="34" charset="0"/>
                        </a:rPr>
                        <a:t>DEPARTAMENTO DE CONTROL COMERCIO DE ARMAS, MUNICIONES Y EXPLOSIVOS</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VINCULADOS:   MINISTERIO DE DEFENSA NACIONAL   </a:t>
                      </a:r>
                      <a:br>
                        <a:rPr lang="es-CO" sz="1000" b="0" i="0" u="none" strike="noStrike" dirty="0">
                          <a:solidFill>
                            <a:srgbClr val="000000"/>
                          </a:solidFill>
                          <a:effectLst/>
                          <a:latin typeface="Calibri" panose="020F0502020204030204" pitchFamily="34" charset="0"/>
                        </a:rPr>
                      </a:br>
                      <a:r>
                        <a:rPr lang="es-CO" sz="1000" b="0" i="0" u="none" strike="noStrike" dirty="0">
                          <a:solidFill>
                            <a:srgbClr val="000000"/>
                          </a:solidFill>
                          <a:effectLst/>
                          <a:latin typeface="Calibri" panose="020F0502020204030204" pitchFamily="34" charset="0"/>
                        </a:rPr>
                        <a:t>   INDUSTRIA MILITAR - INDUMIL </a:t>
                      </a:r>
                      <a:br>
                        <a:rPr lang="es-CO" sz="1000" b="0" i="0" u="none" strike="noStrike" dirty="0">
                          <a:solidFill>
                            <a:srgbClr val="000000"/>
                          </a:solidFill>
                          <a:effectLst/>
                          <a:latin typeface="Calibri" panose="020F0502020204030204" pitchFamily="34" charset="0"/>
                        </a:rPr>
                      </a:b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Calibri" panose="020F0502020204030204" pitchFamily="34" charset="0"/>
                        </a:rPr>
                        <a:t>16/01/2025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IMPROCEDENTE</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TERMINADA</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Calibri" panose="020F0502020204030204" pitchFamily="34" charset="0"/>
                        </a:rPr>
                        <a:t>DERECHO FUNDAMENTAL A LA SEGURIDAD PERSONAL</a:t>
                      </a:r>
                      <a:endParaRPr lang="es-ES"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83521"/>
                  </a:ext>
                </a:extLst>
              </a:tr>
              <a:tr h="0">
                <a:tc>
                  <a:txBody>
                    <a:bodyPr/>
                    <a:lstStyle/>
                    <a:p>
                      <a:pPr algn="ctr" fontAlgn="ctr"/>
                      <a:r>
                        <a:rPr lang="es-CO" sz="1000" b="0" i="0" u="none" strike="noStrike">
                          <a:solidFill>
                            <a:srgbClr val="000000"/>
                          </a:solidFill>
                          <a:effectLst/>
                          <a:latin typeface="Calibri" panose="020F0502020204030204" pitchFamily="34" charset="0"/>
                        </a:rPr>
                        <a:t>4</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110013107011-2025-00002</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Calibri" panose="020F0502020204030204" pitchFamily="34" charset="0"/>
                        </a:rPr>
                        <a:t>JUZGADO ONCE PENAL DEL CIRCUITO ESPECIALIZADO ADSCRITO AL PROGRAMA OIT EN LA CIUDAD DE BOGOTÁ D.C</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smtClean="0">
                          <a:solidFill>
                            <a:srgbClr val="000000"/>
                          </a:solidFill>
                          <a:effectLst/>
                          <a:latin typeface="Calibri" panose="020F0502020204030204" pitchFamily="34" charset="0"/>
                        </a:rPr>
                        <a:t>CESAR AUGUSTO ABREU GARZÓN</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INDUSTRIA MILITAR </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21/01/2025</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Calibri" panose="020F0502020204030204" pitchFamily="34" charset="0"/>
                        </a:rPr>
                        <a:t>CARENCIA ACTUAL DE OBJETO POR HECHO SUPERADO</a:t>
                      </a: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TERMINADA</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dirty="0" smtClean="0">
                          <a:solidFill>
                            <a:srgbClr val="000000"/>
                          </a:solidFill>
                          <a:effectLst/>
                          <a:latin typeface="Calibri" panose="020F0502020204030204" pitchFamily="34" charset="0"/>
                        </a:rPr>
                        <a:t>DERECHO FUNDAMENTAL PETICIÓN</a:t>
                      </a:r>
                      <a:endParaRPr lang="es-CO" sz="1000" b="0" i="0" u="none" strike="noStrike" dirty="0">
                        <a:solidFill>
                          <a:srgbClr val="000000"/>
                        </a:solidFill>
                        <a:effectLst/>
                        <a:latin typeface="Calibri" panose="020F0502020204030204" pitchFamily="34" charset="0"/>
                      </a:endParaRPr>
                    </a:p>
                  </a:txBody>
                  <a:tcPr marL="5994" marR="5994" marT="5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989701"/>
                  </a:ext>
                </a:extLst>
              </a:tr>
            </a:tbl>
          </a:graphicData>
        </a:graphic>
      </p:graphicFrame>
    </p:spTree>
    <p:extLst>
      <p:ext uri="{BB962C8B-B14F-4D97-AF65-F5344CB8AC3E}">
        <p14:creationId xmlns:p14="http://schemas.microsoft.com/office/powerpoint/2010/main" val="2848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50670" y="1217336"/>
            <a:ext cx="9203377" cy="400110"/>
          </a:xfrm>
          <a:prstGeom prst="rect">
            <a:avLst/>
          </a:prstGeom>
        </p:spPr>
        <p:txBody>
          <a:bodyPr wrap="square">
            <a:spAutoFit/>
          </a:bodyPr>
          <a:lstStyle/>
          <a:p>
            <a:r>
              <a:rPr lang="es-CO" sz="2000" b="1" dirty="0" smtClean="0">
                <a:latin typeface="Franklin Gothic Medium" panose="020B0603020102020204" pitchFamily="34" charset="0"/>
              </a:rPr>
              <a:t>La Sentencia Corte Constitucional T-045 del 14 de febrero 2022, indica:</a:t>
            </a:r>
            <a:endParaRPr lang="es-ES" sz="2000" b="1" dirty="0">
              <a:latin typeface="Franklin Gothic Medium" panose="020B0603020102020204" pitchFamily="34" charset="0"/>
            </a:endParaRPr>
          </a:p>
        </p:txBody>
      </p:sp>
      <p:sp>
        <p:nvSpPr>
          <p:cNvPr id="4" name="CuadroTexto 3"/>
          <p:cNvSpPr txBox="1"/>
          <p:nvPr/>
        </p:nvSpPr>
        <p:spPr>
          <a:xfrm>
            <a:off x="605642" y="1721045"/>
            <a:ext cx="10664042" cy="2031325"/>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i="1" dirty="0">
                <a:latin typeface="Franklin Gothic Medium" panose="020B0603020102020204" pitchFamily="34" charset="0"/>
              </a:rPr>
              <a:t>“…. El artículo 23 de la Constitución Política dispone que toda persona tiene derecho a “presentar peticiones respetuosas a las autoridades por motivos de interés general o particular y a obtener pronta resolución</a:t>
            </a:r>
            <a:r>
              <a:rPr lang="es-CO" i="1" dirty="0" smtClean="0">
                <a:latin typeface="Franklin Gothic Medium" panose="020B0603020102020204" pitchFamily="34" charset="0"/>
              </a:rPr>
              <a:t>”. El </a:t>
            </a:r>
            <a:r>
              <a:rPr lang="es-CO" i="1" dirty="0">
                <a:latin typeface="Franklin Gothic Medium" panose="020B0603020102020204" pitchFamily="34" charset="0"/>
              </a:rPr>
              <a:t>Congreso de la República reguló el derecho de petición mediante la Ley 1755 de 2015. </a:t>
            </a:r>
            <a:r>
              <a:rPr lang="es-CO" i="1" dirty="0" smtClean="0">
                <a:latin typeface="Franklin Gothic Medium" panose="020B0603020102020204" pitchFamily="34" charset="0"/>
              </a:rPr>
              <a:t>En </a:t>
            </a:r>
            <a:r>
              <a:rPr lang="es-CO" i="1" dirty="0">
                <a:latin typeface="Franklin Gothic Medium" panose="020B060302010202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i="1" dirty="0" smtClean="0">
                <a:latin typeface="Franklin Gothic Medium" panose="020B0603020102020204" pitchFamily="34" charset="0"/>
              </a:rPr>
              <a:t>decisión…”</a:t>
            </a:r>
            <a:endParaRPr lang="es-CO" i="1" dirty="0">
              <a:latin typeface="Franklin Gothic Medium" panose="020B0603020102020204" pitchFamily="34" charset="0"/>
            </a:endParaRPr>
          </a:p>
        </p:txBody>
      </p:sp>
      <p:sp>
        <p:nvSpPr>
          <p:cNvPr id="5" name="Rectángulo 4"/>
          <p:cNvSpPr/>
          <p:nvPr/>
        </p:nvSpPr>
        <p:spPr>
          <a:xfrm>
            <a:off x="605642" y="4274030"/>
            <a:ext cx="10592790" cy="1569660"/>
          </a:xfrm>
          <a:prstGeom prst="rect">
            <a:avLst/>
          </a:prstGeom>
          <a:solidFill>
            <a:schemeClr val="accent4">
              <a:lumMod val="20000"/>
              <a:lumOff val="80000"/>
            </a:schemeClr>
          </a:solidFill>
        </p:spPr>
        <p:txBody>
          <a:bodyPr wrap="square">
            <a:spAutoFit/>
          </a:bodyPr>
          <a:lstStyle/>
          <a:p>
            <a:r>
              <a:rPr lang="es-CO" sz="1600" i="1" dirty="0">
                <a:latin typeface="Franklin Gothic Medium" panose="020B060302010202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sz="1600" dirty="0">
              <a:latin typeface="Franklin Gothic Medium" panose="020B0603020102020204" pitchFamily="34" charset="0"/>
            </a:endParaRPr>
          </a:p>
        </p:txBody>
      </p:sp>
      <p:sp>
        <p:nvSpPr>
          <p:cNvPr id="6" name="Rectángulo 5"/>
          <p:cNvSpPr/>
          <p:nvPr/>
        </p:nvSpPr>
        <p:spPr>
          <a:xfrm>
            <a:off x="1650670" y="3824009"/>
            <a:ext cx="9488385" cy="369332"/>
          </a:xfrm>
          <a:prstGeom prst="rect">
            <a:avLst/>
          </a:prstGeom>
        </p:spPr>
        <p:txBody>
          <a:bodyPr wrap="square">
            <a:spAutoFit/>
          </a:bodyPr>
          <a:lstStyle/>
          <a:p>
            <a:r>
              <a:rPr lang="es-CO" b="1" dirty="0">
                <a:latin typeface="Franklin Gothic Medium" panose="020B0603020102020204" pitchFamily="34" charset="0"/>
              </a:rPr>
              <a:t>La </a:t>
            </a:r>
            <a:r>
              <a:rPr lang="es-CO" b="1" dirty="0" smtClean="0">
                <a:latin typeface="Franklin Gothic Medium" panose="020B0603020102020204" pitchFamily="34" charset="0"/>
              </a:rPr>
              <a:t>Sentencia Corte </a:t>
            </a:r>
            <a:r>
              <a:rPr lang="es-CO" b="1" dirty="0">
                <a:latin typeface="Franklin Gothic Medium" panose="020B0603020102020204" pitchFamily="34" charset="0"/>
              </a:rPr>
              <a:t>Constitucional </a:t>
            </a:r>
            <a:r>
              <a:rPr lang="es-ES" b="1" dirty="0" smtClean="0">
                <a:latin typeface="Franklin Gothic Medium" panose="020B0603020102020204" pitchFamily="34" charset="0"/>
              </a:rPr>
              <a:t>SU 174/21</a:t>
            </a:r>
            <a:r>
              <a:rPr lang="es-CO" b="1" dirty="0" smtClean="0">
                <a:latin typeface="Franklin Gothic Medium" panose="020B0603020102020204" pitchFamily="34" charset="0"/>
              </a:rPr>
              <a:t> del 03 de junio de 2021, indica:</a:t>
            </a:r>
            <a:endParaRPr lang="es-ES" dirty="0">
              <a:latin typeface="Franklin Gothic Medium" panose="020B0603020102020204" pitchFamily="34" charset="0"/>
            </a:endParaRPr>
          </a:p>
        </p:txBody>
      </p:sp>
      <p:sp>
        <p:nvSpPr>
          <p:cNvPr id="7" name="CuadroTexto 6">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ENERO DE </a:t>
            </a:r>
            <a:r>
              <a:rPr lang="es-ES" sz="2800" b="1" dirty="0" smtClean="0">
                <a:latin typeface="Franklin Gothic Medium" panose="020B0603020102020204" pitchFamily="34" charset="0"/>
                <a:cs typeface="Arial" panose="020B0604020202020204" pitchFamily="34" charset="0"/>
              </a:rPr>
              <a:t>2024</a:t>
            </a:r>
            <a:endParaRPr lang="es-ES" sz="2800" b="1"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50080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507108"/>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4491</TotalTime>
  <Words>441</Words>
  <Application>Microsoft Office PowerPoint</Application>
  <PresentationFormat>Panorámica</PresentationFormat>
  <Paragraphs>55</Paragraphs>
  <Slides>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Aptos</vt:lpstr>
      <vt:lpstr>Arial</vt:lpstr>
      <vt:lpstr>Calibri</vt:lpstr>
      <vt:lpstr>Franklin Gothic Book</vt:lpstr>
      <vt:lpstr>Franklin Gothic Medium</vt:lpstr>
      <vt:lpstr>Office 2013 - Tema de 2022</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dc:creator>
  <cp:lastModifiedBy>Miller Orlando Moreno Suarez</cp:lastModifiedBy>
  <cp:revision>143</cp:revision>
  <dcterms:created xsi:type="dcterms:W3CDTF">2024-01-03T18:04:35Z</dcterms:created>
  <dcterms:modified xsi:type="dcterms:W3CDTF">2025-01-31T19:12:15Z</dcterms:modified>
</cp:coreProperties>
</file>