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9"/>
  </p:notesMasterIdLst>
  <p:handoutMasterIdLst>
    <p:handoutMasterId r:id="rId10"/>
  </p:handoutMasterIdLst>
  <p:sldIdLst>
    <p:sldId id="261" r:id="rId2"/>
    <p:sldId id="276" r:id="rId3"/>
    <p:sldId id="280" r:id="rId4"/>
    <p:sldId id="287" r:id="rId5"/>
    <p:sldId id="285" r:id="rId6"/>
    <p:sldId id="286" r:id="rId7"/>
    <p:sldId id="259" r:id="rId8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AE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36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1" d="100"/>
          <a:sy n="111" d="100"/>
        </p:scale>
        <p:origin x="253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244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49FC5-CE8F-4A19-B9F2-2E495EE32FD4}" type="datetimeFigureOut">
              <a:rPr lang="es-CO" smtClean="0"/>
              <a:t>11/12/2024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F4E99-9637-43EC-A1FF-672A953E878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62473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F4E99-9637-43EC-A1FF-672A953E8785}" type="slidenum">
              <a:rPr lang="es-CO" smtClean="0"/>
              <a:t>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30318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696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662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470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386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905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8" r:id="rId2"/>
    <p:sldLayoutId id="2147483666" r:id="rId3"/>
    <p:sldLayoutId id="214748366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Indumil@indumil.gov.co" TargetMode="External"/><Relationship Id="rId2" Type="http://schemas.openxmlformats.org/officeDocument/2006/relationships/hyperlink" Target="https://www.indumil.gov.co/web/docs/CSIndumilPQRDRadicar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oytransparente@indumil.gov.co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DE4F6C5-03EE-7DE9-CFD1-C39006492509}"/>
              </a:ext>
            </a:extLst>
          </p:cNvPr>
          <p:cNvSpPr txBox="1"/>
          <p:nvPr/>
        </p:nvSpPr>
        <p:spPr>
          <a:xfrm>
            <a:off x="299346" y="687873"/>
            <a:ext cx="858674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>
              <a:defRPr/>
            </a:pPr>
            <a:r>
              <a:rPr lang="es-MX" sz="3400" b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B</a:t>
            </a:r>
            <a:r>
              <a:rPr lang="es-CO" sz="3400" b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OLETÍN JURÍDICO </a:t>
            </a:r>
            <a:r>
              <a:rPr lang="es-CO" sz="3400" b="1" dirty="0" smtClean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NOVIEMBRE DE </a:t>
            </a:r>
            <a:r>
              <a:rPr lang="es-CO" sz="3400" b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2024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525C40-98AE-1555-78D9-A818B3C941CB}"/>
              </a:ext>
            </a:extLst>
          </p:cNvPr>
          <p:cNvSpPr txBox="1"/>
          <p:nvPr/>
        </p:nvSpPr>
        <p:spPr>
          <a:xfrm>
            <a:off x="299347" y="2467147"/>
            <a:ext cx="5175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FFC000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OFICINA LEGAL</a:t>
            </a:r>
            <a:endParaRPr lang="es-CO" dirty="0">
              <a:solidFill>
                <a:srgbClr val="FFC000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312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604A5A0-55F0-487D-B712-A0520BE22705}"/>
              </a:ext>
            </a:extLst>
          </p:cNvPr>
          <p:cNvSpPr txBox="1"/>
          <p:nvPr/>
        </p:nvSpPr>
        <p:spPr>
          <a:xfrm>
            <a:off x="883928" y="299344"/>
            <a:ext cx="10338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es-ES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Protocolo para la gestión óptima de las peticiones en el marco de la </a:t>
            </a:r>
          </a:p>
          <a:p>
            <a:pPr lvl="0" algn="ctr" defTabSz="914400">
              <a:defRPr/>
            </a:pPr>
            <a:r>
              <a:rPr lang="es-ES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prevención del daño antijurídico y la defensa </a:t>
            </a:r>
            <a:r>
              <a:rPr lang="es-ES" sz="2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judicial</a:t>
            </a:r>
            <a:endParaRPr lang="es-CO" sz="2400" b="1" i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86154" y="1173987"/>
            <a:ext cx="111401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 smtClean="0">
                <a:latin typeface="Arial Narrow" panose="020B0606020202030204" pitchFamily="34" charset="0"/>
              </a:rPr>
              <a:t>Circular Externa No. 19 del 05 de Julio de 2024 – AGENCIA NACIONAL DE DEFENSA JURÍDICA DEL ESTADO </a:t>
            </a:r>
            <a:endParaRPr lang="es-CO" sz="2000" dirty="0">
              <a:latin typeface="Arial Narrow" panose="020B0606020202030204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586154" y="1479667"/>
            <a:ext cx="9144000" cy="60483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 smtClean="0">
                <a:latin typeface="Arial Narrow" panose="020B0606020202030204" pitchFamily="34" charset="0"/>
              </a:rPr>
              <a:t>GENERALIDADES Y MARCO CONSTITUCIONAL DEL DERECHO DE PETICIÓN; </a:t>
            </a:r>
            <a:endParaRPr lang="es-CO" sz="1800" b="1" dirty="0">
              <a:latin typeface="Arial Narrow" panose="020B0606020202030204" pitchFamily="34" charset="0"/>
            </a:endParaRP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218829" y="2055447"/>
            <a:ext cx="8444523" cy="50419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O" sz="1600" b="1" dirty="0" smtClean="0">
                <a:latin typeface="Arial Narrow" panose="020B0606020202030204" pitchFamily="34" charset="0"/>
              </a:rPr>
              <a:t> Constitución Política Articulo 23</a:t>
            </a:r>
          </a:p>
          <a:p>
            <a:pPr algn="just"/>
            <a:r>
              <a:rPr lang="es-ES" sz="1600" dirty="0" smtClean="0">
                <a:latin typeface="Arial Narrow" panose="020B0606020202030204" pitchFamily="34" charset="0"/>
              </a:rPr>
              <a:t>El derecho de petición tiene rango de derecho fundamental, es de aplicación inmediata y contribuye al logro de los fines esenciales del Estado Social de Derecho4 . Este derecho tiene distintos componentes: </a:t>
            </a:r>
          </a:p>
          <a:p>
            <a:pPr algn="just"/>
            <a:r>
              <a:rPr lang="es-ES" sz="1600" dirty="0" smtClean="0">
                <a:latin typeface="Arial Narrow" panose="020B0606020202030204" pitchFamily="34" charset="0"/>
              </a:rPr>
              <a:t>✓ Formulación de la petición: Cualquier persona puede dirigir solicitudes respetuosas a las autoridades, quienes tienen la obligación de recibirlas, tramitarlas y responderlas de acuerdo con los estándares fijados en la ley. </a:t>
            </a:r>
          </a:p>
          <a:p>
            <a:pPr algn="just"/>
            <a:r>
              <a:rPr lang="es-ES" sz="1600" dirty="0" smtClean="0">
                <a:latin typeface="Arial Narrow" panose="020B0606020202030204" pitchFamily="34" charset="0"/>
              </a:rPr>
              <a:t>✓ Pronta resolución: Las autoridades tienen el deber de otorgar una respuesta en el menor tiempo posible, sin que exceda los máximos establecidos en la ley. </a:t>
            </a:r>
          </a:p>
          <a:p>
            <a:pPr algn="just"/>
            <a:r>
              <a:rPr lang="es-ES" sz="1600" dirty="0" smtClean="0">
                <a:latin typeface="Arial Narrow" panose="020B0606020202030204" pitchFamily="34" charset="0"/>
              </a:rPr>
              <a:t>✓ Respuesta de fondo: Las autoridades tienen el deber de resolver la petición de forma clara, precisa, congruente y consecuencia!. </a:t>
            </a:r>
          </a:p>
          <a:p>
            <a:pPr algn="just"/>
            <a:r>
              <a:rPr lang="es-ES" sz="1600" dirty="0" smtClean="0">
                <a:latin typeface="Arial Narrow" panose="020B0606020202030204" pitchFamily="34" charset="0"/>
              </a:rPr>
              <a:t>✓ Notificación: Las autoridades deben poner en conocimiento la decisión adoptada a la persona peticionaria.  (Corte Constitucional, sentencias SU-191 de 2022 y C-007 de 2017.)</a:t>
            </a:r>
          </a:p>
          <a:p>
            <a:pPr algn="just"/>
            <a:r>
              <a:rPr lang="es-ES" sz="1600" b="1" dirty="0">
                <a:latin typeface="Arial Narrow" panose="020B0606020202030204" pitchFamily="34" charset="0"/>
              </a:rPr>
              <a:t>Ley 1437 de 2011 Código de Procedimiento Administrativo y de lo Contencioso Administrativo</a:t>
            </a:r>
          </a:p>
          <a:p>
            <a:pPr algn="just"/>
            <a:r>
              <a:rPr lang="es-ES" sz="1600" b="1" dirty="0" smtClean="0">
                <a:latin typeface="Arial Narrow" panose="020B0606020202030204" pitchFamily="34" charset="0"/>
              </a:rPr>
              <a:t>Ley 1712 de 2014 Ley de Transparencia y del Derecho de Acceso a la Información Pública Nacional</a:t>
            </a:r>
          </a:p>
          <a:p>
            <a:pPr algn="just"/>
            <a:r>
              <a:rPr lang="es-ES" sz="1600" b="1" dirty="0" smtClean="0">
                <a:latin typeface="Arial Narrow" panose="020B0606020202030204" pitchFamily="34" charset="0"/>
              </a:rPr>
              <a:t>Ley 1755 de 2015 regula el Derecho Fundamental de Petición en Colombia</a:t>
            </a:r>
          </a:p>
        </p:txBody>
      </p:sp>
      <p:pic>
        <p:nvPicPr>
          <p:cNvPr id="1026" name="Picture 2" descr="CONSTITUCIÓN POLÍTICA DE COLOMBIA DE 1991: HISTORIA DE LA CONSTITUCIÓN ...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677" y="2128150"/>
            <a:ext cx="2602522" cy="390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530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826477" y="716818"/>
            <a:ext cx="7543800" cy="51410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200" b="1" dirty="0" smtClean="0">
                <a:latin typeface="Arial Narrow" panose="020B0606020202030204" pitchFamily="34" charset="0"/>
              </a:rPr>
              <a:t>LINEAMIENTOS PARA LA PREVENCIÓN DEL DAÑO ANTIJURÍDICO</a:t>
            </a:r>
            <a:endParaRPr lang="es-CO" sz="2200" b="1" dirty="0">
              <a:latin typeface="Arial Narrow" panose="020B0606020202030204" pitchFamily="34" charset="0"/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215900" y="1447801"/>
            <a:ext cx="6184900" cy="48641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600" smtClean="0">
                <a:latin typeface="Arial Narrow" panose="020B0606020202030204" pitchFamily="34" charset="0"/>
              </a:rPr>
              <a:t>La garantía del derecho de petición permite el ejercicio de otros derechos, asegura el relacionamiento entre la sociedad y la administración pública, contribuye a la participación ciudadana en las decisiones del Estado y es un valioso instrumento de transparencia de la actividad estatal y un elemento clave en la lucha contra la corrupción.</a:t>
            </a:r>
          </a:p>
          <a:p>
            <a:r>
              <a:rPr lang="es-ES" sz="1600" smtClean="0">
                <a:latin typeface="Arial Narrow" panose="020B0606020202030204" pitchFamily="34" charset="0"/>
              </a:rPr>
              <a:t> Ofrecer respuestas adecuadas a las peticiones es una obligación de las entidades públicas.</a:t>
            </a:r>
          </a:p>
          <a:p>
            <a:r>
              <a:rPr lang="es-ES" sz="1600" smtClean="0">
                <a:latin typeface="Arial Narrow" panose="020B0606020202030204" pitchFamily="34" charset="0"/>
              </a:rPr>
              <a:t>Las peticiones deben cumplir los siguiente:</a:t>
            </a:r>
          </a:p>
          <a:p>
            <a:pPr marL="457200" lvl="1" indent="0" algn="just">
              <a:buFont typeface="Arial" panose="020B0604020202020204" pitchFamily="34" charset="0"/>
              <a:buNone/>
            </a:pPr>
            <a:r>
              <a:rPr lang="es-ES" sz="1200" smtClean="0">
                <a:latin typeface="Arial Narrow" panose="020B0606020202030204" pitchFamily="34" charset="0"/>
              </a:rPr>
              <a:t>✓</a:t>
            </a:r>
            <a:r>
              <a:rPr lang="es-ES" sz="1600" smtClean="0">
                <a:latin typeface="Arial Narrow" panose="020B0606020202030204" pitchFamily="34" charset="0"/>
              </a:rPr>
              <a:t>. La autoridad a la que se dirige. </a:t>
            </a:r>
          </a:p>
          <a:p>
            <a:pPr marL="457200" lvl="1" indent="0" algn="just">
              <a:buFont typeface="Arial" panose="020B0604020202020204" pitchFamily="34" charset="0"/>
              <a:buNone/>
            </a:pPr>
            <a:r>
              <a:rPr lang="es-ES" sz="1600" smtClean="0">
                <a:latin typeface="Arial Narrow" panose="020B0606020202030204" pitchFamily="34" charset="0"/>
              </a:rPr>
              <a:t>✓ Los nombres y apellidos completos del/la solicitante y de su apoderado/a o representante, si es el caso, con indicación de su número de documento de identidad y la dirección o medio donde recibirá la respuesta. Si el peticionario es una persona privada que deba estar inscrita en el registro mercantil, debe indicar su dirección electrónica. </a:t>
            </a:r>
          </a:p>
          <a:p>
            <a:pPr marL="457200" lvl="1" indent="0" algn="just">
              <a:buFont typeface="Arial" panose="020B0604020202020204" pitchFamily="34" charset="0"/>
              <a:buNone/>
            </a:pPr>
            <a:r>
              <a:rPr lang="es-ES" sz="1600" smtClean="0">
                <a:latin typeface="Arial Narrow" panose="020B0606020202030204" pitchFamily="34" charset="0"/>
              </a:rPr>
              <a:t>✓ El objeto de la petición. </a:t>
            </a:r>
          </a:p>
          <a:p>
            <a:pPr marL="457200" lvl="1" indent="0" algn="just">
              <a:buFont typeface="Arial" panose="020B0604020202020204" pitchFamily="34" charset="0"/>
              <a:buNone/>
            </a:pPr>
            <a:r>
              <a:rPr lang="es-ES" sz="1600" smtClean="0">
                <a:latin typeface="Arial Narrow" panose="020B0606020202030204" pitchFamily="34" charset="0"/>
              </a:rPr>
              <a:t>✓ Las razones que la fundamentan. </a:t>
            </a:r>
          </a:p>
          <a:p>
            <a:pPr marL="457200" lvl="1" indent="0" algn="just">
              <a:buFont typeface="Arial" panose="020B0604020202020204" pitchFamily="34" charset="0"/>
              <a:buNone/>
            </a:pPr>
            <a:r>
              <a:rPr lang="es-ES" sz="1600" smtClean="0">
                <a:latin typeface="Arial Narrow" panose="020B0606020202030204" pitchFamily="34" charset="0"/>
              </a:rPr>
              <a:t>✓ La relación de los documentos que se anexan. </a:t>
            </a:r>
          </a:p>
          <a:p>
            <a:pPr marL="457200" lvl="1" indent="0" algn="just">
              <a:buFont typeface="Arial" panose="020B0604020202020204" pitchFamily="34" charset="0"/>
              <a:buNone/>
            </a:pPr>
            <a:r>
              <a:rPr lang="es-ES" sz="1600" smtClean="0">
                <a:latin typeface="Arial Narrow" panose="020B0606020202030204" pitchFamily="34" charset="0"/>
              </a:rPr>
              <a:t>✓ La firma del peticionario cuando sea el caso</a:t>
            </a:r>
            <a:endParaRPr lang="es-ES" sz="1600" dirty="0" smtClean="0">
              <a:latin typeface="Arial Narrow" panose="020B0606020202030204" pitchFamily="34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485048"/>
              </p:ext>
            </p:extLst>
          </p:nvPr>
        </p:nvGraphicFramePr>
        <p:xfrm>
          <a:off x="7259132" y="1447801"/>
          <a:ext cx="4399468" cy="4572084"/>
        </p:xfrm>
        <a:graphic>
          <a:graphicData uri="http://schemas.openxmlformats.org/drawingml/2006/table">
            <a:tbl>
              <a:tblPr/>
              <a:tblGrid>
                <a:gridCol w="4399468">
                  <a:extLst>
                    <a:ext uri="{9D8B030D-6E8A-4147-A177-3AD203B41FA5}">
                      <a16:colId xmlns:a16="http://schemas.microsoft.com/office/drawing/2014/main" val="663748775"/>
                    </a:ext>
                  </a:extLst>
                </a:gridCol>
              </a:tblGrid>
              <a:tr h="377056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>
                          <a:solidFill>
                            <a:srgbClr val="818181"/>
                          </a:solidFill>
                          <a:effectLst/>
                          <a:latin typeface="Arial Narrow" panose="020B0606020202030204" pitchFamily="34" charset="0"/>
                        </a:rPr>
                        <a:t>LINEAS</a:t>
                      </a:r>
                      <a:r>
                        <a:rPr lang="es-ES" sz="1400" baseline="0" dirty="0" smtClean="0">
                          <a:solidFill>
                            <a:srgbClr val="818181"/>
                          </a:solidFill>
                          <a:effectLst/>
                          <a:latin typeface="Arial Narrow" panose="020B0606020202030204" pitchFamily="34" charset="0"/>
                        </a:rPr>
                        <a:t> DE ATENCIÓN AL CIUDADANO</a:t>
                      </a:r>
                      <a:endParaRPr lang="es-CO" sz="1400" dirty="0" smtClean="0">
                        <a:solidFill>
                          <a:srgbClr val="81818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3618" marR="123618" marT="123618" marB="123618">
                    <a:lnL>
                      <a:noFill/>
                    </a:lnL>
                    <a:lnR>
                      <a:noFill/>
                    </a:lnR>
                    <a:solidFill>
                      <a:srgbClr val="EDE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0799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 smtClean="0">
                          <a:solidFill>
                            <a:srgbClr val="818181"/>
                          </a:solidFill>
                          <a:effectLst/>
                          <a:latin typeface="Arial Narrow" panose="020B0606020202030204" pitchFamily="34" charset="0"/>
                        </a:rPr>
                        <a:t>Apreciado ciudadano / parte interesada</a:t>
                      </a:r>
                    </a:p>
                  </a:txBody>
                  <a:tcPr marL="123618" marR="123618" marT="123618" marB="123618">
                    <a:lnL>
                      <a:noFill/>
                    </a:lnL>
                    <a:lnR>
                      <a:noFill/>
                    </a:ln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149684"/>
                  </a:ext>
                </a:extLst>
              </a:tr>
              <a:tr h="751505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>
                          <a:solidFill>
                            <a:srgbClr val="818181"/>
                          </a:solidFill>
                          <a:effectLst/>
                          <a:latin typeface="Arial Narrow" panose="020B0606020202030204" pitchFamily="34" charset="0"/>
                        </a:rPr>
                        <a:t>Con el fin de brindarle una mejor atención, la Industria Militar pone a su disposición los siguientes Canales de Comunicación para registrar su PQRSDF:</a:t>
                      </a:r>
                    </a:p>
                  </a:txBody>
                  <a:tcPr marL="123618" marR="123618" marT="123618" marB="12361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649448"/>
                  </a:ext>
                </a:extLst>
              </a:tr>
              <a:tr h="377056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dirty="0">
                          <a:solidFill>
                            <a:srgbClr val="818181"/>
                          </a:solidFill>
                          <a:effectLst/>
                          <a:latin typeface="Arial Narrow" panose="020B0606020202030204" pitchFamily="34" charset="0"/>
                        </a:rPr>
                        <a:t>● Sitio Web: </a:t>
                      </a:r>
                      <a:r>
                        <a:rPr lang="es-CO" sz="1400" b="1" u="none" strike="noStrike" dirty="0">
                          <a:solidFill>
                            <a:srgbClr val="CC3366"/>
                          </a:solidFill>
                          <a:effectLst/>
                          <a:latin typeface="Arial Narrow" panose="020B0606020202030204" pitchFamily="34" charset="0"/>
                          <a:hlinkClick r:id="rId2"/>
                        </a:rPr>
                        <a:t>Radicar PQRD</a:t>
                      </a:r>
                      <a:endParaRPr lang="es-CO" sz="1400" dirty="0">
                        <a:solidFill>
                          <a:srgbClr val="81818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3618" marR="123618" marT="123618" marB="12361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113738"/>
                  </a:ext>
                </a:extLst>
              </a:tr>
              <a:tr h="377056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dirty="0">
                          <a:solidFill>
                            <a:srgbClr val="818181"/>
                          </a:solidFill>
                          <a:effectLst/>
                          <a:latin typeface="Arial Narrow" panose="020B0606020202030204" pitchFamily="34" charset="0"/>
                        </a:rPr>
                        <a:t>● Atención telefónica: (57+1) 2207800</a:t>
                      </a:r>
                    </a:p>
                  </a:txBody>
                  <a:tcPr marL="123618" marR="123618" marT="123618" marB="12361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385058"/>
                  </a:ext>
                </a:extLst>
              </a:tr>
              <a:tr h="377056"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dirty="0">
                          <a:solidFill>
                            <a:srgbClr val="818181"/>
                          </a:solidFill>
                          <a:effectLst/>
                          <a:latin typeface="Arial Narrow" panose="020B0606020202030204" pitchFamily="34" charset="0"/>
                        </a:rPr>
                        <a:t>● Presencial: Calle 44 # 54-11 Can-Bogotá D.C</a:t>
                      </a:r>
                    </a:p>
                  </a:txBody>
                  <a:tcPr marL="123618" marR="123618" marT="123618" marB="12361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363231"/>
                  </a:ext>
                </a:extLst>
              </a:tr>
              <a:tr h="377056"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dirty="0">
                          <a:solidFill>
                            <a:srgbClr val="818181"/>
                          </a:solidFill>
                          <a:effectLst/>
                          <a:latin typeface="Arial Narrow" panose="020B0606020202030204" pitchFamily="34" charset="0"/>
                        </a:rPr>
                        <a:t>● Línea Gratuita de servicio al ciudadano: 018000912986</a:t>
                      </a:r>
                    </a:p>
                  </a:txBody>
                  <a:tcPr marL="123618" marR="123618" marT="123618" marB="12361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241216"/>
                  </a:ext>
                </a:extLst>
              </a:tr>
              <a:tr h="377056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dirty="0">
                          <a:solidFill>
                            <a:srgbClr val="818181"/>
                          </a:solidFill>
                          <a:effectLst/>
                          <a:latin typeface="Arial Narrow" panose="020B0606020202030204" pitchFamily="34" charset="0"/>
                        </a:rPr>
                        <a:t>● Correo Institucional: </a:t>
                      </a:r>
                      <a:r>
                        <a:rPr lang="es-CO" sz="1400" b="1" u="none" strike="noStrike" dirty="0">
                          <a:solidFill>
                            <a:srgbClr val="CC3366"/>
                          </a:solidFill>
                          <a:effectLst/>
                          <a:latin typeface="Arial Narrow" panose="020B0606020202030204" pitchFamily="34" charset="0"/>
                          <a:hlinkClick r:id="rId3"/>
                        </a:rPr>
                        <a:t>indumil@indumil.gov.co</a:t>
                      </a:r>
                      <a:endParaRPr lang="es-CO" sz="1400" dirty="0">
                        <a:solidFill>
                          <a:srgbClr val="81818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3618" marR="123618" marT="123618" marB="12361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318515"/>
                  </a:ext>
                </a:extLst>
              </a:tr>
              <a:tr h="377056">
                <a:tc>
                  <a:txBody>
                    <a:bodyPr/>
                    <a:lstStyle/>
                    <a:p>
                      <a:pPr algn="l" fontAlgn="t"/>
                      <a:r>
                        <a:rPr lang="es-CO" sz="1400" dirty="0">
                          <a:solidFill>
                            <a:srgbClr val="818181"/>
                          </a:solidFill>
                          <a:effectLst/>
                          <a:latin typeface="Arial Narrow" panose="020B0606020202030204" pitchFamily="34" charset="0"/>
                        </a:rPr>
                        <a:t>● Correo denuncias: </a:t>
                      </a:r>
                      <a:r>
                        <a:rPr lang="es-CO" sz="1400" b="1" u="none" strike="noStrike" dirty="0">
                          <a:solidFill>
                            <a:srgbClr val="CC3366"/>
                          </a:solidFill>
                          <a:effectLst/>
                          <a:latin typeface="Arial Narrow" panose="020B0606020202030204" pitchFamily="34" charset="0"/>
                          <a:hlinkClick r:id="rId4"/>
                        </a:rPr>
                        <a:t>soytransparente@indumil.gov.co</a:t>
                      </a:r>
                      <a:endParaRPr lang="es-CO" sz="1400" dirty="0">
                        <a:solidFill>
                          <a:srgbClr val="81818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23618" marR="123618" marT="123618" marB="12361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700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6683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ea los detalles de la imagen relacionada. 10 Placas RESERVADO para mesa Casamento - Pronto para Utilizar - ENVI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782" y="1989872"/>
            <a:ext cx="3086218" cy="308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contenido 2"/>
          <p:cNvSpPr txBox="1">
            <a:spLocks/>
          </p:cNvSpPr>
          <p:nvPr/>
        </p:nvSpPr>
        <p:spPr>
          <a:xfrm>
            <a:off x="252047" y="1478819"/>
            <a:ext cx="9067799" cy="512127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Arial Narrow" panose="020B0606020202030204" pitchFamily="34" charset="0"/>
              </a:rPr>
              <a:t>Código de Procedimiento Administrativo y de lo Contencioso Administrativo del artículo 24, relacionada a continuación: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s-ES" sz="1600" dirty="0" smtClean="0">
              <a:latin typeface="Arial Narrow" panose="020B0606020202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sz="1600" dirty="0" smtClean="0">
                <a:latin typeface="Arial Narrow" panose="020B0606020202030204" pitchFamily="34" charset="0"/>
              </a:rPr>
              <a:t>✓ </a:t>
            </a:r>
            <a:r>
              <a:rPr lang="es-ES" sz="1600" b="1" dirty="0" smtClean="0">
                <a:latin typeface="Arial Narrow" panose="020B0606020202030204" pitchFamily="34" charset="0"/>
              </a:rPr>
              <a:t>Defensa o seguridad nacional.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sz="1600" dirty="0" smtClean="0">
                <a:latin typeface="Arial Narrow" panose="020B0606020202030204" pitchFamily="34" charset="0"/>
              </a:rPr>
              <a:t>✓ Las instrucciones en materia diplomática o sobre </a:t>
            </a:r>
            <a:r>
              <a:rPr lang="es-ES" sz="1600" b="1" dirty="0" smtClean="0">
                <a:latin typeface="Arial Narrow" panose="020B0606020202030204" pitchFamily="34" charset="0"/>
              </a:rPr>
              <a:t>negociaciones reservadas.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sz="1600" dirty="0" smtClean="0">
                <a:latin typeface="Arial Narrow" panose="020B0606020202030204" pitchFamily="34" charset="0"/>
              </a:rPr>
              <a:t>✓ Los que involucren derechos a la privacidad e intimidad de las personas, incluidas en las hojas de vida, la historia laboral y los expedientes pensionales y demás registros de personal que obren en los archivos de las instituciones públicas o privadas, así como la historia clínica.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sz="1600" dirty="0" smtClean="0">
                <a:latin typeface="Arial Narrow" panose="020B0606020202030204" pitchFamily="34" charset="0"/>
              </a:rPr>
              <a:t>✓ Los datos referentes a la información </a:t>
            </a:r>
            <a:r>
              <a:rPr lang="es-ES" sz="1600" b="1" dirty="0" smtClean="0">
                <a:latin typeface="Arial Narrow" panose="020B0606020202030204" pitchFamily="34" charset="0"/>
              </a:rPr>
              <a:t>financiera y comercial</a:t>
            </a:r>
            <a:r>
              <a:rPr lang="es-ES" sz="1600" dirty="0" smtClean="0">
                <a:latin typeface="Arial Narrow" panose="020B0606020202030204" pitchFamily="34" charset="0"/>
              </a:rPr>
              <a:t>, en los términos de la Ley Estatutaria 1266 de 2008.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sz="1600" dirty="0" smtClean="0">
                <a:latin typeface="Arial Narrow" panose="020B0606020202030204" pitchFamily="34" charset="0"/>
              </a:rPr>
              <a:t>✓ </a:t>
            </a:r>
            <a:r>
              <a:rPr lang="es-ES" sz="1600" b="1" dirty="0" smtClean="0">
                <a:latin typeface="Arial Narrow" panose="020B0606020202030204" pitchFamily="34" charset="0"/>
              </a:rPr>
              <a:t>Los protegidos por el secreto comercial o industrial</a:t>
            </a:r>
            <a:r>
              <a:rPr lang="es-ES" sz="1600" dirty="0" smtClean="0">
                <a:latin typeface="Arial Narrow" panose="020B0606020202030204" pitchFamily="34" charset="0"/>
              </a:rPr>
              <a:t>, así como los planes estratégicos de las empresas públicas de servicios públicos.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sz="1600" b="1" dirty="0" smtClean="0">
                <a:latin typeface="Arial Narrow" panose="020B0606020202030204" pitchFamily="34" charset="0"/>
              </a:rPr>
              <a:t>✓ Los amparados por el secreto profesional.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s-ES" sz="1600" dirty="0" smtClean="0">
              <a:latin typeface="Arial Narrow" panose="020B0606020202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Arial Narrow" panose="020B0606020202030204" pitchFamily="34" charset="0"/>
              </a:rPr>
              <a:t>Ley 1712 de 2014 del </a:t>
            </a:r>
            <a:r>
              <a:rPr lang="es-ES" sz="1600" dirty="0">
                <a:latin typeface="Arial Narrow" panose="020B0606020202030204" pitchFamily="34" charset="0"/>
              </a:rPr>
              <a:t>artículo 19 </a:t>
            </a:r>
            <a:r>
              <a:rPr lang="es-ES" sz="1600" dirty="0" smtClean="0">
                <a:latin typeface="Arial Narrow" panose="020B0606020202030204" pitchFamily="34" charset="0"/>
              </a:rPr>
              <a:t>la siguiente información: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s-ES" sz="1600" b="1" dirty="0" smtClean="0">
              <a:latin typeface="Arial Narrow" panose="020B0606020202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sz="1600" b="1" dirty="0" smtClean="0">
                <a:latin typeface="Arial Narrow" panose="020B0606020202030204" pitchFamily="34" charset="0"/>
              </a:rPr>
              <a:t>✓ La defensa y seguridad nacional.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sz="1600" b="1" dirty="0" smtClean="0">
                <a:latin typeface="Arial Narrow" panose="020B0606020202030204" pitchFamily="34" charset="0"/>
              </a:rPr>
              <a:t>✓ La seguridad pública.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sz="1600" b="1" dirty="0" smtClean="0">
                <a:latin typeface="Arial Narrow" panose="020B0606020202030204" pitchFamily="34" charset="0"/>
              </a:rPr>
              <a:t>✓ Las relaciones internacionales. Defensa Jurídica del Estado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sz="1600" dirty="0" smtClean="0">
                <a:latin typeface="Arial Narrow" panose="020B0606020202030204" pitchFamily="34" charset="0"/>
              </a:rPr>
              <a:t>✓ La estabilidad macroeconómica y financiera del país.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sz="1600" dirty="0" smtClean="0">
                <a:latin typeface="Arial Narrow" panose="020B0606020202030204" pitchFamily="34" charset="0"/>
              </a:rPr>
              <a:t>✓ Documentos que contengan las opiniones o puntos de vista que formen parte del proceso deliberativo de los servidores públicos</a:t>
            </a:r>
            <a:r>
              <a:rPr lang="es-CO" sz="1600" dirty="0" smtClean="0">
                <a:latin typeface="Arial Narrow" panose="020B0606020202030204" pitchFamily="34" charset="0"/>
              </a:rPr>
              <a:t>.</a:t>
            </a:r>
            <a:endParaRPr lang="es-ES" sz="1600" dirty="0" smtClean="0">
              <a:latin typeface="Arial Narrow" panose="020B0606020202030204" pitchFamily="34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826477" y="716818"/>
            <a:ext cx="7543800" cy="51410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200" b="1" dirty="0" smtClean="0">
                <a:latin typeface="Arial Narrow" panose="020B0606020202030204" pitchFamily="34" charset="0"/>
              </a:rPr>
              <a:t>LINEAMIENTOS PARA LA PREVENCIÓN DEL DAÑO ANTIJURÍDICO</a:t>
            </a:r>
            <a:endParaRPr lang="es-CO" sz="2200" b="1" dirty="0">
              <a:latin typeface="Arial Narrow" panose="020B060602020203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562708" y="1137139"/>
            <a:ext cx="9144000" cy="60483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 smtClean="0">
                <a:latin typeface="Arial Narrow" panose="020B0606020202030204" pitchFamily="34" charset="0"/>
              </a:rPr>
              <a:t>CARÁCTER RESERVADO</a:t>
            </a:r>
            <a:endParaRPr lang="es-CO" sz="1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948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791307" y="705094"/>
            <a:ext cx="6101862" cy="47893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200" b="1" smtClean="0">
                <a:latin typeface="Arial Narrow" panose="020B0606020202030204" pitchFamily="34" charset="0"/>
              </a:rPr>
              <a:t>LINEAMIENTOS EN MATERIA DE DEFENSA JUDICIAL</a:t>
            </a:r>
            <a:endParaRPr lang="es-CO" sz="2200" b="1" dirty="0">
              <a:latin typeface="Arial Narrow" panose="020B0606020202030204" pitchFamily="34" charset="0"/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4461608" y="1526686"/>
            <a:ext cx="75438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ES" sz="1600" b="1" dirty="0" smtClean="0">
                <a:latin typeface="Arial Narrow" panose="020B0606020202030204" pitchFamily="34" charset="0"/>
              </a:rPr>
              <a:t>Proceso judicial de insistencia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ES" sz="1600" dirty="0" smtClean="0">
                <a:latin typeface="Arial Narrow" panose="020B0606020202030204" pitchFamily="34" charset="0"/>
              </a:rPr>
              <a:t>Cuando se niega la entrega de información o documentos reservados, el/la peticionario/a tiene la posibilidad de que una autoridad judicial valore la situación mediante la insistencia.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ES" sz="1600" dirty="0" smtClean="0">
                <a:latin typeface="Arial Narrow" panose="020B0606020202030204" pitchFamily="34" charset="0"/>
              </a:rPr>
              <a:t>La insistencia es un instrumento gratuito, fácil, específico, sencillo, breve y eficaz para determinar si la negativa al acceso a la información reservada configuró una restricción a los derechos fundamentales del/la peticionario/a .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ES" sz="1600" dirty="0" smtClean="0">
                <a:latin typeface="Arial Narrow" panose="020B0606020202030204" pitchFamily="34" charset="0"/>
              </a:rPr>
              <a:t>Cuando se niega el acceso a documentos que protegen la seguridad y defensa nacional y/o las relaciones internacionales, procede en primer lugar el recurso de reposición y luego la insistencia.</a:t>
            </a:r>
          </a:p>
          <a:p>
            <a:pPr marL="0" indent="0" algn="just">
              <a:buNone/>
            </a:pPr>
            <a:r>
              <a:rPr lang="es-ES" sz="1600" b="1" dirty="0" smtClean="0">
                <a:latin typeface="Arial Narrow" panose="020B0606020202030204" pitchFamily="34" charset="0"/>
              </a:rPr>
              <a:t>Acción de tutela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ES" sz="1600" dirty="0" smtClean="0">
                <a:latin typeface="Arial Narrow" panose="020B0606020202030204" pitchFamily="34" charset="0"/>
              </a:rPr>
              <a:t>Se vulnera el derecho fundamental al derecho de petición y, por tanto, procede su protección mediante acción de tutela.</a:t>
            </a:r>
          </a:p>
          <a:p>
            <a:pPr marL="0" indent="0" algn="just">
              <a:buNone/>
            </a:pPr>
            <a:r>
              <a:rPr lang="es-ES" sz="1600" b="1" dirty="0">
                <a:latin typeface="Arial Narrow" panose="020B0606020202030204" pitchFamily="34" charset="0"/>
              </a:rPr>
              <a:t>S</a:t>
            </a:r>
            <a:r>
              <a:rPr lang="es-ES" sz="1600" b="1" dirty="0" smtClean="0">
                <a:latin typeface="Arial Narrow" panose="020B0606020202030204" pitchFamily="34" charset="0"/>
              </a:rPr>
              <a:t>olicitud de cumplimiento e incidente de desacato.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ES" sz="1600" dirty="0" smtClean="0">
                <a:latin typeface="Arial Narrow" panose="020B0606020202030204" pitchFamily="34" charset="0"/>
              </a:rPr>
              <a:t>La solicitud de cumplimiento busca que se cumpla la orden proferida en la sentencia de tutela, mientras que el incidente de desacato tiene por objeto imponer sanciones a la parte que no ha cumplido la orden contenida en la sentencia de tutela</a:t>
            </a:r>
            <a:endParaRPr lang="es-CO" sz="1600" dirty="0">
              <a:latin typeface="Arial Narrow" panose="020B0606020202030204" pitchFamily="34" charset="0"/>
            </a:endParaRPr>
          </a:p>
        </p:txBody>
      </p:sp>
      <p:pic>
        <p:nvPicPr>
          <p:cNvPr id="2050" name="Picture 2" descr="¿Cómo se presenta una acción de tutela?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0" y="2225247"/>
            <a:ext cx="4429108" cy="295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579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849923" y="728542"/>
            <a:ext cx="2400300" cy="51410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200" b="1" dirty="0" smtClean="0">
                <a:latin typeface="Arial Narrow" panose="020B0606020202030204" pitchFamily="34" charset="0"/>
              </a:rPr>
              <a:t>CONCLUSIÓN </a:t>
            </a:r>
            <a:endParaRPr lang="es-CO" sz="2200" b="1" dirty="0">
              <a:latin typeface="Arial Narrow" panose="020B0606020202030204" pitchFamily="34" charset="0"/>
            </a:endParaRPr>
          </a:p>
        </p:txBody>
      </p:sp>
      <p:sp>
        <p:nvSpPr>
          <p:cNvPr id="3" name="Marcador de contenido 2"/>
          <p:cNvSpPr txBox="1">
            <a:spLocks/>
          </p:cNvSpPr>
          <p:nvPr/>
        </p:nvSpPr>
        <p:spPr>
          <a:xfrm>
            <a:off x="469899" y="2010263"/>
            <a:ext cx="6238875" cy="303065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1600" dirty="0" smtClean="0">
                <a:latin typeface="Arial Narrow" panose="020B0606020202030204" pitchFamily="34" charset="0"/>
              </a:rPr>
              <a:t>La garantía del derecho de petición es una de las características esenciales de un Estado Social de Derecho. Su adecuado amparo se traduce en ,que el/la peticionario/a conozca efectivamente la respuesta a su petición de manera oportuna, de fondo, clara, precisa y congruente. </a:t>
            </a:r>
          </a:p>
          <a:p>
            <a:pPr marL="0" indent="0" algn="just">
              <a:buNone/>
            </a:pPr>
            <a:r>
              <a:rPr lang="es-ES" sz="1600" dirty="0" smtClean="0">
                <a:latin typeface="Arial Narrow" panose="020B0606020202030204" pitchFamily="34" charset="0"/>
              </a:rPr>
              <a:t>De acuerdo a la Circular Externa No.19 de la Agencia Nacional de Defensa Jurídica de Estado, la </a:t>
            </a:r>
            <a:r>
              <a:rPr lang="es-ES" sz="1600" b="1" dirty="0" smtClean="0">
                <a:latin typeface="Arial Narrow" panose="020B0606020202030204" pitchFamily="34" charset="0"/>
              </a:rPr>
              <a:t>Industria Militar </a:t>
            </a:r>
            <a:r>
              <a:rPr lang="es-ES" sz="1600" dirty="0">
                <a:latin typeface="Arial Narrow" panose="020B0606020202030204" pitchFamily="34" charset="0"/>
              </a:rPr>
              <a:t>cumple </a:t>
            </a:r>
            <a:r>
              <a:rPr lang="es-ES" sz="1600" dirty="0" smtClean="0">
                <a:latin typeface="Arial Narrow" panose="020B0606020202030204" pitchFamily="34" charset="0"/>
              </a:rPr>
              <a:t>con “</a:t>
            </a:r>
            <a:r>
              <a:rPr lang="es-ES" sz="1600" i="1" dirty="0" smtClean="0">
                <a:latin typeface="Arial Narrow" panose="020B0606020202030204" pitchFamily="34" charset="0"/>
              </a:rPr>
              <a:t>(i</a:t>
            </a:r>
            <a:r>
              <a:rPr lang="es-ES" sz="1600" i="1" dirty="0">
                <a:latin typeface="Arial Narrow" panose="020B0606020202030204" pitchFamily="34" charset="0"/>
              </a:rPr>
              <a:t>) generalidades y </a:t>
            </a:r>
            <a:r>
              <a:rPr lang="es-ES" sz="1600" i="1" dirty="0" smtClean="0">
                <a:latin typeface="Arial Narrow" panose="020B0606020202030204" pitchFamily="34" charset="0"/>
              </a:rPr>
              <a:t>marco constitucional </a:t>
            </a:r>
            <a:r>
              <a:rPr lang="es-ES" sz="1600" i="1" dirty="0">
                <a:latin typeface="Arial Narrow" panose="020B0606020202030204" pitchFamily="34" charset="0"/>
              </a:rPr>
              <a:t>del derecho de petición; (ii) lineamientos para la prevención del </a:t>
            </a:r>
            <a:r>
              <a:rPr lang="es-ES" sz="1600" i="1" dirty="0" smtClean="0">
                <a:latin typeface="Arial Narrow" panose="020B0606020202030204" pitchFamily="34" charset="0"/>
              </a:rPr>
              <a:t>daño </a:t>
            </a:r>
            <a:r>
              <a:rPr lang="es-ES" sz="1600" i="1" dirty="0">
                <a:latin typeface="Arial Narrow" panose="020B0606020202030204" pitchFamily="34" charset="0"/>
              </a:rPr>
              <a:t>antijurídico; (iii) lineamientos en materia de defensa judicial, y (iv) </a:t>
            </a:r>
            <a:r>
              <a:rPr lang="es-ES" sz="1600" i="1" dirty="0" smtClean="0">
                <a:latin typeface="Arial Narrow" panose="020B0606020202030204" pitchFamily="34" charset="0"/>
              </a:rPr>
              <a:t>conclusiones.“ </a:t>
            </a:r>
            <a:r>
              <a:rPr lang="es-ES" sz="1600" dirty="0" smtClean="0">
                <a:latin typeface="Arial Narrow" panose="020B0606020202030204" pitchFamily="34" charset="0"/>
              </a:rPr>
              <a:t>por lo que se presenta de manera interna y externa boletines sobre el manejo del servicio al cliente para la atención de requerimientos PQRSDF.</a:t>
            </a:r>
            <a:endParaRPr lang="es-CO" sz="1600" i="1" dirty="0">
              <a:latin typeface="Arial Narrow" panose="020B0606020202030204" pitchFamily="34" charset="0"/>
            </a:endParaRPr>
          </a:p>
        </p:txBody>
      </p:sp>
      <p:pic>
        <p:nvPicPr>
          <p:cNvPr id="4098" name="Picture 2" descr="Personaje de dibujos animados gráfico de vector de ilustración d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268" y="987912"/>
            <a:ext cx="4053010" cy="405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20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2350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Tema de 2022">
  <a:themeElements>
    <a:clrScheme name="Office 2013 - Tema de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Tema de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Tema de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3894</TotalTime>
  <Words>1049</Words>
  <Application>Microsoft Office PowerPoint</Application>
  <PresentationFormat>Panorámica</PresentationFormat>
  <Paragraphs>65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Aptos</vt:lpstr>
      <vt:lpstr>Arial</vt:lpstr>
      <vt:lpstr>Arial Narrow</vt:lpstr>
      <vt:lpstr>Franklin Gothic Book</vt:lpstr>
      <vt:lpstr>Franklin Gothic Medium</vt:lpstr>
      <vt:lpstr>Office 2013 - Tema de 2022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</dc:creator>
  <cp:lastModifiedBy>Miller Orlando Moreno Suarez</cp:lastModifiedBy>
  <cp:revision>160</cp:revision>
  <dcterms:created xsi:type="dcterms:W3CDTF">2024-01-03T18:04:35Z</dcterms:created>
  <dcterms:modified xsi:type="dcterms:W3CDTF">2024-12-11T16:03:10Z</dcterms:modified>
</cp:coreProperties>
</file>