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"/>
  </p:notesMasterIdLst>
  <p:handoutMasterIdLst>
    <p:handoutMasterId r:id="rId7"/>
  </p:handoutMasterIdLst>
  <p:sldIdLst>
    <p:sldId id="261" r:id="rId2"/>
    <p:sldId id="284" r:id="rId3"/>
    <p:sldId id="281" r:id="rId4"/>
    <p:sldId id="283" r:id="rId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 PERSONAL" initials="PP" lastIdx="1" clrIdx="0">
    <p:extLst>
      <p:ext uri="{19B8F6BF-5375-455C-9EA6-DF929625EA0E}">
        <p15:presenceInfo xmlns:p15="http://schemas.microsoft.com/office/powerpoint/2012/main" userId="PC PERS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8A7"/>
    <a:srgbClr val="70AD47"/>
    <a:srgbClr val="55C3CF"/>
    <a:srgbClr val="5B9BD5"/>
    <a:srgbClr val="4ABA46"/>
    <a:srgbClr val="4BC174"/>
    <a:srgbClr val="FFC000"/>
    <a:srgbClr val="FF33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11/12/2024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299346" y="687873"/>
            <a:ext cx="9521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s-ES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NOVIEMBRE </a:t>
            </a:r>
            <a:r>
              <a:rPr lang="es-ES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2024</a:t>
            </a:r>
            <a:endParaRPr lang="es-CO" sz="34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299347" y="2467147"/>
            <a:ext cx="517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LEGAL</a:t>
            </a:r>
            <a:endParaRPr lang="es-CO" sz="2800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381860" y="655802"/>
            <a:ext cx="1012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defRPr/>
            </a:pP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NOVIEMBRE </a:t>
            </a: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2024</a:t>
            </a:r>
            <a:endParaRPr lang="es-ES" sz="2800" b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16376"/>
              </p:ext>
            </p:extLst>
          </p:nvPr>
        </p:nvGraphicFramePr>
        <p:xfrm>
          <a:off x="451027" y="1367958"/>
          <a:ext cx="11289945" cy="4122084"/>
        </p:xfrm>
        <a:graphic>
          <a:graphicData uri="http://schemas.openxmlformats.org/drawingml/2006/table">
            <a:tbl>
              <a:tblPr/>
              <a:tblGrid>
                <a:gridCol w="340564">
                  <a:extLst>
                    <a:ext uri="{9D8B030D-6E8A-4147-A177-3AD203B41FA5}">
                      <a16:colId xmlns:a16="http://schemas.microsoft.com/office/drawing/2014/main" val="1691022744"/>
                    </a:ext>
                  </a:extLst>
                </a:gridCol>
                <a:gridCol w="1348675">
                  <a:extLst>
                    <a:ext uri="{9D8B030D-6E8A-4147-A177-3AD203B41FA5}">
                      <a16:colId xmlns:a16="http://schemas.microsoft.com/office/drawing/2014/main" val="3814163059"/>
                    </a:ext>
                  </a:extLst>
                </a:gridCol>
                <a:gridCol w="1936558">
                  <a:extLst>
                    <a:ext uri="{9D8B030D-6E8A-4147-A177-3AD203B41FA5}">
                      <a16:colId xmlns:a16="http://schemas.microsoft.com/office/drawing/2014/main" val="4011012786"/>
                    </a:ext>
                  </a:extLst>
                </a:gridCol>
                <a:gridCol w="1740663">
                  <a:extLst>
                    <a:ext uri="{9D8B030D-6E8A-4147-A177-3AD203B41FA5}">
                      <a16:colId xmlns:a16="http://schemas.microsoft.com/office/drawing/2014/main" val="3292427187"/>
                    </a:ext>
                  </a:extLst>
                </a:gridCol>
                <a:gridCol w="2040303">
                  <a:extLst>
                    <a:ext uri="{9D8B030D-6E8A-4147-A177-3AD203B41FA5}">
                      <a16:colId xmlns:a16="http://schemas.microsoft.com/office/drawing/2014/main" val="2044823451"/>
                    </a:ext>
                  </a:extLst>
                </a:gridCol>
                <a:gridCol w="829954">
                  <a:extLst>
                    <a:ext uri="{9D8B030D-6E8A-4147-A177-3AD203B41FA5}">
                      <a16:colId xmlns:a16="http://schemas.microsoft.com/office/drawing/2014/main" val="869726370"/>
                    </a:ext>
                  </a:extLst>
                </a:gridCol>
                <a:gridCol w="829954">
                  <a:extLst>
                    <a:ext uri="{9D8B030D-6E8A-4147-A177-3AD203B41FA5}">
                      <a16:colId xmlns:a16="http://schemas.microsoft.com/office/drawing/2014/main" val="439524593"/>
                    </a:ext>
                  </a:extLst>
                </a:gridCol>
                <a:gridCol w="726209">
                  <a:extLst>
                    <a:ext uri="{9D8B030D-6E8A-4147-A177-3AD203B41FA5}">
                      <a16:colId xmlns:a16="http://schemas.microsoft.com/office/drawing/2014/main" val="1410117658"/>
                    </a:ext>
                  </a:extLst>
                </a:gridCol>
                <a:gridCol w="1497065">
                  <a:extLst>
                    <a:ext uri="{9D8B030D-6E8A-4147-A177-3AD203B41FA5}">
                      <a16:colId xmlns:a16="http://schemas.microsoft.com/office/drawing/2014/main" val="2705912282"/>
                    </a:ext>
                  </a:extLst>
                </a:gridCol>
              </a:tblGrid>
              <a:tr h="3240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TUTELAS NOVIEMBRE 2024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316010"/>
                  </a:ext>
                </a:extLst>
              </a:tr>
              <a:tr h="5038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NUMERO DE RADICADO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DESPACHO JUDICIAL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ACCIONANTE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ACCIONADO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CONTESTACIÓN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ESTADO ACTUAL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 FUNDAMENTAL PRESUNTAMENTE VULNERADO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73624"/>
                  </a:ext>
                </a:extLst>
              </a:tr>
              <a:tr h="5959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2024-00104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JUZGADO TERCERO PENAL DEL CIRCUITO CON FUNCIÓN DE CONOCIMIENTO DE TUNJA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DARNEY ALVEIRO LONDOÑO ESPINOSA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EJÉRCITO NACIONAL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INDUSTRIA MILITAR COLOMBIANA INDUMIL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6/11/2024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TRAMITE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TRAMITE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 Fundamental de Petición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729058"/>
                  </a:ext>
                </a:extLst>
              </a:tr>
              <a:tr h="13334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11001-31-87-010-2024-00127-00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JUZGADO DÉCIMO DE EJECUCIÓN DE PENAS Y MEDIDAS DE SEGURIDAD DE BOGOTÁ D.C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HERNANDO ARENAS VALDERRAMA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MINISTERIO DE DEFENSA y el DEPARTAMENTO DE CONTROL DE COMERCIO DE ARMAS Y EXPLOSIVOS DCCE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VINCULADO:  INDUSTRIA MILITAR - INDUMIL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8/11/2024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TRAMITE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TRAMITE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 de petición, al debido proceso, a la vida, legalidad y protección a víctimas.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830798"/>
                  </a:ext>
                </a:extLst>
              </a:tr>
              <a:tr h="11675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11001311003220240068600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JUZGADO TREINTA Y DOS DE FAMILIA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NÉSTOR HERNÁN NUÑEZ MUÑOZ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POLICÍA NACIONAL-DIRECCIÓN DE INVESTIGACIÓN 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CRIMINAL E INTERPOL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VINCULADOS:  Industria Militar - INDUMIL 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15/11/2024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TRAMITE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TRAMITE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 Fundamental de Petición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690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28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381860" y="655802"/>
            <a:ext cx="1012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defRPr/>
            </a:pP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NOVIEMBRE </a:t>
            </a: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2024</a:t>
            </a:r>
            <a:endParaRPr lang="es-ES" sz="2800" b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71386"/>
              </p:ext>
            </p:extLst>
          </p:nvPr>
        </p:nvGraphicFramePr>
        <p:xfrm>
          <a:off x="380015" y="1728905"/>
          <a:ext cx="11447813" cy="3614992"/>
        </p:xfrm>
        <a:graphic>
          <a:graphicData uri="http://schemas.openxmlformats.org/drawingml/2006/table">
            <a:tbl>
              <a:tblPr/>
              <a:tblGrid>
                <a:gridCol w="345327">
                  <a:extLst>
                    <a:ext uri="{9D8B030D-6E8A-4147-A177-3AD203B41FA5}">
                      <a16:colId xmlns:a16="http://schemas.microsoft.com/office/drawing/2014/main" val="1691022744"/>
                    </a:ext>
                  </a:extLst>
                </a:gridCol>
                <a:gridCol w="1367533">
                  <a:extLst>
                    <a:ext uri="{9D8B030D-6E8A-4147-A177-3AD203B41FA5}">
                      <a16:colId xmlns:a16="http://schemas.microsoft.com/office/drawing/2014/main" val="3814163059"/>
                    </a:ext>
                  </a:extLst>
                </a:gridCol>
                <a:gridCol w="1963637">
                  <a:extLst>
                    <a:ext uri="{9D8B030D-6E8A-4147-A177-3AD203B41FA5}">
                      <a16:colId xmlns:a16="http://schemas.microsoft.com/office/drawing/2014/main" val="4011012786"/>
                    </a:ext>
                  </a:extLst>
                </a:gridCol>
                <a:gridCol w="1765003">
                  <a:extLst>
                    <a:ext uri="{9D8B030D-6E8A-4147-A177-3AD203B41FA5}">
                      <a16:colId xmlns:a16="http://schemas.microsoft.com/office/drawing/2014/main" val="3292427187"/>
                    </a:ext>
                  </a:extLst>
                </a:gridCol>
                <a:gridCol w="2068832">
                  <a:extLst>
                    <a:ext uri="{9D8B030D-6E8A-4147-A177-3AD203B41FA5}">
                      <a16:colId xmlns:a16="http://schemas.microsoft.com/office/drawing/2014/main" val="2044823451"/>
                    </a:ext>
                  </a:extLst>
                </a:gridCol>
                <a:gridCol w="841559">
                  <a:extLst>
                    <a:ext uri="{9D8B030D-6E8A-4147-A177-3AD203B41FA5}">
                      <a16:colId xmlns:a16="http://schemas.microsoft.com/office/drawing/2014/main" val="869726370"/>
                    </a:ext>
                  </a:extLst>
                </a:gridCol>
                <a:gridCol w="841559">
                  <a:extLst>
                    <a:ext uri="{9D8B030D-6E8A-4147-A177-3AD203B41FA5}">
                      <a16:colId xmlns:a16="http://schemas.microsoft.com/office/drawing/2014/main" val="439524593"/>
                    </a:ext>
                  </a:extLst>
                </a:gridCol>
                <a:gridCol w="736364">
                  <a:extLst>
                    <a:ext uri="{9D8B030D-6E8A-4147-A177-3AD203B41FA5}">
                      <a16:colId xmlns:a16="http://schemas.microsoft.com/office/drawing/2014/main" val="1410117658"/>
                    </a:ext>
                  </a:extLst>
                </a:gridCol>
                <a:gridCol w="1517999">
                  <a:extLst>
                    <a:ext uri="{9D8B030D-6E8A-4147-A177-3AD203B41FA5}">
                      <a16:colId xmlns:a16="http://schemas.microsoft.com/office/drawing/2014/main" val="2705912282"/>
                    </a:ext>
                  </a:extLst>
                </a:gridCol>
              </a:tblGrid>
              <a:tr h="36642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TUTELAS NOVIEMBRE 2024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316010"/>
                  </a:ext>
                </a:extLst>
              </a:tr>
              <a:tr h="7647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NUMERO DE RADICADO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DESPACHO JUDICIAL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ACCIONANTE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ACCIONADO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CONTESTACIÓN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ESTADO ACTUAL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 FUNDAMENTAL PRESUNTAMENTE VULNERADO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73624"/>
                  </a:ext>
                </a:extLst>
              </a:tr>
              <a:tr h="9543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110013105042 2024 10158 00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JUZGADO CUARENTA Y DOS (42) LABORAL DEL CIRCUITO DE BOGOTÁ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 HERNANDO CAVIEDES GUTIÉRRE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DEPARTAMENTO CONTROL COMERCIO DE ARMAS 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MUNICIONES Y EXPLOSIVOS DCCAE.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INDUSTRIA MILITAR – INDUMIL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18/11/2024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TRAMITE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TRAMITE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 Fundamental de Petición y debido proceso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453577"/>
                  </a:ext>
                </a:extLst>
              </a:tr>
              <a:tr h="9543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50001-31-18-001-2024-00114-00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JUZGADO PRIMERO PENAL DEL CIRCUITO CON FUNCIÓN DE CONOCIMIENTO PARA ADOLESCENTES DE VILLAVICENCIO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JOSE CRISTOBAL ROJAS CLAVIJO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INDUSTRIA MILITAR - INDUMIL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19/11/2024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TRAMITE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TRAMITE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 Fundamental de Petición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010540"/>
                  </a:ext>
                </a:extLst>
              </a:tr>
              <a:tr h="5751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11001-31-87-002-2024-00134-00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JUZGADO SEGUNDO DE EJECUCIÓN DE PENAS Y MEDIDAS DE SEGURIDAD DE BOGOTÁ D. C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CAJA DE COMPENSACIÓN FAMILIAR “COMPENSAR”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INDUSTRIA MILITAR - INDUMIL 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19/11/2024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TRAMITE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TRAMITE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Derecho Fundamental de Petición</a:t>
                      </a:r>
                    </a:p>
                  </a:txBody>
                  <a:tcPr marL="5644" marR="5644" marT="5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77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46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50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4493</TotalTime>
  <Words>274</Words>
  <Application>Microsoft Office PowerPoint</Application>
  <PresentationFormat>Panorámica</PresentationFormat>
  <Paragraphs>79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Franklin Gothic Book</vt:lpstr>
      <vt:lpstr>Franklin Gothic Medium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</dc:creator>
  <cp:lastModifiedBy>Miller Orlando Moreno Suarez</cp:lastModifiedBy>
  <cp:revision>151</cp:revision>
  <dcterms:created xsi:type="dcterms:W3CDTF">2024-01-03T18:04:35Z</dcterms:created>
  <dcterms:modified xsi:type="dcterms:W3CDTF">2024-12-11T20:29:40Z</dcterms:modified>
</cp:coreProperties>
</file>