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"/>
  </p:notesMasterIdLst>
  <p:handoutMasterIdLst>
    <p:handoutMasterId r:id="rId7"/>
  </p:handoutMasterIdLst>
  <p:sldIdLst>
    <p:sldId id="261" r:id="rId2"/>
    <p:sldId id="284" r:id="rId3"/>
    <p:sldId id="281" r:id="rId4"/>
    <p:sldId id="283" r:id="rId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PERSONAL" initials="PP" lastIdx="1" clrIdx="0">
    <p:extLst>
      <p:ext uri="{19B8F6BF-5375-455C-9EA6-DF929625EA0E}">
        <p15:presenceInfo xmlns:p15="http://schemas.microsoft.com/office/powerpoint/2012/main" userId="PC PERS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8A7"/>
    <a:srgbClr val="70AD47"/>
    <a:srgbClr val="55C3CF"/>
    <a:srgbClr val="5B9BD5"/>
    <a:srgbClr val="4ABA46"/>
    <a:srgbClr val="4BC174"/>
    <a:srgbClr val="FFC000"/>
    <a:srgbClr val="FF33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11/12/2024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9521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OCTUBRE </a:t>
            </a: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2024</a:t>
            </a:r>
            <a:endParaRPr lang="es-CO" sz="3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sz="28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OCTUBRE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47931"/>
              </p:ext>
            </p:extLst>
          </p:nvPr>
        </p:nvGraphicFramePr>
        <p:xfrm>
          <a:off x="606000" y="1175660"/>
          <a:ext cx="10980000" cy="4524958"/>
        </p:xfrm>
        <a:graphic>
          <a:graphicData uri="http://schemas.openxmlformats.org/drawingml/2006/table">
            <a:tbl>
              <a:tblPr/>
              <a:tblGrid>
                <a:gridCol w="338641">
                  <a:extLst>
                    <a:ext uri="{9D8B030D-6E8A-4147-A177-3AD203B41FA5}">
                      <a16:colId xmlns:a16="http://schemas.microsoft.com/office/drawing/2014/main" val="2736975868"/>
                    </a:ext>
                  </a:extLst>
                </a:gridCol>
                <a:gridCol w="1552108">
                  <a:extLst>
                    <a:ext uri="{9D8B030D-6E8A-4147-A177-3AD203B41FA5}">
                      <a16:colId xmlns:a16="http://schemas.microsoft.com/office/drawing/2014/main" val="8432708"/>
                    </a:ext>
                  </a:extLst>
                </a:gridCol>
                <a:gridCol w="1288723">
                  <a:extLst>
                    <a:ext uri="{9D8B030D-6E8A-4147-A177-3AD203B41FA5}">
                      <a16:colId xmlns:a16="http://schemas.microsoft.com/office/drawing/2014/main" val="2046641725"/>
                    </a:ext>
                  </a:extLst>
                </a:gridCol>
                <a:gridCol w="1730837">
                  <a:extLst>
                    <a:ext uri="{9D8B030D-6E8A-4147-A177-3AD203B41FA5}">
                      <a16:colId xmlns:a16="http://schemas.microsoft.com/office/drawing/2014/main" val="2493703728"/>
                    </a:ext>
                  </a:extLst>
                </a:gridCol>
                <a:gridCol w="1947194">
                  <a:extLst>
                    <a:ext uri="{9D8B030D-6E8A-4147-A177-3AD203B41FA5}">
                      <a16:colId xmlns:a16="http://schemas.microsoft.com/office/drawing/2014/main" val="2131039397"/>
                    </a:ext>
                  </a:extLst>
                </a:gridCol>
                <a:gridCol w="733723">
                  <a:extLst>
                    <a:ext uri="{9D8B030D-6E8A-4147-A177-3AD203B41FA5}">
                      <a16:colId xmlns:a16="http://schemas.microsoft.com/office/drawing/2014/main" val="4054864536"/>
                    </a:ext>
                  </a:extLst>
                </a:gridCol>
                <a:gridCol w="1100588">
                  <a:extLst>
                    <a:ext uri="{9D8B030D-6E8A-4147-A177-3AD203B41FA5}">
                      <a16:colId xmlns:a16="http://schemas.microsoft.com/office/drawing/2014/main" val="2611557336"/>
                    </a:ext>
                  </a:extLst>
                </a:gridCol>
                <a:gridCol w="799571">
                  <a:extLst>
                    <a:ext uri="{9D8B030D-6E8A-4147-A177-3AD203B41FA5}">
                      <a16:colId xmlns:a16="http://schemas.microsoft.com/office/drawing/2014/main" val="2678134049"/>
                    </a:ext>
                  </a:extLst>
                </a:gridCol>
                <a:gridCol w="1488615">
                  <a:extLst>
                    <a:ext uri="{9D8B030D-6E8A-4147-A177-3AD203B41FA5}">
                      <a16:colId xmlns:a16="http://schemas.microsoft.com/office/drawing/2014/main" val="3388924527"/>
                    </a:ext>
                  </a:extLst>
                </a:gridCol>
              </a:tblGrid>
              <a:tr h="318148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TUTELAS OCTUBRE 2024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653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Item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NUMERO DE RADICADO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 DESPACHO JUDICIAL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ACCIONANTE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ACCIONADO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CONTESTACIÓN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FALLO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ESTADO ACTUAL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DERECHO FUNDAMENTAL PRESUNTAMENTE VULNERADO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492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157594053001 2024-00606 00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JUZGADO PRIMERO (1) CIVIL MUNICIPAL DE SOGAMOSO.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OSCAR FERNANDO PEÑA FORERO C.C. 7.305.369 de Chiquinquirá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EPS FAMISANAR - ARL SURA - INDUSTRIA MILITAR – INDUMIL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9/10/2024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 FAVOR DE INDUMIL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Terminada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Derecho Fundamental de minímo vital, a la vida, a la salud y a la integridad física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056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76001-33-33-004-2024-00208-00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JUZGADO CUARTO ADMINISTRATIVO ORAL DEL CIRCUITO DE CALI 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EDGAR HERNÁN ECHEVERRI MARTÍNEZ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INDUSTRIA MILITAR - INDUMIL 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11/10/2024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 FAVOR DE INDUMIL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Terminada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775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11001 33 36 033 2024 00336 00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JUZGADO TREINTA Y TRES (33) ADMINISTRATIVO ORAL DEL CIRCUITO JUDICIAL DE BOGOTÁ 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CESAR EDUARDO ESCARRAGA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MINISTERIO DE DEFENSA – INDUSTRIA MILITAR COLOMBIANA (INDUMIL) – OFICINA JURÍDICA DEPARTAMENTO CONTROL COMERCIO DE ARMAS, MUNICIONES, EXPLOSIVOS Y SUSTANCIAS QUÍMICAS CONTROLADAS (DCCAE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18/10/2024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 FAVOR DE INDUMIL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Terminada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981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110013103038-2024-00550-00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JUZGADO TREINTA Y OCHO CIVIL DEL CIRCUITO DE BOGOTÁ D.C 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CESAR AUGUSTO CARVAJAL AVENDAÑO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INDUSTRIA MILITAR - INDUMIL 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22/10/2024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A FAVOR DE INDUMIL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Terminada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 panose="020F0502020204030204" pitchFamily="34" charset="0"/>
                        </a:rPr>
                        <a:t>Derecho Fundamental de Petición y debido proceso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38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28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OCTUBRE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86926"/>
              </p:ext>
            </p:extLst>
          </p:nvPr>
        </p:nvGraphicFramePr>
        <p:xfrm>
          <a:off x="310613" y="1167147"/>
          <a:ext cx="11558913" cy="4939702"/>
        </p:xfrm>
        <a:graphic>
          <a:graphicData uri="http://schemas.openxmlformats.org/drawingml/2006/table">
            <a:tbl>
              <a:tblPr/>
              <a:tblGrid>
                <a:gridCol w="350854">
                  <a:extLst>
                    <a:ext uri="{9D8B030D-6E8A-4147-A177-3AD203B41FA5}">
                      <a16:colId xmlns:a16="http://schemas.microsoft.com/office/drawing/2014/main" val="2736975868"/>
                    </a:ext>
                  </a:extLst>
                </a:gridCol>
                <a:gridCol w="1608087">
                  <a:extLst>
                    <a:ext uri="{9D8B030D-6E8A-4147-A177-3AD203B41FA5}">
                      <a16:colId xmlns:a16="http://schemas.microsoft.com/office/drawing/2014/main" val="8432708"/>
                    </a:ext>
                  </a:extLst>
                </a:gridCol>
                <a:gridCol w="1476000">
                  <a:extLst>
                    <a:ext uri="{9D8B030D-6E8A-4147-A177-3AD203B41FA5}">
                      <a16:colId xmlns:a16="http://schemas.microsoft.com/office/drawing/2014/main" val="2046641725"/>
                    </a:ext>
                  </a:extLst>
                </a:gridCol>
                <a:gridCol w="1793261">
                  <a:extLst>
                    <a:ext uri="{9D8B030D-6E8A-4147-A177-3AD203B41FA5}">
                      <a16:colId xmlns:a16="http://schemas.microsoft.com/office/drawing/2014/main" val="2493703728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13103939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054864536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611557336"/>
                    </a:ext>
                  </a:extLst>
                </a:gridCol>
                <a:gridCol w="828408">
                  <a:extLst>
                    <a:ext uri="{9D8B030D-6E8A-4147-A177-3AD203B41FA5}">
                      <a16:colId xmlns:a16="http://schemas.microsoft.com/office/drawing/2014/main" val="2678134049"/>
                    </a:ext>
                  </a:extLst>
                </a:gridCol>
                <a:gridCol w="1542303">
                  <a:extLst>
                    <a:ext uri="{9D8B030D-6E8A-4147-A177-3AD203B41FA5}">
                      <a16:colId xmlns:a16="http://schemas.microsoft.com/office/drawing/2014/main" val="3388924527"/>
                    </a:ext>
                  </a:extLst>
                </a:gridCol>
              </a:tblGrid>
              <a:tr h="3600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TUTELAS OCTUBRE 2024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653216"/>
                  </a:ext>
                </a:extLst>
              </a:tr>
              <a:tr h="46534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 DE RADICADO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DESPACHO JUDICIAL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ACCIONANTE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ACCIONADO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CONTESTACIÓN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FALLO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 ACTUAL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PRESUNTAMENTE VULNERADO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5492809"/>
                  </a:ext>
                </a:extLst>
              </a:tr>
              <a:tr h="6194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11001310504720241014500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CUARENTA Y SIETE LABORAL DEL CIRCUITO DEL BOGOTÁ 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FAIBER JAHIR MORENO SALAZAR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 MILITAR - INDUMIL 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23/10/2024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FAVOR DE INDUMIL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Terminada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a la petición, al acceso a la información y a la administración de justicia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609875"/>
                  </a:ext>
                </a:extLst>
              </a:tr>
              <a:tr h="12360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2024-00429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TERCERO DE FAMILIA MANIZALES – CALDAS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MIGUEL ANGEL LONDOÑO RAMÍREZ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CONTROL COMERCIO DE ARMAS, MUNICIONES, EXPLOSIVOS – SECCIONAL NO.35 EJÉRCITO NACIONAL </a:t>
                      </a:r>
                      <a:b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VINCULADO</a:t>
                      </a:r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INDUSTRIA MILITAR - INDUMIL 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29/10/2024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FAVOR DE INDUMIL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Terminada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817173"/>
                  </a:ext>
                </a:extLst>
              </a:tr>
              <a:tr h="6194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08001-31-05-012-2024-10012-00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DOCE LABORAL DEL CIRCUITO DE BARRANQUILLA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CARLOS ARTURO OLAVE JALAFF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 MILITAR - INDUMIL 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31/10/2024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Petición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493985"/>
                  </a:ext>
                </a:extLst>
              </a:tr>
              <a:tr h="15443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045-2024-287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JUZGADO CUARENTA Y CINCO PENAL DEL CIRCUITO DE BOGOTÁ D.C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DAWIS ENRIQUE BARRERA MIELES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DEPARTAMENTO DE CONTROL Y COMERCIO DE ARMAS, MUNICIONES Y EXPLOSIVOS DCCAE – MINISTERIO DE DEFENSA NACIONAL – EJÉRCITO NACIONAL DE COLOMBIA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VINCULADO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INDUSTRIA MILITAR – INDUMIL</a:t>
                      </a:r>
                      <a:b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31/10/2024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TRAMITE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Fundamental de Petición y debido proceso</a:t>
                      </a:r>
                    </a:p>
                  </a:txBody>
                  <a:tcPr marL="3162" marR="3162" marT="3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00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6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50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4488</TotalTime>
  <Words>393</Words>
  <Application>Microsoft Office PowerPoint</Application>
  <PresentationFormat>Panorámica</PresentationFormat>
  <Paragraphs>97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Franklin Gothic Book</vt:lpstr>
      <vt:lpstr>Franklin Gothic Medium</vt:lpstr>
      <vt:lpstr>Office 2013 - Tema de 2022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Miller Orlando Moreno Suarez</cp:lastModifiedBy>
  <cp:revision>150</cp:revision>
  <dcterms:created xsi:type="dcterms:W3CDTF">2024-01-03T18:04:35Z</dcterms:created>
  <dcterms:modified xsi:type="dcterms:W3CDTF">2024-12-11T20:23:36Z</dcterms:modified>
</cp:coreProperties>
</file>