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7"/>
  </p:notesMasterIdLst>
  <p:handoutMasterIdLst>
    <p:handoutMasterId r:id="rId8"/>
  </p:handoutMasterIdLst>
  <p:sldIdLst>
    <p:sldId id="261" r:id="rId2"/>
    <p:sldId id="258" r:id="rId3"/>
    <p:sldId id="267" r:id="rId4"/>
    <p:sldId id="266" r:id="rId5"/>
    <p:sldId id="259" r:id="rId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8-4508-ACFB-F35A87E124A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8-4508-ACFB-F35A87E124A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28-4508-ACFB-F35A87E124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28-4508-ACFB-F35A87E124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1972</c:v>
                </c:pt>
                <c:pt idx="1">
                  <c:v>2169</c:v>
                </c:pt>
                <c:pt idx="2">
                  <c:v>2459</c:v>
                </c:pt>
                <c:pt idx="3">
                  <c:v>3228</c:v>
                </c:pt>
                <c:pt idx="4">
                  <c:v>3296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28-4508-ACFB-F35A87E124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58638048"/>
        <c:axId val="1758680896"/>
      </c:barChart>
      <c:catAx>
        <c:axId val="175863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58680896"/>
        <c:crosses val="autoZero"/>
        <c:auto val="1"/>
        <c:lblAlgn val="ctr"/>
        <c:lblOffset val="100"/>
        <c:noMultiLvlLbl val="0"/>
      </c:catAx>
      <c:valAx>
        <c:axId val="1758680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5863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2B348-47A6-4787-9A59-7D512A93746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14569F-6ADD-4AD5-B101-9B5C075DABC0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Fortalecer la cultura organizacional y el sentido de pertenencia.</a:t>
          </a:r>
          <a:endParaRPr lang="es-ES" dirty="0">
            <a:solidFill>
              <a:schemeClr val="tx1"/>
            </a:solidFill>
          </a:endParaRPr>
        </a:p>
      </dgm:t>
    </dgm:pt>
    <dgm:pt modelId="{4C876F2E-894D-4F05-B5AE-B985363E5872}" type="parTrans" cxnId="{89B55E4A-9E74-4D2F-8209-0BE311E7B684}">
      <dgm:prSet/>
      <dgm:spPr/>
      <dgm:t>
        <a:bodyPr/>
        <a:lstStyle/>
        <a:p>
          <a:endParaRPr lang="es-ES"/>
        </a:p>
      </dgm:t>
    </dgm:pt>
    <dgm:pt modelId="{6C6742E9-EBBA-4033-87A2-27199780672A}" type="sibTrans" cxnId="{89B55E4A-9E74-4D2F-8209-0BE311E7B684}">
      <dgm:prSet/>
      <dgm:spPr/>
      <dgm:t>
        <a:bodyPr/>
        <a:lstStyle/>
        <a:p>
          <a:endParaRPr lang="es-ES"/>
        </a:p>
      </dgm:t>
    </dgm:pt>
    <dgm:pt modelId="{6D01CB03-A9B0-4A71-902A-D6A4B77A8E50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419" dirty="0" smtClean="0">
            <a:solidFill>
              <a:schemeClr val="tx1"/>
            </a:solidFill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CO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Sensibilizar al cliente interno para la toma de conciencia sobre el tema de calidad.</a:t>
          </a:r>
          <a:endParaRPr lang="es-ES" dirty="0">
            <a:solidFill>
              <a:schemeClr val="tx1"/>
            </a:solidFill>
          </a:endParaRPr>
        </a:p>
      </dgm:t>
    </dgm:pt>
    <dgm:pt modelId="{3B0FC15E-91D2-44BC-8E77-8F0D0C199DCC}" type="parTrans" cxnId="{6A74BFF5-757D-46B9-9C13-49A53F1F08AB}">
      <dgm:prSet/>
      <dgm:spPr/>
      <dgm:t>
        <a:bodyPr/>
        <a:lstStyle/>
        <a:p>
          <a:endParaRPr lang="es-ES"/>
        </a:p>
      </dgm:t>
    </dgm:pt>
    <dgm:pt modelId="{D16A6512-F5C2-4E83-8671-5253B8F74419}" type="sibTrans" cxnId="{6A74BFF5-757D-46B9-9C13-49A53F1F08AB}">
      <dgm:prSet/>
      <dgm:spPr/>
      <dgm:t>
        <a:bodyPr/>
        <a:lstStyle/>
        <a:p>
          <a:endParaRPr lang="es-ES"/>
        </a:p>
      </dgm:t>
    </dgm:pt>
    <dgm:pt modelId="{B9655BBF-FD67-4260-858C-781F7CF83A6A}">
      <dgm:prSet phldrT="[Texto]"/>
      <dgm:spPr>
        <a:solidFill>
          <a:schemeClr val="accent3"/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Estrechar vínculos con los clientes en aras de fortalecer la fidelización.</a:t>
          </a:r>
          <a:endParaRPr lang="es-ES" dirty="0">
            <a:solidFill>
              <a:schemeClr val="tx1"/>
            </a:solidFill>
          </a:endParaRPr>
        </a:p>
      </dgm:t>
    </dgm:pt>
    <dgm:pt modelId="{33C0CB00-59C2-48FD-8DBF-0417D6751931}" type="parTrans" cxnId="{3E1A32F5-A02E-437B-921E-3F2DDAC1EAC2}">
      <dgm:prSet/>
      <dgm:spPr/>
      <dgm:t>
        <a:bodyPr/>
        <a:lstStyle/>
        <a:p>
          <a:endParaRPr lang="es-ES"/>
        </a:p>
      </dgm:t>
    </dgm:pt>
    <dgm:pt modelId="{989D916F-DD15-4994-9354-3C9FCB3138D8}" type="sibTrans" cxnId="{3E1A32F5-A02E-437B-921E-3F2DDAC1EAC2}">
      <dgm:prSet/>
      <dgm:spPr/>
      <dgm:t>
        <a:bodyPr/>
        <a:lstStyle/>
        <a:p>
          <a:endParaRPr lang="es-ES"/>
        </a:p>
      </dgm:t>
    </dgm:pt>
    <dgm:pt modelId="{ADC766C2-9EE6-441B-8751-F37A0764BEF5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Optimizar el trabajo conjunto entre fábricas y oficinas centrales.</a:t>
          </a:r>
          <a:endParaRPr lang="es-ES" dirty="0">
            <a:solidFill>
              <a:schemeClr val="tx1"/>
            </a:solidFill>
          </a:endParaRPr>
        </a:p>
      </dgm:t>
    </dgm:pt>
    <dgm:pt modelId="{0534FCDB-7011-41BA-A4AC-CA4B9D3DF272}" type="parTrans" cxnId="{A79BFD3F-5E0E-4E20-A585-64EB122343CE}">
      <dgm:prSet/>
      <dgm:spPr/>
      <dgm:t>
        <a:bodyPr/>
        <a:lstStyle/>
        <a:p>
          <a:endParaRPr lang="es-ES"/>
        </a:p>
      </dgm:t>
    </dgm:pt>
    <dgm:pt modelId="{B501CA45-0EB5-4E42-B1C4-B8FA659A8956}" type="sibTrans" cxnId="{A79BFD3F-5E0E-4E20-A585-64EB122343CE}">
      <dgm:prSet/>
      <dgm:spPr/>
      <dgm:t>
        <a:bodyPr/>
        <a:lstStyle/>
        <a:p>
          <a:endParaRPr lang="es-ES"/>
        </a:p>
      </dgm:t>
    </dgm:pt>
    <dgm:pt modelId="{48DA29F4-A65C-4DFF-B6EE-FF8A63ADF453}">
      <dgm:prSet phldrT="[Texto]"/>
      <dgm:spPr>
        <a:solidFill>
          <a:schemeClr val="accent2"/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Satisfacción de los clientes VIP.</a:t>
          </a:r>
          <a:endParaRPr lang="es-ES" dirty="0">
            <a:solidFill>
              <a:schemeClr val="tx1"/>
            </a:solidFill>
          </a:endParaRPr>
        </a:p>
      </dgm:t>
    </dgm:pt>
    <dgm:pt modelId="{08C4D738-48B1-447D-9235-5F1565B5540B}" type="parTrans" cxnId="{225B3B05-03AE-422E-830C-6F3A13DE029C}">
      <dgm:prSet/>
      <dgm:spPr/>
      <dgm:t>
        <a:bodyPr/>
        <a:lstStyle/>
        <a:p>
          <a:endParaRPr lang="es-ES"/>
        </a:p>
      </dgm:t>
    </dgm:pt>
    <dgm:pt modelId="{9BB591E2-2300-43E7-9CFE-36A8AFA31B5A}" type="sibTrans" cxnId="{225B3B05-03AE-422E-830C-6F3A13DE029C}">
      <dgm:prSet/>
      <dgm:spPr/>
      <dgm:t>
        <a:bodyPr/>
        <a:lstStyle/>
        <a:p>
          <a:endParaRPr lang="es-ES"/>
        </a:p>
      </dgm:t>
    </dgm:pt>
    <dgm:pt modelId="{405B480A-2073-437E-A2A8-1801D44BE3F1}" type="pres">
      <dgm:prSet presAssocID="{30B2B348-47A6-4787-9A59-7D512A9374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A2F9F7-1958-47CC-9A91-52C19C28B139}" type="pres">
      <dgm:prSet presAssocID="{1A14569F-6ADD-4AD5-B101-9B5C075DABC0}" presName="node" presStyleLbl="node1" presStyleIdx="0" presStyleCnt="5" custScaleX="106839" custScaleY="1020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7DCDE0-0A31-43D0-BB30-F3C0B749B417}" type="pres">
      <dgm:prSet presAssocID="{6C6742E9-EBBA-4033-87A2-27199780672A}" presName="sibTrans" presStyleLbl="sibTrans2D1" presStyleIdx="0" presStyleCnt="5"/>
      <dgm:spPr/>
      <dgm:t>
        <a:bodyPr/>
        <a:lstStyle/>
        <a:p>
          <a:endParaRPr lang="es-ES"/>
        </a:p>
      </dgm:t>
    </dgm:pt>
    <dgm:pt modelId="{2C349470-6C9B-4DA8-953A-684EA500ECF7}" type="pres">
      <dgm:prSet presAssocID="{6C6742E9-EBBA-4033-87A2-27199780672A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C29E61F8-C5DF-46E2-85E0-3B30C354966E}" type="pres">
      <dgm:prSet presAssocID="{6D01CB03-A9B0-4A71-902A-D6A4B77A8E50}" presName="node" presStyleLbl="node1" presStyleIdx="1" presStyleCnt="5" custScaleX="107873" custScaleY="1077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E64592-6AB2-4476-AAE3-E11F3CD9C328}" type="pres">
      <dgm:prSet presAssocID="{D16A6512-F5C2-4E83-8671-5253B8F74419}" presName="sibTrans" presStyleLbl="sibTrans2D1" presStyleIdx="1" presStyleCnt="5"/>
      <dgm:spPr/>
      <dgm:t>
        <a:bodyPr/>
        <a:lstStyle/>
        <a:p>
          <a:endParaRPr lang="es-ES"/>
        </a:p>
      </dgm:t>
    </dgm:pt>
    <dgm:pt modelId="{09572968-CE33-4861-A273-F118EC25E42E}" type="pres">
      <dgm:prSet presAssocID="{D16A6512-F5C2-4E83-8671-5253B8F74419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00DBC8C4-46BB-4578-A164-DDF8994D618E}" type="pres">
      <dgm:prSet presAssocID="{B9655BBF-FD67-4260-858C-781F7CF83A6A}" presName="node" presStyleLbl="node1" presStyleIdx="2" presStyleCnt="5" custScaleX="103660" custScaleY="1046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382E99-E249-4AD9-BD7E-CA666846444B}" type="pres">
      <dgm:prSet presAssocID="{989D916F-DD15-4994-9354-3C9FCB3138D8}" presName="sibTrans" presStyleLbl="sibTrans2D1" presStyleIdx="2" presStyleCnt="5"/>
      <dgm:spPr/>
      <dgm:t>
        <a:bodyPr/>
        <a:lstStyle/>
        <a:p>
          <a:endParaRPr lang="es-ES"/>
        </a:p>
      </dgm:t>
    </dgm:pt>
    <dgm:pt modelId="{CC131466-B6D7-4DC0-86B3-BD3B07D22F7A}" type="pres">
      <dgm:prSet presAssocID="{989D916F-DD15-4994-9354-3C9FCB3138D8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17443909-6A19-4F3A-8473-ECE54FCB457B}" type="pres">
      <dgm:prSet presAssocID="{ADC766C2-9EE6-441B-8751-F37A0764BEF5}" presName="node" presStyleLbl="node1" presStyleIdx="3" presStyleCnt="5" custScaleX="118710" custScaleY="110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7DD5EF-7B9E-463D-A97E-0DD45D27CD0F}" type="pres">
      <dgm:prSet presAssocID="{B501CA45-0EB5-4E42-B1C4-B8FA659A8956}" presName="sibTrans" presStyleLbl="sibTrans2D1" presStyleIdx="3" presStyleCnt="5"/>
      <dgm:spPr/>
      <dgm:t>
        <a:bodyPr/>
        <a:lstStyle/>
        <a:p>
          <a:endParaRPr lang="es-ES"/>
        </a:p>
      </dgm:t>
    </dgm:pt>
    <dgm:pt modelId="{4AE508E2-63C6-410E-8D6D-29A6ABD39565}" type="pres">
      <dgm:prSet presAssocID="{B501CA45-0EB5-4E42-B1C4-B8FA659A8956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E676AAA4-62CD-4E9D-BF16-E0A82173894A}" type="pres">
      <dgm:prSet presAssocID="{48DA29F4-A65C-4DFF-B6EE-FF8A63ADF4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EFF367-7F0A-4979-B325-0518803BEC62}" type="pres">
      <dgm:prSet presAssocID="{9BB591E2-2300-43E7-9CFE-36A8AFA31B5A}" presName="sibTrans" presStyleLbl="sibTrans2D1" presStyleIdx="4" presStyleCnt="5"/>
      <dgm:spPr/>
      <dgm:t>
        <a:bodyPr/>
        <a:lstStyle/>
        <a:p>
          <a:endParaRPr lang="es-ES"/>
        </a:p>
      </dgm:t>
    </dgm:pt>
    <dgm:pt modelId="{A2F72969-C3E8-4061-97CE-4822E380EEBE}" type="pres">
      <dgm:prSet presAssocID="{9BB591E2-2300-43E7-9CFE-36A8AFA31B5A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8C441FD7-9720-4CEC-A848-3692F3C19F47}" type="presOf" srcId="{6C6742E9-EBBA-4033-87A2-27199780672A}" destId="{117DCDE0-0A31-43D0-BB30-F3C0B749B417}" srcOrd="0" destOrd="0" presId="urn:microsoft.com/office/officeart/2005/8/layout/cycle2"/>
    <dgm:cxn modelId="{3E1A32F5-A02E-437B-921E-3F2DDAC1EAC2}" srcId="{30B2B348-47A6-4787-9A59-7D512A937466}" destId="{B9655BBF-FD67-4260-858C-781F7CF83A6A}" srcOrd="2" destOrd="0" parTransId="{33C0CB00-59C2-48FD-8DBF-0417D6751931}" sibTransId="{989D916F-DD15-4994-9354-3C9FCB3138D8}"/>
    <dgm:cxn modelId="{33C73729-AF29-4E2F-9D6F-8A653DFA2D33}" type="presOf" srcId="{48DA29F4-A65C-4DFF-B6EE-FF8A63ADF453}" destId="{E676AAA4-62CD-4E9D-BF16-E0A82173894A}" srcOrd="0" destOrd="0" presId="urn:microsoft.com/office/officeart/2005/8/layout/cycle2"/>
    <dgm:cxn modelId="{A79BFD3F-5E0E-4E20-A585-64EB122343CE}" srcId="{30B2B348-47A6-4787-9A59-7D512A937466}" destId="{ADC766C2-9EE6-441B-8751-F37A0764BEF5}" srcOrd="3" destOrd="0" parTransId="{0534FCDB-7011-41BA-A4AC-CA4B9D3DF272}" sibTransId="{B501CA45-0EB5-4E42-B1C4-B8FA659A8956}"/>
    <dgm:cxn modelId="{66099768-48D5-42BB-A45A-D4333B5C59CB}" type="presOf" srcId="{D16A6512-F5C2-4E83-8671-5253B8F74419}" destId="{09572968-CE33-4861-A273-F118EC25E42E}" srcOrd="1" destOrd="0" presId="urn:microsoft.com/office/officeart/2005/8/layout/cycle2"/>
    <dgm:cxn modelId="{B52E18BE-D518-4514-ABA8-1F7FA719D70D}" type="presOf" srcId="{6C6742E9-EBBA-4033-87A2-27199780672A}" destId="{2C349470-6C9B-4DA8-953A-684EA500ECF7}" srcOrd="1" destOrd="0" presId="urn:microsoft.com/office/officeart/2005/8/layout/cycle2"/>
    <dgm:cxn modelId="{A2DD6816-E034-4C08-B342-035F05BBED1F}" type="presOf" srcId="{6D01CB03-A9B0-4A71-902A-D6A4B77A8E50}" destId="{C29E61F8-C5DF-46E2-85E0-3B30C354966E}" srcOrd="0" destOrd="0" presId="urn:microsoft.com/office/officeart/2005/8/layout/cycle2"/>
    <dgm:cxn modelId="{20CA3F4E-F623-45B6-B859-D9E17F6A0D47}" type="presOf" srcId="{9BB591E2-2300-43E7-9CFE-36A8AFA31B5A}" destId="{A2F72969-C3E8-4061-97CE-4822E380EEBE}" srcOrd="1" destOrd="0" presId="urn:microsoft.com/office/officeart/2005/8/layout/cycle2"/>
    <dgm:cxn modelId="{2970E1E6-86DA-484B-97B6-B343291AA724}" type="presOf" srcId="{D16A6512-F5C2-4E83-8671-5253B8F74419}" destId="{96E64592-6AB2-4476-AAE3-E11F3CD9C328}" srcOrd="0" destOrd="0" presId="urn:microsoft.com/office/officeart/2005/8/layout/cycle2"/>
    <dgm:cxn modelId="{36F8445B-D09B-4728-BDBD-A2A7611B2C32}" type="presOf" srcId="{ADC766C2-9EE6-441B-8751-F37A0764BEF5}" destId="{17443909-6A19-4F3A-8473-ECE54FCB457B}" srcOrd="0" destOrd="0" presId="urn:microsoft.com/office/officeart/2005/8/layout/cycle2"/>
    <dgm:cxn modelId="{6A74BFF5-757D-46B9-9C13-49A53F1F08AB}" srcId="{30B2B348-47A6-4787-9A59-7D512A937466}" destId="{6D01CB03-A9B0-4A71-902A-D6A4B77A8E50}" srcOrd="1" destOrd="0" parTransId="{3B0FC15E-91D2-44BC-8E77-8F0D0C199DCC}" sibTransId="{D16A6512-F5C2-4E83-8671-5253B8F74419}"/>
    <dgm:cxn modelId="{225B3B05-03AE-422E-830C-6F3A13DE029C}" srcId="{30B2B348-47A6-4787-9A59-7D512A937466}" destId="{48DA29F4-A65C-4DFF-B6EE-FF8A63ADF453}" srcOrd="4" destOrd="0" parTransId="{08C4D738-48B1-447D-9235-5F1565B5540B}" sibTransId="{9BB591E2-2300-43E7-9CFE-36A8AFA31B5A}"/>
    <dgm:cxn modelId="{02D27711-9624-45F2-A8E4-71C1579366C4}" type="presOf" srcId="{B9655BBF-FD67-4260-858C-781F7CF83A6A}" destId="{00DBC8C4-46BB-4578-A164-DDF8994D618E}" srcOrd="0" destOrd="0" presId="urn:microsoft.com/office/officeart/2005/8/layout/cycle2"/>
    <dgm:cxn modelId="{CFAE9AD8-E0D3-452D-ABB4-DED9495D7D07}" type="presOf" srcId="{9BB591E2-2300-43E7-9CFE-36A8AFA31B5A}" destId="{71EFF367-7F0A-4979-B325-0518803BEC62}" srcOrd="0" destOrd="0" presId="urn:microsoft.com/office/officeart/2005/8/layout/cycle2"/>
    <dgm:cxn modelId="{D39E91A2-5CD7-4AAE-B4A3-A673FBB71220}" type="presOf" srcId="{1A14569F-6ADD-4AD5-B101-9B5C075DABC0}" destId="{B3A2F9F7-1958-47CC-9A91-52C19C28B139}" srcOrd="0" destOrd="0" presId="urn:microsoft.com/office/officeart/2005/8/layout/cycle2"/>
    <dgm:cxn modelId="{89B55E4A-9E74-4D2F-8209-0BE311E7B684}" srcId="{30B2B348-47A6-4787-9A59-7D512A937466}" destId="{1A14569F-6ADD-4AD5-B101-9B5C075DABC0}" srcOrd="0" destOrd="0" parTransId="{4C876F2E-894D-4F05-B5AE-B985363E5872}" sibTransId="{6C6742E9-EBBA-4033-87A2-27199780672A}"/>
    <dgm:cxn modelId="{E5C1CA69-B81A-4674-AF72-B1E6C29A78C1}" type="presOf" srcId="{B501CA45-0EB5-4E42-B1C4-B8FA659A8956}" destId="{4AE508E2-63C6-410E-8D6D-29A6ABD39565}" srcOrd="1" destOrd="0" presId="urn:microsoft.com/office/officeart/2005/8/layout/cycle2"/>
    <dgm:cxn modelId="{E72229A8-E378-4D04-ACF2-16003F6A89A7}" type="presOf" srcId="{989D916F-DD15-4994-9354-3C9FCB3138D8}" destId="{CC131466-B6D7-4DC0-86B3-BD3B07D22F7A}" srcOrd="1" destOrd="0" presId="urn:microsoft.com/office/officeart/2005/8/layout/cycle2"/>
    <dgm:cxn modelId="{984D211F-FB7F-4799-8BAC-FF04D1A33629}" type="presOf" srcId="{989D916F-DD15-4994-9354-3C9FCB3138D8}" destId="{FF382E99-E249-4AD9-BD7E-CA666846444B}" srcOrd="0" destOrd="0" presId="urn:microsoft.com/office/officeart/2005/8/layout/cycle2"/>
    <dgm:cxn modelId="{837848C1-F93B-49DE-80D2-97A3470D5E5A}" type="presOf" srcId="{B501CA45-0EB5-4E42-B1C4-B8FA659A8956}" destId="{537DD5EF-7B9E-463D-A97E-0DD45D27CD0F}" srcOrd="0" destOrd="0" presId="urn:microsoft.com/office/officeart/2005/8/layout/cycle2"/>
    <dgm:cxn modelId="{1DE92D7F-E00F-4DC3-BFC3-10CCC6ED3EB5}" type="presOf" srcId="{30B2B348-47A6-4787-9A59-7D512A937466}" destId="{405B480A-2073-437E-A2A8-1801D44BE3F1}" srcOrd="0" destOrd="0" presId="urn:microsoft.com/office/officeart/2005/8/layout/cycle2"/>
    <dgm:cxn modelId="{AACBB1D4-FE3F-4F49-80AD-D79DFE6375FA}" type="presParOf" srcId="{405B480A-2073-437E-A2A8-1801D44BE3F1}" destId="{B3A2F9F7-1958-47CC-9A91-52C19C28B139}" srcOrd="0" destOrd="0" presId="urn:microsoft.com/office/officeart/2005/8/layout/cycle2"/>
    <dgm:cxn modelId="{330C0E72-9F26-4BC4-B7EC-8590C7191B88}" type="presParOf" srcId="{405B480A-2073-437E-A2A8-1801D44BE3F1}" destId="{117DCDE0-0A31-43D0-BB30-F3C0B749B417}" srcOrd="1" destOrd="0" presId="urn:microsoft.com/office/officeart/2005/8/layout/cycle2"/>
    <dgm:cxn modelId="{E2B88570-E8D3-4226-8FA6-F53CA9E10297}" type="presParOf" srcId="{117DCDE0-0A31-43D0-BB30-F3C0B749B417}" destId="{2C349470-6C9B-4DA8-953A-684EA500ECF7}" srcOrd="0" destOrd="0" presId="urn:microsoft.com/office/officeart/2005/8/layout/cycle2"/>
    <dgm:cxn modelId="{DA08D775-33B9-490F-AF4F-7054FB61151A}" type="presParOf" srcId="{405B480A-2073-437E-A2A8-1801D44BE3F1}" destId="{C29E61F8-C5DF-46E2-85E0-3B30C354966E}" srcOrd="2" destOrd="0" presId="urn:microsoft.com/office/officeart/2005/8/layout/cycle2"/>
    <dgm:cxn modelId="{FC311FB7-C36F-49C4-9DF1-D858A3A57C2C}" type="presParOf" srcId="{405B480A-2073-437E-A2A8-1801D44BE3F1}" destId="{96E64592-6AB2-4476-AAE3-E11F3CD9C328}" srcOrd="3" destOrd="0" presId="urn:microsoft.com/office/officeart/2005/8/layout/cycle2"/>
    <dgm:cxn modelId="{D55FB979-9C14-488F-8F25-8AC655A973C9}" type="presParOf" srcId="{96E64592-6AB2-4476-AAE3-E11F3CD9C328}" destId="{09572968-CE33-4861-A273-F118EC25E42E}" srcOrd="0" destOrd="0" presId="urn:microsoft.com/office/officeart/2005/8/layout/cycle2"/>
    <dgm:cxn modelId="{FE342DC3-993E-45B8-B7E4-EA11B620416F}" type="presParOf" srcId="{405B480A-2073-437E-A2A8-1801D44BE3F1}" destId="{00DBC8C4-46BB-4578-A164-DDF8994D618E}" srcOrd="4" destOrd="0" presId="urn:microsoft.com/office/officeart/2005/8/layout/cycle2"/>
    <dgm:cxn modelId="{9351B59E-9CB6-49A8-B5CB-759DF028CDE3}" type="presParOf" srcId="{405B480A-2073-437E-A2A8-1801D44BE3F1}" destId="{FF382E99-E249-4AD9-BD7E-CA666846444B}" srcOrd="5" destOrd="0" presId="urn:microsoft.com/office/officeart/2005/8/layout/cycle2"/>
    <dgm:cxn modelId="{98762A43-59BD-4B08-B6D7-CC0BE35D9B5B}" type="presParOf" srcId="{FF382E99-E249-4AD9-BD7E-CA666846444B}" destId="{CC131466-B6D7-4DC0-86B3-BD3B07D22F7A}" srcOrd="0" destOrd="0" presId="urn:microsoft.com/office/officeart/2005/8/layout/cycle2"/>
    <dgm:cxn modelId="{7C8C9F0A-6B40-4F0B-8359-07CDDB601055}" type="presParOf" srcId="{405B480A-2073-437E-A2A8-1801D44BE3F1}" destId="{17443909-6A19-4F3A-8473-ECE54FCB457B}" srcOrd="6" destOrd="0" presId="urn:microsoft.com/office/officeart/2005/8/layout/cycle2"/>
    <dgm:cxn modelId="{ED4EFBF4-B029-4C8C-8516-35A6F9F8EC74}" type="presParOf" srcId="{405B480A-2073-437E-A2A8-1801D44BE3F1}" destId="{537DD5EF-7B9E-463D-A97E-0DD45D27CD0F}" srcOrd="7" destOrd="0" presId="urn:microsoft.com/office/officeart/2005/8/layout/cycle2"/>
    <dgm:cxn modelId="{91706F0B-E734-4FD7-BD02-BB7B79754798}" type="presParOf" srcId="{537DD5EF-7B9E-463D-A97E-0DD45D27CD0F}" destId="{4AE508E2-63C6-410E-8D6D-29A6ABD39565}" srcOrd="0" destOrd="0" presId="urn:microsoft.com/office/officeart/2005/8/layout/cycle2"/>
    <dgm:cxn modelId="{3237F47B-6878-4CDF-A4BC-327448A71919}" type="presParOf" srcId="{405B480A-2073-437E-A2A8-1801D44BE3F1}" destId="{E676AAA4-62CD-4E9D-BF16-E0A82173894A}" srcOrd="8" destOrd="0" presId="urn:microsoft.com/office/officeart/2005/8/layout/cycle2"/>
    <dgm:cxn modelId="{6461129E-5812-4FFA-A9C5-323D95A27966}" type="presParOf" srcId="{405B480A-2073-437E-A2A8-1801D44BE3F1}" destId="{71EFF367-7F0A-4979-B325-0518803BEC62}" srcOrd="9" destOrd="0" presId="urn:microsoft.com/office/officeart/2005/8/layout/cycle2"/>
    <dgm:cxn modelId="{6F683549-17C2-4D69-9974-5A42F607A398}" type="presParOf" srcId="{71EFF367-7F0A-4979-B325-0518803BEC62}" destId="{A2F72969-C3E8-4061-97CE-4822E380EE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2F9F7-1958-47CC-9A91-52C19C28B139}">
      <dsp:nvSpPr>
        <dsp:cNvPr id="0" name=""/>
        <dsp:cNvSpPr/>
      </dsp:nvSpPr>
      <dsp:spPr>
        <a:xfrm>
          <a:off x="3680312" y="-51178"/>
          <a:ext cx="1752281" cy="167306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Fortalecer la cultura organizacional y el sentido de pertenencia.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36928" y="193837"/>
        <a:ext cx="1239049" cy="1183034"/>
      </dsp:txXfrm>
    </dsp:sp>
    <dsp:sp modelId="{117DCDE0-0A31-43D0-BB30-F3C0B749B417}">
      <dsp:nvSpPr>
        <dsp:cNvPr id="0" name=""/>
        <dsp:cNvSpPr/>
      </dsp:nvSpPr>
      <dsp:spPr>
        <a:xfrm rot="2160000">
          <a:off x="5345178" y="1219922"/>
          <a:ext cx="380696" cy="55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5356084" y="1297065"/>
        <a:ext cx="266487" cy="332122"/>
      </dsp:txXfrm>
    </dsp:sp>
    <dsp:sp modelId="{C29E61F8-C5DF-46E2-85E0-3B30C354966E}">
      <dsp:nvSpPr>
        <dsp:cNvPr id="0" name=""/>
        <dsp:cNvSpPr/>
      </dsp:nvSpPr>
      <dsp:spPr>
        <a:xfrm>
          <a:off x="5665480" y="1350530"/>
          <a:ext cx="1769240" cy="176658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200" kern="1200" dirty="0" smtClean="0">
            <a:solidFill>
              <a:schemeClr val="tx1"/>
            </a:solidFill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Sensibilizar al cliente interno para la toma de conciencia sobre el tema de calidad.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924579" y="1609240"/>
        <a:ext cx="1251042" cy="1249163"/>
      </dsp:txXfrm>
    </dsp:sp>
    <dsp:sp modelId="{96E64592-6AB2-4476-AAE3-E11F3CD9C328}">
      <dsp:nvSpPr>
        <dsp:cNvPr id="0" name=""/>
        <dsp:cNvSpPr/>
      </dsp:nvSpPr>
      <dsp:spPr>
        <a:xfrm rot="6480000">
          <a:off x="5976845" y="3131072"/>
          <a:ext cx="383587" cy="55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6052163" y="3187058"/>
        <a:ext cx="268511" cy="332122"/>
      </dsp:txXfrm>
    </dsp:sp>
    <dsp:sp modelId="{00DBC8C4-46BB-4578-A164-DDF8994D618E}">
      <dsp:nvSpPr>
        <dsp:cNvPr id="0" name=""/>
        <dsp:cNvSpPr/>
      </dsp:nvSpPr>
      <dsp:spPr>
        <a:xfrm>
          <a:off x="4938523" y="3719625"/>
          <a:ext cx="1700142" cy="1715739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Estrechar vínculos con los clientes en aras de fortalecer la fidelización.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87503" y="3970889"/>
        <a:ext cx="1202182" cy="1213211"/>
      </dsp:txXfrm>
    </dsp:sp>
    <dsp:sp modelId="{FF382E99-E249-4AD9-BD7E-CA666846444B}">
      <dsp:nvSpPr>
        <dsp:cNvPr id="0" name=""/>
        <dsp:cNvSpPr/>
      </dsp:nvSpPr>
      <dsp:spPr>
        <a:xfrm rot="10800000">
          <a:off x="4457982" y="4300726"/>
          <a:ext cx="339582" cy="55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4559857" y="4411434"/>
        <a:ext cx="237707" cy="332122"/>
      </dsp:txXfrm>
    </dsp:sp>
    <dsp:sp modelId="{17443909-6A19-4F3A-8473-ECE54FCB457B}">
      <dsp:nvSpPr>
        <dsp:cNvPr id="0" name=""/>
        <dsp:cNvSpPr/>
      </dsp:nvSpPr>
      <dsp:spPr>
        <a:xfrm>
          <a:off x="2350821" y="3671201"/>
          <a:ext cx="1946979" cy="181258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Optimizar el trabajo conjunto entre fábricas y oficinas centrales.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5949" y="3936648"/>
        <a:ext cx="1376723" cy="1281694"/>
      </dsp:txXfrm>
    </dsp:sp>
    <dsp:sp modelId="{537DD5EF-7B9E-463D-A97E-0DD45D27CD0F}">
      <dsp:nvSpPr>
        <dsp:cNvPr id="0" name=""/>
        <dsp:cNvSpPr/>
      </dsp:nvSpPr>
      <dsp:spPr>
        <a:xfrm rot="15120000">
          <a:off x="2738719" y="3095556"/>
          <a:ext cx="388017" cy="55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2814907" y="3261618"/>
        <a:ext cx="271612" cy="332122"/>
      </dsp:txXfrm>
    </dsp:sp>
    <dsp:sp modelId="{E676AAA4-62CD-4E9D-BF16-E0A82173894A}">
      <dsp:nvSpPr>
        <dsp:cNvPr id="0" name=""/>
        <dsp:cNvSpPr/>
      </dsp:nvSpPr>
      <dsp:spPr>
        <a:xfrm>
          <a:off x="1742749" y="1413765"/>
          <a:ext cx="1640114" cy="164011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Satisfacción de los clientes VIP.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82938" y="1653954"/>
        <a:ext cx="1159736" cy="1159736"/>
      </dsp:txXfrm>
    </dsp:sp>
    <dsp:sp modelId="{71EFF367-7F0A-4979-B325-0518803BEC62}">
      <dsp:nvSpPr>
        <dsp:cNvPr id="0" name=""/>
        <dsp:cNvSpPr/>
      </dsp:nvSpPr>
      <dsp:spPr>
        <a:xfrm rot="19440000">
          <a:off x="3325903" y="1251992"/>
          <a:ext cx="414671" cy="55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3337782" y="1399261"/>
        <a:ext cx="290270" cy="33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28/01/2025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otificacionesjudiciales@indumil.gov.co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641825" y="352271"/>
            <a:ext cx="6649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Resultados PQRSF </a:t>
            </a:r>
            <a:r>
              <a:rPr lang="es-E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(peticiones, quejas, reclamos, sugerencias y felicitaciones</a:t>
            </a:r>
            <a:r>
              <a:rPr lang="es-ES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) 2024</a:t>
            </a:r>
            <a:endParaRPr lang="es-CO" sz="3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641825" y="2994395"/>
            <a:ext cx="519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/>
                </a:solidFill>
                <a:latin typeface="Arial Black" panose="020B0A04020102020204" pitchFamily="34" charset="0"/>
              </a:rPr>
              <a:t>GERENCIA DE MERCADEO- DIRECCIÓN DE CLIENTE Y ATENCIÓN CIUDADANA </a:t>
            </a:r>
            <a:endParaRPr lang="es-CO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20170650"/>
              </p:ext>
            </p:extLst>
          </p:nvPr>
        </p:nvGraphicFramePr>
        <p:xfrm>
          <a:off x="420914" y="928714"/>
          <a:ext cx="7874000" cy="515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547252" y="135525"/>
            <a:ext cx="66595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>
                <a:latin typeface="Franklin Gothic Book" panose="020B0503020102020204" pitchFamily="34" charset="0"/>
                <a:cs typeface="Arial" pitchFamily="34" charset="0"/>
              </a:rPr>
              <a:t>HISTORICO DE PQRSF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14" y="1409631"/>
            <a:ext cx="724628" cy="7246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019542" y="1469571"/>
            <a:ext cx="276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Las PQRSF aumentaron respecto a la vigencia 2023.</a:t>
            </a:r>
            <a:endParaRPr lang="es-CO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14" y="2783396"/>
            <a:ext cx="724628" cy="72462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9019542" y="2615176"/>
            <a:ext cx="3094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Durante el 2024 ingresaron 2511 </a:t>
            </a:r>
            <a:r>
              <a:rPr lang="es-CO" dirty="0" err="1" smtClean="0"/>
              <a:t>pqrs</a:t>
            </a:r>
            <a:r>
              <a:rPr lang="es-CO" dirty="0" smtClean="0"/>
              <a:t> por correo electrónico y 785 por correo certificado.</a:t>
            </a:r>
            <a:endParaRPr lang="es-CO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14" y="4073051"/>
            <a:ext cx="724628" cy="724628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9071613" y="4171023"/>
            <a:ext cx="309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 capacito al personal con relación a tiempos de respuesta.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737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71892" y="146134"/>
            <a:ext cx="886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3200" b="1" dirty="0"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RESULTADOS ESPERADOS </a:t>
            </a:r>
            <a:r>
              <a:rPr lang="es-CO" sz="3200" b="1" dirty="0" smtClean="0"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EN LA VIG </a:t>
            </a:r>
            <a:r>
              <a:rPr lang="es-CO" sz="3200" b="1" dirty="0" smtClean="0"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2025</a:t>
            </a:r>
            <a:endParaRPr lang="es-419" sz="3200" dirty="0">
              <a:effectLst/>
              <a:latin typeface="72 Black" panose="020B0A04030603020204" pitchFamily="34" charset="0"/>
              <a:ea typeface="Times New Roman" panose="02020603050405020304" pitchFamily="18" charset="0"/>
              <a:cs typeface="72 Black" panose="020B0A040306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56500"/>
                    </a14:imgEffect>
                  </a14:imgLayer>
                </a14:imgProps>
              </a:ext>
            </a:extLst>
          </a:blip>
          <a:srcRect r="44773"/>
          <a:stretch/>
        </p:blipFill>
        <p:spPr>
          <a:xfrm>
            <a:off x="7422777" y="567610"/>
            <a:ext cx="2925702" cy="5383301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96127323"/>
              </p:ext>
            </p:extLst>
          </p:nvPr>
        </p:nvGraphicFramePr>
        <p:xfrm>
          <a:off x="235471" y="826484"/>
          <a:ext cx="9177470" cy="543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951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02788" y="1639983"/>
            <a:ext cx="50000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Franklin Gothic Book" panose="020B0503020102020204" pitchFamily="34" charset="0"/>
              </a:rPr>
              <a:t>Gerencia de Mercadeo</a:t>
            </a:r>
            <a:endParaRPr lang="es-ES" dirty="0">
              <a:latin typeface="Franklin Gothic Book" panose="020B0503020102020204" pitchFamily="34" charset="0"/>
            </a:endParaRPr>
          </a:p>
          <a:p>
            <a:pPr algn="ctr"/>
            <a:r>
              <a:rPr lang="es-ES" dirty="0" smtClean="0">
                <a:latin typeface="Franklin Gothic Book" panose="020B0503020102020204" pitchFamily="34" charset="0"/>
              </a:rPr>
              <a:t>Dirección de Cliente y Atención Ciudadana</a:t>
            </a:r>
            <a:endParaRPr lang="es-ES" dirty="0">
              <a:latin typeface="Franklin Gothic Book" panose="020B0503020102020204" pitchFamily="34" charset="0"/>
            </a:endParaRP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Industria Militar de Colombia</a:t>
            </a: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Centro Administrativo Nacional - CAN</a:t>
            </a: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Calle 44 No. 54-11</a:t>
            </a: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Bogotá - Colombia</a:t>
            </a: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PBX: 2207800 Ext. </a:t>
            </a:r>
            <a:r>
              <a:rPr lang="es-ES" dirty="0" smtClean="0">
                <a:latin typeface="Franklin Gothic Book" panose="020B0503020102020204" pitchFamily="34" charset="0"/>
              </a:rPr>
              <a:t>1548 </a:t>
            </a:r>
            <a:r>
              <a:rPr lang="es-ES" dirty="0">
                <a:latin typeface="Franklin Gothic Book" panose="020B0503020102020204" pitchFamily="34" charset="0"/>
              </a:rPr>
              <a:t>/ </a:t>
            </a:r>
            <a:r>
              <a:rPr lang="es-ES" dirty="0" smtClean="0">
                <a:latin typeface="Franklin Gothic Book" panose="020B0503020102020204" pitchFamily="34" charset="0"/>
              </a:rPr>
              <a:t>1112 / </a:t>
            </a:r>
            <a:r>
              <a:rPr lang="es-ES" dirty="0">
                <a:latin typeface="Franklin Gothic Book" panose="020B0503020102020204" pitchFamily="34" charset="0"/>
              </a:rPr>
              <a:t>018000912986</a:t>
            </a: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  indumil@indumil.gov.co</a:t>
            </a:r>
          </a:p>
          <a:p>
            <a:pPr algn="ctr"/>
            <a:r>
              <a:rPr lang="es-ES" dirty="0" smtClean="0">
                <a:latin typeface="Franklin Gothic Book" panose="020B0503020102020204" pitchFamily="34" charset="0"/>
                <a:hlinkClick r:id="rId2"/>
              </a:rPr>
              <a:t>notificacionesjudiciales@indumil.gov.co</a:t>
            </a:r>
            <a:endParaRPr lang="es-ES" dirty="0" smtClean="0">
              <a:latin typeface="Franklin Gothic Book" panose="020B0503020102020204" pitchFamily="34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869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5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863</TotalTime>
  <Words>160</Words>
  <Application>Microsoft Office PowerPoint</Application>
  <PresentationFormat>Panorámica</PresentationFormat>
  <Paragraphs>23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72 Black</vt:lpstr>
      <vt:lpstr>Aptos</vt:lpstr>
      <vt:lpstr>Arial</vt:lpstr>
      <vt:lpstr>Arial Black</vt:lpstr>
      <vt:lpstr>Calibri</vt:lpstr>
      <vt:lpstr>Franklin Gothic Book</vt:lpstr>
      <vt:lpstr>Times New Roman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Cristina Diaz Bermeo</dc:creator>
  <cp:lastModifiedBy>Laura Yesenia Lamus González</cp:lastModifiedBy>
  <cp:revision>22</cp:revision>
  <dcterms:created xsi:type="dcterms:W3CDTF">2024-01-03T18:04:35Z</dcterms:created>
  <dcterms:modified xsi:type="dcterms:W3CDTF">2025-01-28T16:16:47Z</dcterms:modified>
</cp:coreProperties>
</file>