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7"/>
  </p:notesMasterIdLst>
  <p:handoutMasterIdLst>
    <p:handoutMasterId r:id="rId8"/>
  </p:handoutMasterIdLst>
  <p:sldIdLst>
    <p:sldId id="261" r:id="rId2"/>
    <p:sldId id="276" r:id="rId3"/>
    <p:sldId id="280" r:id="rId4"/>
    <p:sldId id="285" r:id="rId5"/>
    <p:sldId id="259" r:id="rId6"/>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AE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36" autoAdjust="0"/>
    <p:restoredTop sz="94660"/>
  </p:normalViewPr>
  <p:slideViewPr>
    <p:cSldViewPr snapToGrid="0">
      <p:cViewPr varScale="1">
        <p:scale>
          <a:sx n="82" d="100"/>
          <a:sy n="82" d="100"/>
        </p:scale>
        <p:origin x="126" y="666"/>
      </p:cViewPr>
      <p:guideLst/>
    </p:cSldViewPr>
  </p:slideViewPr>
  <p:notesTextViewPr>
    <p:cViewPr>
      <p:scale>
        <a:sx n="1" d="1"/>
        <a:sy n="1" d="1"/>
      </p:scale>
      <p:origin x="0" y="0"/>
    </p:cViewPr>
  </p:notesTextViewPr>
  <p:notesViewPr>
    <p:cSldViewPr snapToGrid="0">
      <p:cViewPr varScale="1">
        <p:scale>
          <a:sx n="111" d="100"/>
          <a:sy n="111" d="100"/>
        </p:scale>
        <p:origin x="2532"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82443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48249FC5-CE8F-4A19-B9F2-2E495EE32FD4}" type="datetimeFigureOut">
              <a:rPr lang="es-CO" smtClean="0"/>
              <a:t>4/10/2024</a:t>
            </a:fld>
            <a:endParaRPr lang="es-CO" dirty="0"/>
          </a:p>
        </p:txBody>
      </p:sp>
      <p:sp>
        <p:nvSpPr>
          <p:cNvPr id="4" name="Marcador de imagen de diapositiva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6" name="Marcador de pie de página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1EDF4E99-9637-43EC-A1FF-672A953E8785}" type="slidenum">
              <a:rPr lang="es-CO" smtClean="0"/>
              <a:t>‹Nº›</a:t>
            </a:fld>
            <a:endParaRPr lang="es-CO" dirty="0"/>
          </a:p>
        </p:txBody>
      </p:sp>
    </p:spTree>
    <p:extLst>
      <p:ext uri="{BB962C8B-B14F-4D97-AF65-F5344CB8AC3E}">
        <p14:creationId xmlns:p14="http://schemas.microsoft.com/office/powerpoint/2010/main" val="1862473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1EDF4E99-9637-43EC-A1FF-672A953E8785}" type="slidenum">
              <a:rPr lang="es-CO" smtClean="0"/>
              <a:t>1</a:t>
            </a:fld>
            <a:endParaRPr lang="es-CO" dirty="0"/>
          </a:p>
        </p:txBody>
      </p:sp>
    </p:spTree>
    <p:extLst>
      <p:ext uri="{BB962C8B-B14F-4D97-AF65-F5344CB8AC3E}">
        <p14:creationId xmlns:p14="http://schemas.microsoft.com/office/powerpoint/2010/main" val="1630318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433696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8662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iseño personaliza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7470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eño personaliza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38629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055395"/>
      </p:ext>
    </p:extLst>
  </p:cSld>
  <p:clrMap bg1="lt1" tx1="dk1" bg2="lt2" tx2="dk2" accent1="accent1" accent2="accent2" accent3="accent3" accent4="accent4" accent5="accent5" accent6="accent6" hlink="hlink" folHlink="folHlink"/>
  <p:sldLayoutIdLst>
    <p:sldLayoutId id="2147483669" r:id="rId1"/>
    <p:sldLayoutId id="2147483668" r:id="rId2"/>
    <p:sldLayoutId id="2147483666" r:id="rId3"/>
    <p:sldLayoutId id="2147483663"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DE4F6C5-03EE-7DE9-CFD1-C39006492509}"/>
              </a:ext>
            </a:extLst>
          </p:cNvPr>
          <p:cNvSpPr txBox="1"/>
          <p:nvPr/>
        </p:nvSpPr>
        <p:spPr>
          <a:xfrm>
            <a:off x="299346" y="687873"/>
            <a:ext cx="8586746" cy="615553"/>
          </a:xfrm>
          <a:prstGeom prst="rect">
            <a:avLst/>
          </a:prstGeom>
          <a:noFill/>
        </p:spPr>
        <p:txBody>
          <a:bodyPr wrap="square" rtlCol="0">
            <a:spAutoFit/>
          </a:bodyPr>
          <a:lstStyle/>
          <a:p>
            <a:pPr lvl="0" algn="just" defTabSz="914400">
              <a:defRPr/>
            </a:pPr>
            <a:r>
              <a:rPr lang="es-MX" sz="3400" b="1" dirty="0">
                <a:solidFill>
                  <a:schemeClr val="bg1"/>
                </a:solidFill>
                <a:latin typeface="Franklin Gothic Book" panose="020B0503020102020204" pitchFamily="34" charset="0"/>
                <a:cs typeface="Arial" panose="020B0604020202020204" pitchFamily="34" charset="0"/>
              </a:rPr>
              <a:t>B</a:t>
            </a:r>
            <a:r>
              <a:rPr lang="es-CO" sz="3400" b="1" dirty="0">
                <a:solidFill>
                  <a:schemeClr val="bg1"/>
                </a:solidFill>
                <a:latin typeface="Franklin Gothic Book" panose="020B0503020102020204" pitchFamily="34" charset="0"/>
                <a:cs typeface="Arial" panose="020B0604020202020204" pitchFamily="34" charset="0"/>
              </a:rPr>
              <a:t>OLETÍN JURÍDICO </a:t>
            </a:r>
            <a:r>
              <a:rPr lang="es-CO" sz="3400" b="1" dirty="0" smtClean="0">
                <a:solidFill>
                  <a:schemeClr val="bg1"/>
                </a:solidFill>
                <a:latin typeface="Franklin Gothic Book" panose="020B0503020102020204" pitchFamily="34" charset="0"/>
                <a:cs typeface="Arial" panose="020B0604020202020204" pitchFamily="34" charset="0"/>
              </a:rPr>
              <a:t>SEPTIEMBRE </a:t>
            </a:r>
            <a:r>
              <a:rPr lang="es-CO" sz="3400" b="1" dirty="0">
                <a:solidFill>
                  <a:schemeClr val="bg1"/>
                </a:solidFill>
                <a:latin typeface="Franklin Gothic Book" panose="020B0503020102020204" pitchFamily="34" charset="0"/>
                <a:cs typeface="Arial" panose="020B0604020202020204" pitchFamily="34" charset="0"/>
              </a:rPr>
              <a:t>DE 2024</a:t>
            </a:r>
          </a:p>
        </p:txBody>
      </p:sp>
      <p:sp>
        <p:nvSpPr>
          <p:cNvPr id="6" name="CuadroTexto 5">
            <a:extLst>
              <a:ext uri="{FF2B5EF4-FFF2-40B4-BE49-F238E27FC236}">
                <a16:creationId xmlns:a16="http://schemas.microsoft.com/office/drawing/2014/main" id="{62525C40-98AE-1555-78D9-A818B3C941CB}"/>
              </a:ext>
            </a:extLst>
          </p:cNvPr>
          <p:cNvSpPr txBox="1"/>
          <p:nvPr/>
        </p:nvSpPr>
        <p:spPr>
          <a:xfrm>
            <a:off x="299347" y="2467147"/>
            <a:ext cx="5175849" cy="369332"/>
          </a:xfrm>
          <a:prstGeom prst="rect">
            <a:avLst/>
          </a:prstGeom>
          <a:noFill/>
        </p:spPr>
        <p:txBody>
          <a:bodyPr wrap="square" rtlCol="0">
            <a:spAutoFit/>
          </a:bodyPr>
          <a:lstStyle/>
          <a:p>
            <a:r>
              <a:rPr lang="es-MX" dirty="0">
                <a:solidFill>
                  <a:srgbClr val="FFC000"/>
                </a:solidFill>
                <a:latin typeface="Franklin Gothic Medium" panose="020B0603020102020204" pitchFamily="34" charset="0"/>
                <a:cs typeface="Arial" panose="020B0604020202020204" pitchFamily="34" charset="0"/>
              </a:rPr>
              <a:t>OFICINA LEGAL</a:t>
            </a:r>
            <a:endParaRPr lang="es-CO" dirty="0">
              <a:solidFill>
                <a:srgbClr val="FFC000"/>
              </a:solidFill>
              <a:latin typeface="Franklin Gothic Medium" panose="020B0603020102020204" pitchFamily="34" charset="0"/>
              <a:cs typeface="Arial" panose="020B0604020202020204" pitchFamily="34" charset="0"/>
            </a:endParaRPr>
          </a:p>
        </p:txBody>
      </p:sp>
    </p:spTree>
    <p:extLst>
      <p:ext uri="{BB962C8B-B14F-4D97-AF65-F5344CB8AC3E}">
        <p14:creationId xmlns:p14="http://schemas.microsoft.com/office/powerpoint/2010/main" val="1385312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604A5A0-55F0-487D-B712-A0520BE22705}"/>
              </a:ext>
            </a:extLst>
          </p:cNvPr>
          <p:cNvSpPr txBox="1"/>
          <p:nvPr/>
        </p:nvSpPr>
        <p:spPr>
          <a:xfrm>
            <a:off x="883928" y="299344"/>
            <a:ext cx="10338254" cy="830997"/>
          </a:xfrm>
          <a:prstGeom prst="rect">
            <a:avLst/>
          </a:prstGeom>
          <a:noFill/>
        </p:spPr>
        <p:txBody>
          <a:bodyPr wrap="square" rtlCol="0">
            <a:spAutoFit/>
          </a:bodyPr>
          <a:lstStyle/>
          <a:p>
            <a:pPr lvl="0" algn="ctr" defTabSz="914400">
              <a:defRPr/>
            </a:pPr>
            <a:r>
              <a:rPr lang="es-ES" sz="2400" b="1" dirty="0" smtClean="0">
                <a:latin typeface="Franklin Gothic Book" panose="020B0503020102020204" pitchFamily="34" charset="0"/>
                <a:cs typeface="Arial" panose="020B0604020202020204" pitchFamily="34" charset="0"/>
              </a:rPr>
              <a:t>CONCEPTO No.6</a:t>
            </a:r>
          </a:p>
          <a:p>
            <a:pPr lvl="0" algn="ctr" defTabSz="914400">
              <a:defRPr/>
            </a:pPr>
            <a:r>
              <a:rPr lang="es-ES" sz="2400" b="1" i="1" dirty="0" smtClean="0">
                <a:latin typeface="Franklin Gothic Book" panose="020B0503020102020204" pitchFamily="34" charset="0"/>
                <a:cs typeface="Arial" panose="020B0604020202020204" pitchFamily="34" charset="0"/>
              </a:rPr>
              <a:t>Sancionatorio Contractual</a:t>
            </a:r>
            <a:endParaRPr lang="es-CO" sz="2400" b="1" i="1" dirty="0">
              <a:latin typeface="Franklin Gothic Book" panose="020B0503020102020204" pitchFamily="34" charset="0"/>
              <a:cs typeface="Arial" panose="020B0604020202020204" pitchFamily="34" charset="0"/>
            </a:endParaRPr>
          </a:p>
        </p:txBody>
      </p:sp>
      <p:pic>
        <p:nvPicPr>
          <p:cNvPr id="2" name="Imagen 1"/>
          <p:cNvPicPr>
            <a:picLocks noChangeAspect="1"/>
          </p:cNvPicPr>
          <p:nvPr/>
        </p:nvPicPr>
        <p:blipFill rotWithShape="1">
          <a:blip r:embed="rId2"/>
          <a:srcRect b="1713"/>
          <a:stretch/>
        </p:blipFill>
        <p:spPr>
          <a:xfrm>
            <a:off x="254537" y="2679409"/>
            <a:ext cx="2801815" cy="2753825"/>
          </a:xfrm>
          <a:prstGeom prst="rect">
            <a:avLst/>
          </a:prstGeom>
        </p:spPr>
      </p:pic>
      <p:sp>
        <p:nvSpPr>
          <p:cNvPr id="6" name="Rectángulo 5"/>
          <p:cNvSpPr/>
          <p:nvPr/>
        </p:nvSpPr>
        <p:spPr>
          <a:xfrm>
            <a:off x="3121536" y="2189568"/>
            <a:ext cx="8100646" cy="3939540"/>
          </a:xfrm>
          <a:prstGeom prst="rect">
            <a:avLst/>
          </a:prstGeom>
        </p:spPr>
        <p:txBody>
          <a:bodyPr wrap="square">
            <a:spAutoFit/>
          </a:bodyPr>
          <a:lstStyle/>
          <a:p>
            <a:pPr algn="ctr"/>
            <a:r>
              <a:rPr lang="es-ES" b="1" dirty="0"/>
              <a:t>LEY 1150 DE </a:t>
            </a:r>
            <a:r>
              <a:rPr lang="es-ES" b="1" dirty="0" smtClean="0"/>
              <a:t>2007</a:t>
            </a:r>
            <a:r>
              <a:rPr lang="es-ES" dirty="0"/>
              <a:t> </a:t>
            </a:r>
            <a:r>
              <a:rPr lang="es-ES" b="1" dirty="0" smtClean="0"/>
              <a:t>(julio </a:t>
            </a:r>
            <a:r>
              <a:rPr lang="es-ES" b="1" dirty="0"/>
              <a:t>16</a:t>
            </a:r>
            <a:r>
              <a:rPr lang="es-ES" b="1" dirty="0" smtClean="0"/>
              <a:t>)</a:t>
            </a:r>
          </a:p>
          <a:p>
            <a:pPr algn="ctr"/>
            <a:r>
              <a:rPr lang="es-ES" sz="1600" b="1" i="1" dirty="0">
                <a:solidFill>
                  <a:srgbClr val="333333"/>
                </a:solidFill>
              </a:rPr>
              <a:t>Por medio de la cual se introducen medidas para la eficiencia y la transparencia en la Ley 80 de 1993 y se dictan otras disposiciones generales sobre la contratación con Recursos </a:t>
            </a:r>
            <a:r>
              <a:rPr lang="es-ES" sz="1600" b="1" i="1" dirty="0" smtClean="0">
                <a:solidFill>
                  <a:srgbClr val="333333"/>
                </a:solidFill>
              </a:rPr>
              <a:t>Públicos.</a:t>
            </a:r>
            <a:endParaRPr lang="es-ES" dirty="0"/>
          </a:p>
          <a:p>
            <a:pPr algn="just"/>
            <a:endParaRPr lang="es-ES" b="1" dirty="0" smtClean="0"/>
          </a:p>
          <a:p>
            <a:pPr algn="just"/>
            <a:r>
              <a:rPr lang="es-ES" b="1" dirty="0"/>
              <a:t>ARTÍCULO 16. DE LAS ENTIDADES EXCEPTUADAS EN EL SECTOR DEFENSA. </a:t>
            </a:r>
            <a:r>
              <a:rPr lang="es-ES" dirty="0"/>
              <a:t>Los </a:t>
            </a:r>
            <a:r>
              <a:rPr lang="es-ES" dirty="0" smtClean="0"/>
              <a:t>contratos </a:t>
            </a:r>
            <a:r>
              <a:rPr lang="es-ES" dirty="0"/>
              <a:t>que celebren </a:t>
            </a:r>
            <a:r>
              <a:rPr lang="es-ES" dirty="0" err="1"/>
              <a:t>Satena</a:t>
            </a:r>
            <a:r>
              <a:rPr lang="es-ES" dirty="0"/>
              <a:t>, </a:t>
            </a:r>
            <a:r>
              <a:rPr lang="es-ES" b="1" u="sng" dirty="0"/>
              <a:t>Indumil,</a:t>
            </a:r>
            <a:r>
              <a:rPr lang="es-ES" dirty="0"/>
              <a:t> El Hotel Tequendama, la Corporación de Ciencia y Tecnología para el desarrollo de la industria naval, marítima y fluvial -</a:t>
            </a:r>
            <a:r>
              <a:rPr lang="es-ES" dirty="0" err="1"/>
              <a:t>Cotecmar</a:t>
            </a:r>
            <a:r>
              <a:rPr lang="es-ES" dirty="0"/>
              <a:t>- y la Corporación de la Industria Aeronáutica Colombiana, </a:t>
            </a:r>
            <a:r>
              <a:rPr lang="es-ES" b="1" dirty="0"/>
              <a:t>no estarán sujetos a las disposiciones del Estatuto General de Contratación de la Administración Pública y se regirán por las disposiciones legales y reglamentarias aplicables a su actividad.</a:t>
            </a:r>
          </a:p>
          <a:p>
            <a:pPr algn="just"/>
            <a:r>
              <a:rPr lang="es-ES" dirty="0" smtClean="0"/>
              <a:t> </a:t>
            </a:r>
            <a:endParaRPr lang="es-ES" dirty="0"/>
          </a:p>
          <a:p>
            <a:pPr algn="just"/>
            <a:r>
              <a:rPr lang="es-ES" dirty="0"/>
              <a:t>En todo caso su actividad contractual se someterá a lo dispuesto en el artículo 13 de la presente ley. </a:t>
            </a:r>
            <a:r>
              <a:rPr lang="es-ES" smtClean="0"/>
              <a:t>(Negrilla </a:t>
            </a:r>
            <a:r>
              <a:rPr lang="es-ES" dirty="0"/>
              <a:t>y subraya fuera de texto)</a:t>
            </a:r>
            <a:endParaRPr lang="es-ES" dirty="0" smtClean="0"/>
          </a:p>
        </p:txBody>
      </p:sp>
      <p:sp>
        <p:nvSpPr>
          <p:cNvPr id="4" name="Rectángulo 3"/>
          <p:cNvSpPr/>
          <p:nvPr/>
        </p:nvSpPr>
        <p:spPr>
          <a:xfrm>
            <a:off x="586154" y="1306011"/>
            <a:ext cx="11140120" cy="707886"/>
          </a:xfrm>
          <a:prstGeom prst="rect">
            <a:avLst/>
          </a:prstGeom>
        </p:spPr>
        <p:txBody>
          <a:bodyPr wrap="square">
            <a:spAutoFit/>
          </a:bodyPr>
          <a:lstStyle/>
          <a:p>
            <a:pPr algn="just"/>
            <a:r>
              <a:rPr lang="es-ES" sz="2000" dirty="0"/>
              <a:t>¿La Industria Militar puede, en ejercicio de la facultad sancionatoria contractual, dar aplicación directa y en propia sede a las cláusulas penales ante el posible incumplimiento de un contrato?</a:t>
            </a:r>
            <a:endParaRPr lang="es-CO" sz="2000" dirty="0"/>
          </a:p>
        </p:txBody>
      </p:sp>
    </p:spTree>
    <p:extLst>
      <p:ext uri="{BB962C8B-B14F-4D97-AF65-F5344CB8AC3E}">
        <p14:creationId xmlns:p14="http://schemas.microsoft.com/office/powerpoint/2010/main" val="764530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604A5A0-55F0-487D-B712-A0520BE22705}"/>
              </a:ext>
            </a:extLst>
          </p:cNvPr>
          <p:cNvSpPr txBox="1"/>
          <p:nvPr/>
        </p:nvSpPr>
        <p:spPr>
          <a:xfrm>
            <a:off x="883928" y="671873"/>
            <a:ext cx="10338254" cy="523220"/>
          </a:xfrm>
          <a:prstGeom prst="rect">
            <a:avLst/>
          </a:prstGeom>
          <a:noFill/>
        </p:spPr>
        <p:txBody>
          <a:bodyPr wrap="square" rtlCol="0">
            <a:spAutoFit/>
          </a:bodyPr>
          <a:lstStyle/>
          <a:p>
            <a:pPr lvl="0" defTabSz="914400">
              <a:defRPr/>
            </a:pPr>
            <a:r>
              <a:rPr lang="es-ES" sz="2800" b="1" dirty="0">
                <a:latin typeface="Franklin Gothic Book" panose="020B0503020102020204" pitchFamily="34" charset="0"/>
                <a:cs typeface="Arial" panose="020B0604020202020204" pitchFamily="34" charset="0"/>
              </a:rPr>
              <a:t>CONCEPTO </a:t>
            </a:r>
            <a:r>
              <a:rPr lang="es-ES" sz="2800" b="1" dirty="0" smtClean="0">
                <a:latin typeface="Franklin Gothic Book" panose="020B0503020102020204" pitchFamily="34" charset="0"/>
                <a:cs typeface="Arial" panose="020B0604020202020204" pitchFamily="34" charset="0"/>
              </a:rPr>
              <a:t>No.6 Sancionatorio </a:t>
            </a:r>
            <a:r>
              <a:rPr lang="es-ES" sz="2800" b="1" dirty="0">
                <a:latin typeface="Franklin Gothic Book" panose="020B0503020102020204" pitchFamily="34" charset="0"/>
                <a:cs typeface="Arial" panose="020B0604020202020204" pitchFamily="34" charset="0"/>
              </a:rPr>
              <a:t>Contractual</a:t>
            </a:r>
            <a:endParaRPr lang="es-CO" sz="2800" b="1" dirty="0">
              <a:latin typeface="Franklin Gothic Book" panose="020B0503020102020204" pitchFamily="34" charset="0"/>
              <a:cs typeface="Arial" panose="020B0604020202020204" pitchFamily="34" charset="0"/>
            </a:endParaRPr>
          </a:p>
        </p:txBody>
      </p:sp>
      <p:sp>
        <p:nvSpPr>
          <p:cNvPr id="3" name="CuadroTexto 2"/>
          <p:cNvSpPr txBox="1"/>
          <p:nvPr/>
        </p:nvSpPr>
        <p:spPr>
          <a:xfrm>
            <a:off x="471663" y="2193284"/>
            <a:ext cx="7007661" cy="3139321"/>
          </a:xfrm>
          <a:prstGeom prst="rect">
            <a:avLst/>
          </a:prstGeom>
          <a:noFill/>
        </p:spPr>
        <p:txBody>
          <a:bodyPr wrap="square" rtlCol="0">
            <a:spAutoFit/>
          </a:bodyPr>
          <a:lstStyle/>
          <a:p>
            <a:pPr algn="just"/>
            <a:r>
              <a:rPr lang="es-ES" dirty="0" smtClean="0">
                <a:solidFill>
                  <a:srgbClr val="111111"/>
                </a:solidFill>
              </a:rPr>
              <a:t>Una </a:t>
            </a:r>
            <a:r>
              <a:rPr lang="es-ES" dirty="0">
                <a:solidFill>
                  <a:srgbClr val="111111"/>
                </a:solidFill>
              </a:rPr>
              <a:t>actuación de la Industria Militar que buscara hacer efectiva la </a:t>
            </a:r>
            <a:r>
              <a:rPr lang="es-ES" dirty="0" smtClean="0">
                <a:solidFill>
                  <a:srgbClr val="111111"/>
                </a:solidFill>
              </a:rPr>
              <a:t>cláusula penal </a:t>
            </a:r>
            <a:r>
              <a:rPr lang="es-ES" dirty="0">
                <a:solidFill>
                  <a:srgbClr val="111111"/>
                </a:solidFill>
              </a:rPr>
              <a:t>directamente, </a:t>
            </a:r>
            <a:r>
              <a:rPr lang="es-ES" b="1" dirty="0">
                <a:solidFill>
                  <a:srgbClr val="111111"/>
                </a:solidFill>
              </a:rPr>
              <a:t>estaría viciada de nulidad por falta de competencia y violación al </a:t>
            </a:r>
            <a:r>
              <a:rPr lang="es-ES" b="1" dirty="0" smtClean="0">
                <a:solidFill>
                  <a:srgbClr val="111111"/>
                </a:solidFill>
              </a:rPr>
              <a:t>debido proceso.</a:t>
            </a:r>
          </a:p>
          <a:p>
            <a:pPr algn="just"/>
            <a:endParaRPr lang="es-ES" dirty="0">
              <a:solidFill>
                <a:srgbClr val="111111"/>
              </a:solidFill>
            </a:endParaRPr>
          </a:p>
          <a:p>
            <a:pPr algn="just"/>
            <a:r>
              <a:rPr lang="es-ES" dirty="0" smtClean="0">
                <a:solidFill>
                  <a:srgbClr val="111111"/>
                </a:solidFill>
              </a:rPr>
              <a:t>La </a:t>
            </a:r>
            <a:r>
              <a:rPr lang="es-ES" dirty="0">
                <a:solidFill>
                  <a:srgbClr val="111111"/>
                </a:solidFill>
              </a:rPr>
              <a:t>cláusula penal, de conformidad con el articulo </a:t>
            </a:r>
            <a:r>
              <a:rPr lang="es-ES" dirty="0" smtClean="0">
                <a:solidFill>
                  <a:srgbClr val="111111"/>
                </a:solidFill>
              </a:rPr>
              <a:t>1592 del </a:t>
            </a:r>
            <a:r>
              <a:rPr lang="es-ES" dirty="0">
                <a:solidFill>
                  <a:srgbClr val="111111"/>
                </a:solidFill>
              </a:rPr>
              <a:t>Código Civil, es una forma de estimación anticipada de perjuicios ante un </a:t>
            </a:r>
            <a:r>
              <a:rPr lang="es-ES" dirty="0" smtClean="0">
                <a:solidFill>
                  <a:srgbClr val="111111"/>
                </a:solidFill>
              </a:rPr>
              <a:t>posible incumplimiento</a:t>
            </a:r>
            <a:r>
              <a:rPr lang="es-ES" dirty="0">
                <a:solidFill>
                  <a:srgbClr val="111111"/>
                </a:solidFill>
              </a:rPr>
              <a:t>, y, para poder hacerse efectiva, el particular debe constituir en mora a </a:t>
            </a:r>
            <a:r>
              <a:rPr lang="es-ES" dirty="0" smtClean="0">
                <a:solidFill>
                  <a:srgbClr val="111111"/>
                </a:solidFill>
              </a:rPr>
              <a:t>su deudor </a:t>
            </a:r>
            <a:r>
              <a:rPr lang="es-ES" dirty="0">
                <a:solidFill>
                  <a:srgbClr val="111111"/>
                </a:solidFill>
              </a:rPr>
              <a:t>para exigirle el pago de la correspondiente obligación. Pero, en todo caso, si no </a:t>
            </a:r>
            <a:r>
              <a:rPr lang="es-ES" dirty="0" smtClean="0">
                <a:solidFill>
                  <a:srgbClr val="111111"/>
                </a:solidFill>
              </a:rPr>
              <a:t>se llegara </a:t>
            </a:r>
            <a:r>
              <a:rPr lang="es-ES" dirty="0">
                <a:solidFill>
                  <a:srgbClr val="111111"/>
                </a:solidFill>
              </a:rPr>
              <a:t>a dar el pago de la obligación, </a:t>
            </a:r>
            <a:r>
              <a:rPr lang="es-ES" dirty="0" smtClean="0">
                <a:solidFill>
                  <a:srgbClr val="111111"/>
                </a:solidFill>
              </a:rPr>
              <a:t>tendría </a:t>
            </a:r>
            <a:r>
              <a:rPr lang="es-ES" dirty="0">
                <a:solidFill>
                  <a:srgbClr val="111111"/>
                </a:solidFill>
              </a:rPr>
              <a:t>que acudir al juez del contrato</a:t>
            </a:r>
            <a:r>
              <a:rPr lang="es-ES" dirty="0" smtClean="0">
                <a:solidFill>
                  <a:srgbClr val="111111"/>
                </a:solidFill>
              </a:rPr>
              <a:t>.</a:t>
            </a:r>
          </a:p>
          <a:p>
            <a:pPr algn="just"/>
            <a:endParaRPr lang="es-ES" dirty="0">
              <a:solidFill>
                <a:srgbClr val="111111"/>
              </a:solidFill>
            </a:endParaRPr>
          </a:p>
        </p:txBody>
      </p:sp>
      <p:pic>
        <p:nvPicPr>
          <p:cNvPr id="5" name="Imagen 4"/>
          <p:cNvPicPr>
            <a:picLocks noChangeAspect="1"/>
          </p:cNvPicPr>
          <p:nvPr/>
        </p:nvPicPr>
        <p:blipFill rotWithShape="1">
          <a:blip r:embed="rId2"/>
          <a:srcRect l="1984" b="2826"/>
          <a:stretch/>
        </p:blipFill>
        <p:spPr>
          <a:xfrm>
            <a:off x="7819291" y="1843158"/>
            <a:ext cx="3519663" cy="3489447"/>
          </a:xfrm>
          <a:prstGeom prst="rect">
            <a:avLst/>
          </a:prstGeom>
        </p:spPr>
      </p:pic>
    </p:spTree>
    <p:extLst>
      <p:ext uri="{BB962C8B-B14F-4D97-AF65-F5344CB8AC3E}">
        <p14:creationId xmlns:p14="http://schemas.microsoft.com/office/powerpoint/2010/main" val="1486683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b="2256"/>
          <a:stretch/>
        </p:blipFill>
        <p:spPr>
          <a:xfrm>
            <a:off x="281353" y="1797999"/>
            <a:ext cx="3562077" cy="3498456"/>
          </a:xfrm>
          <a:prstGeom prst="rect">
            <a:avLst/>
          </a:prstGeom>
        </p:spPr>
      </p:pic>
      <p:sp>
        <p:nvSpPr>
          <p:cNvPr id="4" name="Rectángulo 3"/>
          <p:cNvSpPr/>
          <p:nvPr/>
        </p:nvSpPr>
        <p:spPr>
          <a:xfrm>
            <a:off x="4200058" y="1880135"/>
            <a:ext cx="7124433" cy="3416320"/>
          </a:xfrm>
          <a:prstGeom prst="rect">
            <a:avLst/>
          </a:prstGeom>
        </p:spPr>
        <p:txBody>
          <a:bodyPr wrap="square">
            <a:spAutoFit/>
          </a:bodyPr>
          <a:lstStyle/>
          <a:p>
            <a:pPr algn="just"/>
            <a:r>
              <a:rPr lang="es-ES" dirty="0">
                <a:solidFill>
                  <a:srgbClr val="111111"/>
                </a:solidFill>
              </a:rPr>
              <a:t>Es así como resulta evidente que el hecho de que exista la posibilidad de pactar la cláusula penal y la multa, y que ello proviene de la actividad contractual privada de la Industria Militar, excluye toda posibilidad de ejercer algún tipo de potestad sancionatoria, pues, en el derecho privado, en virtud del principio de igualdad. ninguna de las partes tiene ningún tipo de </a:t>
            </a:r>
            <a:r>
              <a:rPr lang="es-ES" i="1" dirty="0">
                <a:solidFill>
                  <a:srgbClr val="111111"/>
                </a:solidFill>
              </a:rPr>
              <a:t>"poder” </a:t>
            </a:r>
            <a:r>
              <a:rPr lang="es-ES" dirty="0">
                <a:solidFill>
                  <a:srgbClr val="111111"/>
                </a:solidFill>
              </a:rPr>
              <a:t>o </a:t>
            </a:r>
            <a:r>
              <a:rPr lang="es-ES" i="1" dirty="0">
                <a:solidFill>
                  <a:srgbClr val="111111"/>
                </a:solidFill>
              </a:rPr>
              <a:t>"prerrogativa" </a:t>
            </a:r>
            <a:r>
              <a:rPr lang="es-ES" dirty="0">
                <a:solidFill>
                  <a:srgbClr val="111111"/>
                </a:solidFill>
              </a:rPr>
              <a:t>sobre la otra. </a:t>
            </a:r>
            <a:endParaRPr lang="es-ES" dirty="0" smtClean="0">
              <a:solidFill>
                <a:srgbClr val="111111"/>
              </a:solidFill>
            </a:endParaRPr>
          </a:p>
          <a:p>
            <a:pPr algn="just"/>
            <a:endParaRPr lang="es-ES" dirty="0">
              <a:solidFill>
                <a:srgbClr val="111111"/>
              </a:solidFill>
            </a:endParaRPr>
          </a:p>
          <a:p>
            <a:pPr algn="just"/>
            <a:r>
              <a:rPr lang="es-ES" dirty="0" smtClean="0">
                <a:solidFill>
                  <a:srgbClr val="111111"/>
                </a:solidFill>
              </a:rPr>
              <a:t>La Industria </a:t>
            </a:r>
            <a:r>
              <a:rPr lang="es-ES" dirty="0">
                <a:solidFill>
                  <a:srgbClr val="111111"/>
                </a:solidFill>
              </a:rPr>
              <a:t>Militar </a:t>
            </a:r>
            <a:r>
              <a:rPr lang="es-ES" b="1" dirty="0" smtClean="0">
                <a:solidFill>
                  <a:srgbClr val="111111"/>
                </a:solidFill>
              </a:rPr>
              <a:t>no es </a:t>
            </a:r>
            <a:r>
              <a:rPr lang="es-ES" b="1" dirty="0">
                <a:solidFill>
                  <a:srgbClr val="111111"/>
                </a:solidFill>
              </a:rPr>
              <a:t>competente para hacer efectivas directamente las multas y cláusulas penales ante </a:t>
            </a:r>
            <a:r>
              <a:rPr lang="es-ES" b="1" dirty="0" smtClean="0">
                <a:solidFill>
                  <a:srgbClr val="111111"/>
                </a:solidFill>
              </a:rPr>
              <a:t>el incumplimiento </a:t>
            </a:r>
            <a:r>
              <a:rPr lang="es-ES" b="1" dirty="0">
                <a:solidFill>
                  <a:srgbClr val="111111"/>
                </a:solidFill>
              </a:rPr>
              <a:t>contractual</a:t>
            </a:r>
            <a:r>
              <a:rPr lang="es-ES" dirty="0">
                <a:solidFill>
                  <a:srgbClr val="111111"/>
                </a:solidFill>
              </a:rPr>
              <a:t>, y aunque puede pactarlas, para hacerlas efectivas, debe </a:t>
            </a:r>
            <a:r>
              <a:rPr lang="es-ES" dirty="0" smtClean="0">
                <a:solidFill>
                  <a:srgbClr val="111111"/>
                </a:solidFill>
              </a:rPr>
              <a:t>acudir ante </a:t>
            </a:r>
            <a:r>
              <a:rPr lang="es-ES" dirty="0">
                <a:solidFill>
                  <a:srgbClr val="111111"/>
                </a:solidFill>
              </a:rPr>
              <a:t>el juez del contrato para que se pronuncie sobre el presunto incumplimiento e </a:t>
            </a:r>
            <a:r>
              <a:rPr lang="es-ES" dirty="0" smtClean="0">
                <a:solidFill>
                  <a:srgbClr val="111111"/>
                </a:solidFill>
              </a:rPr>
              <a:t>imponga la </a:t>
            </a:r>
            <a:r>
              <a:rPr lang="es-ES" dirty="0">
                <a:solidFill>
                  <a:srgbClr val="111111"/>
                </a:solidFill>
              </a:rPr>
              <a:t>correspondiente sanción acordada contractualmente.</a:t>
            </a:r>
          </a:p>
        </p:txBody>
      </p:sp>
      <p:sp>
        <p:nvSpPr>
          <p:cNvPr id="5" name="CuadroTexto 4">
            <a:extLst>
              <a:ext uri="{FF2B5EF4-FFF2-40B4-BE49-F238E27FC236}">
                <a16:creationId xmlns:a16="http://schemas.microsoft.com/office/drawing/2014/main" id="{2604A5A0-55F0-487D-B712-A0520BE22705}"/>
              </a:ext>
            </a:extLst>
          </p:cNvPr>
          <p:cNvSpPr txBox="1"/>
          <p:nvPr/>
        </p:nvSpPr>
        <p:spPr>
          <a:xfrm>
            <a:off x="883928" y="671873"/>
            <a:ext cx="10338254" cy="523220"/>
          </a:xfrm>
          <a:prstGeom prst="rect">
            <a:avLst/>
          </a:prstGeom>
          <a:noFill/>
        </p:spPr>
        <p:txBody>
          <a:bodyPr wrap="square" rtlCol="0">
            <a:spAutoFit/>
          </a:bodyPr>
          <a:lstStyle/>
          <a:p>
            <a:pPr lvl="0" defTabSz="914400">
              <a:defRPr/>
            </a:pPr>
            <a:r>
              <a:rPr lang="es-ES" sz="2800" b="1" dirty="0">
                <a:latin typeface="Franklin Gothic Book" panose="020B0503020102020204" pitchFamily="34" charset="0"/>
                <a:cs typeface="Arial" panose="020B0604020202020204" pitchFamily="34" charset="0"/>
              </a:rPr>
              <a:t>CONCEPTO </a:t>
            </a:r>
            <a:r>
              <a:rPr lang="es-ES" sz="2800" b="1" dirty="0" smtClean="0">
                <a:latin typeface="Franklin Gothic Book" panose="020B0503020102020204" pitchFamily="34" charset="0"/>
                <a:cs typeface="Arial" panose="020B0604020202020204" pitchFamily="34" charset="0"/>
              </a:rPr>
              <a:t>No.6 Sancionatorio </a:t>
            </a:r>
            <a:r>
              <a:rPr lang="es-ES" sz="2800" b="1" dirty="0">
                <a:latin typeface="Franklin Gothic Book" panose="020B0503020102020204" pitchFamily="34" charset="0"/>
                <a:cs typeface="Arial" panose="020B0604020202020204" pitchFamily="34" charset="0"/>
              </a:rPr>
              <a:t>Contractual</a:t>
            </a:r>
            <a:endParaRPr lang="es-CO" sz="2800" b="1" dirty="0">
              <a:latin typeface="Franklin Gothic Book" panose="020B0503020102020204" pitchFamily="34" charset="0"/>
              <a:cs typeface="Arial" panose="020B0604020202020204" pitchFamily="34" charset="0"/>
            </a:endParaRPr>
          </a:p>
        </p:txBody>
      </p:sp>
    </p:spTree>
    <p:extLst>
      <p:ext uri="{BB962C8B-B14F-4D97-AF65-F5344CB8AC3E}">
        <p14:creationId xmlns:p14="http://schemas.microsoft.com/office/powerpoint/2010/main" val="3660579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2350460"/>
      </p:ext>
    </p:extLst>
  </p:cSld>
  <p:clrMapOvr>
    <a:masterClrMapping/>
  </p:clrMapOvr>
</p:sld>
</file>

<file path=ppt/theme/theme1.xml><?xml version="1.0" encoding="utf-8"?>
<a:theme xmlns:a="http://schemas.openxmlformats.org/drawingml/2006/main" name="Office 2013 - Tema de 2022">
  <a:themeElements>
    <a:clrScheme name="Office 2013 - Tema de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Tema de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Tema de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3826</TotalTime>
  <Words>444</Words>
  <Application>Microsoft Office PowerPoint</Application>
  <PresentationFormat>Panorámica</PresentationFormat>
  <Paragraphs>20</Paragraphs>
  <Slides>5</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vt:i4>
      </vt:variant>
    </vt:vector>
  </HeadingPairs>
  <TitlesOfParts>
    <vt:vector size="11" baseType="lpstr">
      <vt:lpstr>Aptos</vt:lpstr>
      <vt:lpstr>Arial</vt:lpstr>
      <vt:lpstr>Calibri</vt:lpstr>
      <vt:lpstr>Franklin Gothic Book</vt:lpstr>
      <vt:lpstr>Franklin Gothic Medium</vt:lpstr>
      <vt:lpstr>Office 2013 - Tema de 2022</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VIC</dc:creator>
  <cp:lastModifiedBy>Miller Orlando Moreno Suarez</cp:lastModifiedBy>
  <cp:revision>155</cp:revision>
  <dcterms:created xsi:type="dcterms:W3CDTF">2024-01-03T18:04:35Z</dcterms:created>
  <dcterms:modified xsi:type="dcterms:W3CDTF">2024-10-04T17:07:49Z</dcterms:modified>
</cp:coreProperties>
</file>