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
  </p:notesMasterIdLst>
  <p:handoutMasterIdLst>
    <p:handoutMasterId r:id="rId7"/>
  </p:handoutMasterIdLst>
  <p:sldIdLst>
    <p:sldId id="261" r:id="rId2"/>
    <p:sldId id="281" r:id="rId3"/>
    <p:sldId id="282" r:id="rId4"/>
    <p:sldId id="283" r:id="rId5"/>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PERSONAL" initials="PP" lastIdx="1" clrIdx="0">
    <p:extLst>
      <p:ext uri="{19B8F6BF-5375-455C-9EA6-DF929625EA0E}">
        <p15:presenceInfo xmlns:p15="http://schemas.microsoft.com/office/powerpoint/2012/main" userId="PC PERSON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8A7"/>
    <a:srgbClr val="70AD47"/>
    <a:srgbClr val="55C3CF"/>
    <a:srgbClr val="5B9BD5"/>
    <a:srgbClr val="4ABA46"/>
    <a:srgbClr val="4BC174"/>
    <a:srgbClr val="FFC000"/>
    <a:srgbClr val="FF33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notesViewPr>
    <p:cSldViewPr snapToGrid="0">
      <p:cViewPr varScale="1">
        <p:scale>
          <a:sx n="111" d="100"/>
          <a:sy n="111" d="100"/>
        </p:scale>
        <p:origin x="25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4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8249FC5-CE8F-4A19-B9F2-2E495EE32FD4}" type="datetimeFigureOut">
              <a:rPr lang="es-CO" smtClean="0"/>
              <a:t>9/09/2024</a:t>
            </a:fld>
            <a:endParaRPr lang="es-CO" dirty="0"/>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EDF4E99-9637-43EC-A1FF-672A953E8785}" type="slidenum">
              <a:rPr lang="es-CO" smtClean="0"/>
              <a:t>‹Nº›</a:t>
            </a:fld>
            <a:endParaRPr lang="es-CO" dirty="0"/>
          </a:p>
        </p:txBody>
      </p:sp>
    </p:spTree>
    <p:extLst>
      <p:ext uri="{BB962C8B-B14F-4D97-AF65-F5344CB8AC3E}">
        <p14:creationId xmlns:p14="http://schemas.microsoft.com/office/powerpoint/2010/main" val="186247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EDF4E99-9637-43EC-A1FF-672A953E8785}" type="slidenum">
              <a:rPr lang="es-CO" smtClean="0"/>
              <a:t>1</a:t>
            </a:fld>
            <a:endParaRPr lang="es-CO" dirty="0"/>
          </a:p>
        </p:txBody>
      </p:sp>
    </p:spTree>
    <p:extLst>
      <p:ext uri="{BB962C8B-B14F-4D97-AF65-F5344CB8AC3E}">
        <p14:creationId xmlns:p14="http://schemas.microsoft.com/office/powerpoint/2010/main" val="163031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6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66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47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62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55395"/>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66" r:id="rId3"/>
    <p:sldLayoutId id="21474836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E4F6C5-03EE-7DE9-CFD1-C39006492509}"/>
              </a:ext>
            </a:extLst>
          </p:cNvPr>
          <p:cNvSpPr txBox="1"/>
          <p:nvPr/>
        </p:nvSpPr>
        <p:spPr>
          <a:xfrm>
            <a:off x="299346" y="687873"/>
            <a:ext cx="9521548" cy="615553"/>
          </a:xfrm>
          <a:prstGeom prst="rect">
            <a:avLst/>
          </a:prstGeom>
          <a:noFill/>
        </p:spPr>
        <p:txBody>
          <a:bodyPr wrap="square" rtlCol="0">
            <a:spAutoFit/>
          </a:bodyPr>
          <a:lstStyle/>
          <a:p>
            <a:pPr lvl="0" algn="just" defTabSz="914400">
              <a:defRPr/>
            </a:pPr>
            <a:r>
              <a:rPr lang="es-ES" sz="3400" b="1" dirty="0">
                <a:solidFill>
                  <a:schemeClr val="bg1"/>
                </a:solidFill>
                <a:latin typeface="Franklin Gothic Book" panose="020B0503020102020204" pitchFamily="34" charset="0"/>
                <a:cs typeface="Arial" panose="020B0604020202020204" pitchFamily="34" charset="0"/>
              </a:rPr>
              <a:t>BOLETÍN TUTELAS </a:t>
            </a:r>
            <a:r>
              <a:rPr lang="es-ES" sz="3400" b="1" dirty="0" smtClean="0">
                <a:solidFill>
                  <a:schemeClr val="bg1"/>
                </a:solidFill>
                <a:latin typeface="Franklin Gothic Book" panose="020B0503020102020204" pitchFamily="34" charset="0"/>
                <a:cs typeface="Arial" panose="020B0604020202020204" pitchFamily="34" charset="0"/>
              </a:rPr>
              <a:t>MAYO </a:t>
            </a:r>
            <a:r>
              <a:rPr lang="es-ES" sz="3400" b="1" dirty="0">
                <a:solidFill>
                  <a:schemeClr val="bg1"/>
                </a:solidFill>
                <a:latin typeface="Franklin Gothic Book" panose="020B0503020102020204" pitchFamily="34" charset="0"/>
                <a:cs typeface="Arial" panose="020B0604020202020204" pitchFamily="34" charset="0"/>
              </a:rPr>
              <a:t>DE </a:t>
            </a:r>
            <a:r>
              <a:rPr lang="es-ES" sz="3400" b="1" dirty="0" smtClean="0">
                <a:solidFill>
                  <a:schemeClr val="bg1"/>
                </a:solidFill>
                <a:latin typeface="Franklin Gothic Book" panose="020B0503020102020204" pitchFamily="34" charset="0"/>
                <a:cs typeface="Arial" panose="020B0604020202020204" pitchFamily="34" charset="0"/>
              </a:rPr>
              <a:t>2024</a:t>
            </a:r>
            <a:endParaRPr lang="es-CO" sz="3400" b="1" dirty="0">
              <a:solidFill>
                <a:schemeClr val="bg1"/>
              </a:solidFill>
              <a:latin typeface="Franklin Gothic Book" panose="020B05030201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2525C40-98AE-1555-78D9-A818B3C941CB}"/>
              </a:ext>
            </a:extLst>
          </p:cNvPr>
          <p:cNvSpPr txBox="1"/>
          <p:nvPr/>
        </p:nvSpPr>
        <p:spPr>
          <a:xfrm>
            <a:off x="299347" y="2467147"/>
            <a:ext cx="5175849" cy="523220"/>
          </a:xfrm>
          <a:prstGeom prst="rect">
            <a:avLst/>
          </a:prstGeom>
          <a:noFill/>
        </p:spPr>
        <p:txBody>
          <a:bodyPr wrap="square" rtlCol="0">
            <a:spAutoFit/>
          </a:bodyPr>
          <a:lstStyle/>
          <a:p>
            <a:r>
              <a:rPr lang="es-ES" sz="2800" dirty="0" smtClean="0">
                <a:solidFill>
                  <a:srgbClr val="FFC000"/>
                </a:solidFill>
                <a:latin typeface="Franklin Gothic Medium" panose="020B0603020102020204" pitchFamily="34" charset="0"/>
                <a:cs typeface="Arial" panose="020B0604020202020204" pitchFamily="34" charset="0"/>
              </a:rPr>
              <a:t>OFICINA LEGAL</a:t>
            </a:r>
            <a:endParaRPr lang="es-CO" sz="2800" dirty="0">
              <a:solidFill>
                <a:srgbClr val="FFC00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13853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04A5A0-55F0-487D-B712-A0520BE22705}"/>
              </a:ext>
            </a:extLst>
          </p:cNvPr>
          <p:cNvSpPr txBox="1"/>
          <p:nvPr/>
        </p:nvSpPr>
        <p:spPr>
          <a:xfrm>
            <a:off x="381860" y="655802"/>
            <a:ext cx="10123378" cy="523220"/>
          </a:xfrm>
          <a:prstGeom prst="rect">
            <a:avLst/>
          </a:prstGeom>
          <a:noFill/>
        </p:spPr>
        <p:txBody>
          <a:bodyPr wrap="square" rtlCol="0">
            <a:spAutoFit/>
          </a:bodyPr>
          <a:lstStyle/>
          <a:p>
            <a:pPr lvl="1" defTabSz="914400">
              <a:defRPr/>
            </a:pPr>
            <a:r>
              <a:rPr lang="es-ES" sz="2800" b="1" dirty="0">
                <a:latin typeface="Franklin Gothic Medium" panose="020B0603020102020204" pitchFamily="34" charset="0"/>
                <a:cs typeface="Arial" panose="020B0604020202020204" pitchFamily="34" charset="0"/>
              </a:rPr>
              <a:t>BOLETÍN TUTELAS </a:t>
            </a:r>
            <a:r>
              <a:rPr lang="es-ES" sz="2800" b="1" dirty="0" smtClean="0">
                <a:latin typeface="Franklin Gothic Medium" panose="020B0603020102020204" pitchFamily="34" charset="0"/>
                <a:cs typeface="Arial" panose="020B0604020202020204" pitchFamily="34" charset="0"/>
              </a:rPr>
              <a:t>MAYO </a:t>
            </a:r>
            <a:r>
              <a:rPr lang="es-ES" sz="2800" b="1" dirty="0">
                <a:latin typeface="Franklin Gothic Medium" panose="020B0603020102020204" pitchFamily="34" charset="0"/>
                <a:cs typeface="Arial" panose="020B0604020202020204" pitchFamily="34" charset="0"/>
              </a:rPr>
              <a:t>DE </a:t>
            </a:r>
            <a:r>
              <a:rPr lang="es-ES" sz="2800" b="1" dirty="0" smtClean="0">
                <a:latin typeface="Franklin Gothic Medium" panose="020B0603020102020204" pitchFamily="34" charset="0"/>
                <a:cs typeface="Arial" panose="020B0604020202020204" pitchFamily="34" charset="0"/>
              </a:rPr>
              <a:t>2024</a:t>
            </a:r>
            <a:endParaRPr lang="es-ES" sz="2800" b="1" dirty="0">
              <a:latin typeface="Franklin Gothic Medium" panose="020B06030201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76382840"/>
              </p:ext>
            </p:extLst>
          </p:nvPr>
        </p:nvGraphicFramePr>
        <p:xfrm>
          <a:off x="84977" y="1179022"/>
          <a:ext cx="11700444" cy="4947654"/>
        </p:xfrm>
        <a:graphic>
          <a:graphicData uri="http://schemas.openxmlformats.org/drawingml/2006/table">
            <a:tbl>
              <a:tblPr/>
              <a:tblGrid>
                <a:gridCol w="348822">
                  <a:extLst>
                    <a:ext uri="{9D8B030D-6E8A-4147-A177-3AD203B41FA5}">
                      <a16:colId xmlns:a16="http://schemas.microsoft.com/office/drawing/2014/main" val="1925934559"/>
                    </a:ext>
                  </a:extLst>
                </a:gridCol>
                <a:gridCol w="1764000">
                  <a:extLst>
                    <a:ext uri="{9D8B030D-6E8A-4147-A177-3AD203B41FA5}">
                      <a16:colId xmlns:a16="http://schemas.microsoft.com/office/drawing/2014/main" val="1513777083"/>
                    </a:ext>
                  </a:extLst>
                </a:gridCol>
                <a:gridCol w="1584000">
                  <a:extLst>
                    <a:ext uri="{9D8B030D-6E8A-4147-A177-3AD203B41FA5}">
                      <a16:colId xmlns:a16="http://schemas.microsoft.com/office/drawing/2014/main" val="900034232"/>
                    </a:ext>
                  </a:extLst>
                </a:gridCol>
                <a:gridCol w="1782866">
                  <a:extLst>
                    <a:ext uri="{9D8B030D-6E8A-4147-A177-3AD203B41FA5}">
                      <a16:colId xmlns:a16="http://schemas.microsoft.com/office/drawing/2014/main" val="409772792"/>
                    </a:ext>
                  </a:extLst>
                </a:gridCol>
                <a:gridCol w="2005723">
                  <a:extLst>
                    <a:ext uri="{9D8B030D-6E8A-4147-A177-3AD203B41FA5}">
                      <a16:colId xmlns:a16="http://schemas.microsoft.com/office/drawing/2014/main" val="1740119073"/>
                    </a:ext>
                  </a:extLst>
                </a:gridCol>
                <a:gridCol w="864000">
                  <a:extLst>
                    <a:ext uri="{9D8B030D-6E8A-4147-A177-3AD203B41FA5}">
                      <a16:colId xmlns:a16="http://schemas.microsoft.com/office/drawing/2014/main" val="968270696"/>
                    </a:ext>
                  </a:extLst>
                </a:gridCol>
                <a:gridCol w="1133671">
                  <a:extLst>
                    <a:ext uri="{9D8B030D-6E8A-4147-A177-3AD203B41FA5}">
                      <a16:colId xmlns:a16="http://schemas.microsoft.com/office/drawing/2014/main" val="3663507676"/>
                    </a:ext>
                  </a:extLst>
                </a:gridCol>
                <a:gridCol w="684000">
                  <a:extLst>
                    <a:ext uri="{9D8B030D-6E8A-4147-A177-3AD203B41FA5}">
                      <a16:colId xmlns:a16="http://schemas.microsoft.com/office/drawing/2014/main" val="3126207133"/>
                    </a:ext>
                  </a:extLst>
                </a:gridCol>
                <a:gridCol w="1533362">
                  <a:extLst>
                    <a:ext uri="{9D8B030D-6E8A-4147-A177-3AD203B41FA5}">
                      <a16:colId xmlns:a16="http://schemas.microsoft.com/office/drawing/2014/main" val="203813925"/>
                    </a:ext>
                  </a:extLst>
                </a:gridCol>
              </a:tblGrid>
              <a:tr h="167551">
                <a:tc gridSpan="9">
                  <a:txBody>
                    <a:bodyPr/>
                    <a:lstStyle/>
                    <a:p>
                      <a:pPr algn="ctr" fontAlgn="ctr"/>
                      <a:r>
                        <a:rPr lang="es-CO" sz="1100" b="1" i="0" u="none" strike="noStrike">
                          <a:solidFill>
                            <a:srgbClr val="000000"/>
                          </a:solidFill>
                          <a:effectLst/>
                          <a:latin typeface="Franklin Gothic Book" panose="020B0503020102020204" pitchFamily="34" charset="0"/>
                        </a:rPr>
                        <a:t>TUTELAS MAYO 2024</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97778621"/>
                  </a:ext>
                </a:extLst>
              </a:tr>
              <a:tr h="446537">
                <a:tc>
                  <a:txBody>
                    <a:bodyPr/>
                    <a:lstStyle/>
                    <a:p>
                      <a:pPr algn="ctr" fontAlgn="ctr"/>
                      <a:r>
                        <a:rPr lang="es-CO" sz="1000" b="1" i="0" u="none" strike="noStrike">
                          <a:solidFill>
                            <a:srgbClr val="000000"/>
                          </a:solidFill>
                          <a:effectLst/>
                          <a:latin typeface="Franklin Gothic Book" panose="020B0503020102020204" pitchFamily="34" charset="0"/>
                        </a:rPr>
                        <a:t>Item</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NUMERO DE RADICADO</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 DESPACHO JUDICIAL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ACCIONANTE</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ACCIONADO</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CONTESTACIÓN</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FALLO</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ESTADO ACTUAL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Franklin Gothic Book" panose="020B0503020102020204" pitchFamily="34" charset="0"/>
                        </a:rPr>
                        <a:t>DERECHO FUNDAMENTAL PRESUNTAMENTE VULNERADO</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886867"/>
                  </a:ext>
                </a:extLst>
              </a:tr>
              <a:tr h="446537">
                <a:tc>
                  <a:txBody>
                    <a:bodyPr/>
                    <a:lstStyle/>
                    <a:p>
                      <a:pPr algn="ctr" fontAlgn="ctr"/>
                      <a:r>
                        <a:rPr lang="es-CO" sz="900" b="0" i="0" u="none" strike="noStrike" dirty="0">
                          <a:solidFill>
                            <a:srgbClr val="000000"/>
                          </a:solidFill>
                          <a:effectLst/>
                          <a:latin typeface="Franklin Gothic Book" panose="020B0503020102020204" pitchFamily="34" charset="0"/>
                        </a:rPr>
                        <a:t>1</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73001-31-05-005-2024-00128-00</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Franklin Gothic Book" panose="020B0503020102020204" pitchFamily="34" charset="0"/>
                        </a:rPr>
                        <a:t>JUZGADO QUINTO LABORAL DEL CIRCUITO.</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HUGO ALEJANDRO MORA PÉREZ</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Franklin Gothic Book" panose="020B0503020102020204" pitchFamily="34" charset="0"/>
                        </a:rPr>
                        <a:t>ESTACIÓN DE POLICÍA DE SAN LUIS – TOLIMA</a:t>
                      </a:r>
                      <a:br>
                        <a:rPr lang="es-ES" sz="900" b="0" i="0" u="none" strike="noStrike">
                          <a:solidFill>
                            <a:srgbClr val="000000"/>
                          </a:solidFill>
                          <a:effectLst/>
                          <a:latin typeface="Franklin Gothic Book" panose="020B0503020102020204" pitchFamily="34" charset="0"/>
                        </a:rPr>
                      </a:br>
                      <a:r>
                        <a:rPr lang="es-ES" sz="900" b="0" i="0" u="none" strike="noStrike">
                          <a:solidFill>
                            <a:srgbClr val="000000"/>
                          </a:solidFill>
                          <a:effectLst/>
                          <a:latin typeface="Franklin Gothic Book" panose="020B0503020102020204" pitchFamily="34" charset="0"/>
                        </a:rPr>
                        <a:t>   INDUSTRIA MILITAR - INDUMIL </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3/05/2024</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A FAVOR DE 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Terminada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Derecho de protección y de petición</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367545"/>
                  </a:ext>
                </a:extLst>
              </a:tr>
              <a:tr h="593371">
                <a:tc>
                  <a:txBody>
                    <a:bodyPr/>
                    <a:lstStyle/>
                    <a:p>
                      <a:pPr algn="ctr" fontAlgn="ctr"/>
                      <a:r>
                        <a:rPr lang="es-CO" sz="900" b="0" i="0" u="none" strike="noStrike">
                          <a:solidFill>
                            <a:srgbClr val="000000"/>
                          </a:solidFill>
                          <a:effectLst/>
                          <a:latin typeface="Franklin Gothic Book" panose="020B0503020102020204" pitchFamily="34" charset="0"/>
                        </a:rPr>
                        <a:t>2</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08001311000000220240015500</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JUZGADO SEGUNDO DE FAMILIA DE BARRANQUILLA </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IVÁN GUILLERMO RODRÍGUEZ CAÑAS</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DCCAE</a:t>
                      </a:r>
                      <a:br>
                        <a:rPr lang="es-CO" sz="900" b="0" i="0" u="none" strike="noStrike" dirty="0">
                          <a:solidFill>
                            <a:srgbClr val="000000"/>
                          </a:solidFill>
                          <a:effectLst/>
                          <a:latin typeface="Franklin Gothic Book" panose="020B0503020102020204" pitchFamily="34" charset="0"/>
                        </a:rPr>
                      </a:br>
                      <a:r>
                        <a:rPr lang="es-CO" sz="900" b="0" i="0" u="none" strike="noStrike" dirty="0">
                          <a:solidFill>
                            <a:srgbClr val="000000"/>
                          </a:solidFill>
                          <a:effectLst/>
                          <a:latin typeface="Franklin Gothic Book" panose="020B0503020102020204" pitchFamily="34" charset="0"/>
                        </a:rPr>
                        <a:t>VINCULADO:  INDUSTRIA MILITAR - INDUMIL </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15/05/2024</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A FAVOR DE 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Terminada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Derecho de petición, debido proceso, igualdad integridad personal y propiedad privada.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638189"/>
                  </a:ext>
                </a:extLst>
              </a:tr>
              <a:tr h="593371">
                <a:tc>
                  <a:txBody>
                    <a:bodyPr/>
                    <a:lstStyle/>
                    <a:p>
                      <a:pPr algn="ctr" fontAlgn="ctr"/>
                      <a:r>
                        <a:rPr lang="es-CO" sz="900" b="0" i="0" u="none" strike="noStrike">
                          <a:solidFill>
                            <a:srgbClr val="000000"/>
                          </a:solidFill>
                          <a:effectLst/>
                          <a:latin typeface="Franklin Gothic Book" panose="020B0503020102020204" pitchFamily="34" charset="0"/>
                        </a:rPr>
                        <a:t>3</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68081318400220240013000</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JUZGADO SEGUNDO PROMISCUO DE FAMILIA BARRANCABERMEJA - SANTANDER</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KEOMA ARTURO HERNANDEZ VELASQUEZ</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DCCAE - INDUMIL</a:t>
                      </a:r>
                      <a:br>
                        <a:rPr lang="es-CO" sz="900" b="0" i="0" u="none" strike="noStrike" dirty="0">
                          <a:solidFill>
                            <a:srgbClr val="000000"/>
                          </a:solidFill>
                          <a:effectLst/>
                          <a:latin typeface="Franklin Gothic Book" panose="020B0503020102020204" pitchFamily="34" charset="0"/>
                        </a:rPr>
                      </a:br>
                      <a:r>
                        <a:rPr lang="es-CO" sz="900" b="0" i="0" u="none" strike="noStrike" dirty="0">
                          <a:solidFill>
                            <a:srgbClr val="000000"/>
                          </a:solidFill>
                          <a:effectLst/>
                          <a:latin typeface="Franklin Gothic Book" panose="020B0503020102020204" pitchFamily="34" charset="0"/>
                        </a:rPr>
                        <a:t>VINCULADO:  MINISTERIO DE DEFENSA NACIONAL</a:t>
                      </a:r>
                      <a:br>
                        <a:rPr lang="es-CO" sz="900" b="0" i="0" u="none" strike="noStrike" dirty="0">
                          <a:solidFill>
                            <a:srgbClr val="000000"/>
                          </a:solidFill>
                          <a:effectLst/>
                          <a:latin typeface="Franklin Gothic Book" panose="020B0503020102020204" pitchFamily="34" charset="0"/>
                        </a:rPr>
                      </a:br>
                      <a:endParaRPr lang="es-CO" sz="900" b="0" i="0" u="none" strike="noStrike" dirty="0">
                        <a:solidFill>
                          <a:srgbClr val="000000"/>
                        </a:solidFill>
                        <a:effectLst/>
                        <a:latin typeface="Franklin Gothic Book" panose="020B0503020102020204" pitchFamily="34" charset="0"/>
                      </a:endParaRP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15/05/2024</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A FAVOR DE 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Terminada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Derecho Fundamental de Petición</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490214"/>
                  </a:ext>
                </a:extLst>
              </a:tr>
              <a:tr h="1033876">
                <a:tc>
                  <a:txBody>
                    <a:bodyPr/>
                    <a:lstStyle/>
                    <a:p>
                      <a:pPr algn="ctr" fontAlgn="ctr"/>
                      <a:r>
                        <a:rPr lang="es-CO" sz="900" b="0" i="0" u="none" strike="noStrike">
                          <a:solidFill>
                            <a:srgbClr val="000000"/>
                          </a:solidFill>
                          <a:effectLst/>
                          <a:latin typeface="Franklin Gothic Book" panose="020B0503020102020204" pitchFamily="34" charset="0"/>
                        </a:rPr>
                        <a:t>4</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44-650-31-04-003-2024-00015-00</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Franklin Gothic Book" panose="020B0503020102020204" pitchFamily="34" charset="0"/>
                        </a:rPr>
                        <a:t>JUZGADO TERCERO PENAL DEL CIRCUITO SAN JUAN DEL CESAR </a:t>
                      </a:r>
                      <a:r>
                        <a:rPr lang="es-ES" sz="900" b="0" i="0" u="none" strike="noStrike" dirty="0" smtClean="0">
                          <a:solidFill>
                            <a:srgbClr val="000000"/>
                          </a:solidFill>
                          <a:effectLst/>
                          <a:latin typeface="Franklin Gothic Book" panose="020B0503020102020204" pitchFamily="34" charset="0"/>
                        </a:rPr>
                        <a:t>– </a:t>
                      </a:r>
                      <a:r>
                        <a:rPr lang="es-ES" sz="900" b="0" i="0" u="none" strike="noStrike" dirty="0">
                          <a:solidFill>
                            <a:srgbClr val="000000"/>
                          </a:solidFill>
                          <a:effectLst/>
                          <a:latin typeface="Franklin Gothic Book" panose="020B0503020102020204" pitchFamily="34" charset="0"/>
                        </a:rPr>
                        <a:t>GUAJIRA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LUIS JOSE RODRIGUEZ GAMEZ</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BATALLON LA POPA DECIMA BRIGADA DE VALLEDUPAR, CESAR - BRIGADIER GENERAL CESAR AUGUSTO MARTINEZ PAEZ - MINISTERIO DE DEFENSA NACIONAL.</a:t>
                      </a:r>
                      <a:br>
                        <a:rPr lang="es-CO" sz="900" b="0" i="0" u="none" strike="noStrike">
                          <a:solidFill>
                            <a:srgbClr val="000000"/>
                          </a:solidFill>
                          <a:effectLst/>
                          <a:latin typeface="Franklin Gothic Book" panose="020B0503020102020204" pitchFamily="34" charset="0"/>
                        </a:rPr>
                      </a:br>
                      <a:r>
                        <a:rPr lang="es-CO" sz="900" b="0" i="0" u="none" strike="noStrike">
                          <a:solidFill>
                            <a:srgbClr val="000000"/>
                          </a:solidFill>
                          <a:effectLst/>
                          <a:latin typeface="Franklin Gothic Book" panose="020B0503020102020204" pitchFamily="34" charset="0"/>
                        </a:rPr>
                        <a:t/>
                      </a:r>
                      <a:br>
                        <a:rPr lang="es-CO" sz="900" b="0" i="0" u="none" strike="noStrike">
                          <a:solidFill>
                            <a:srgbClr val="000000"/>
                          </a:solidFill>
                          <a:effectLst/>
                          <a:latin typeface="Franklin Gothic Book" panose="020B0503020102020204" pitchFamily="34" charset="0"/>
                        </a:rPr>
                      </a:br>
                      <a:r>
                        <a:rPr lang="es-CO" sz="900" b="0" i="0" u="none" strike="noStrike">
                          <a:solidFill>
                            <a:srgbClr val="000000"/>
                          </a:solidFill>
                          <a:effectLst/>
                          <a:latin typeface="Franklin Gothic Book" panose="020B0503020102020204" pitchFamily="34" charset="0"/>
                        </a:rPr>
                        <a:t> VINCULADO:  INDUMIL </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20/05/2024</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A FAVOR DE 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Terminada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Franklin Gothic Book" panose="020B0503020102020204" pitchFamily="34" charset="0"/>
                        </a:rPr>
                        <a:t>Derecho de defensa personal, locomoción, integridad personal, a la vida, a la libertad, a la igualdad y al trabajo</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340347"/>
                  </a:ext>
                </a:extLst>
              </a:tr>
              <a:tr h="603229">
                <a:tc>
                  <a:txBody>
                    <a:bodyPr/>
                    <a:lstStyle/>
                    <a:p>
                      <a:pPr algn="ctr" fontAlgn="ctr"/>
                      <a:r>
                        <a:rPr lang="es-CO" sz="900" b="0" i="0" u="none" strike="noStrike">
                          <a:solidFill>
                            <a:srgbClr val="000000"/>
                          </a:solidFill>
                          <a:effectLst/>
                          <a:latin typeface="Franklin Gothic Book" panose="020B0503020102020204" pitchFamily="34" charset="0"/>
                        </a:rPr>
                        <a:t>5</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2024-6068</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Franklin Gothic Book" panose="020B0503020102020204" pitchFamily="34" charset="0"/>
                        </a:rPr>
                        <a:t>JUZGADO CUARENTA Y DOS PENAL DEL CIRCUITO CON FUNCIONES DE CONOCIMIENTO DE BOGOTÁ</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ELEONORA MARGARITA CUBEROS OROZCO</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21/05/2024</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Franklin Gothic Book" panose="020B0503020102020204" pitchFamily="34" charset="0"/>
                        </a:rPr>
                        <a:t>A FAVOR DE 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Terminada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Derecho Fundamental de Petición</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346169"/>
                  </a:ext>
                </a:extLst>
              </a:tr>
              <a:tr h="593371">
                <a:tc>
                  <a:txBody>
                    <a:bodyPr/>
                    <a:lstStyle/>
                    <a:p>
                      <a:pPr algn="ctr" fontAlgn="ctr"/>
                      <a:r>
                        <a:rPr lang="es-CO" sz="900" b="0" i="0" u="none" strike="noStrike">
                          <a:solidFill>
                            <a:srgbClr val="000000"/>
                          </a:solidFill>
                          <a:effectLst/>
                          <a:latin typeface="Franklin Gothic Book" panose="020B0503020102020204" pitchFamily="34" charset="0"/>
                        </a:rPr>
                        <a:t>6</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11001 31 87 003 2024 00050 00</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Franklin Gothic Book" panose="020B0503020102020204" pitchFamily="34" charset="0"/>
                        </a:rPr>
                        <a:t>JUZGADO TERCERO DE EJECUCIÓN DE PENAS Y MEDIDAS DE SEGURIDAD DE BOGOTÁ D.C</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OLIVA GALINDO DE VIDAL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27/05/2024</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A FAVOR DE 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Terminada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dirty="0">
                          <a:solidFill>
                            <a:srgbClr val="000000"/>
                          </a:solidFill>
                          <a:effectLst/>
                          <a:latin typeface="Franklin Gothic Book" panose="020B0503020102020204" pitchFamily="34" charset="0"/>
                        </a:rPr>
                        <a:t>Derecho Fundamental de Petición</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119657"/>
                  </a:ext>
                </a:extLst>
              </a:tr>
              <a:tr h="446537">
                <a:tc>
                  <a:txBody>
                    <a:bodyPr/>
                    <a:lstStyle/>
                    <a:p>
                      <a:pPr algn="ctr" fontAlgn="ctr"/>
                      <a:r>
                        <a:rPr lang="es-CO" sz="900" b="0" i="0" u="none" strike="noStrike">
                          <a:solidFill>
                            <a:srgbClr val="000000"/>
                          </a:solidFill>
                          <a:effectLst/>
                          <a:latin typeface="Franklin Gothic Book" panose="020B0503020102020204" pitchFamily="34" charset="0"/>
                        </a:rPr>
                        <a:t>7</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33-2024-00369</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Franklin Gothic Book" panose="020B0503020102020204" pitchFamily="34" charset="0"/>
                        </a:rPr>
                        <a:t>JUZGADO TREINTA Y TRES (33) DE FAMILIA DE BOGOTÁ D.C</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GERMAN ALFONSO GONZALEZ SIERRA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20/05/2024</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Franklin Gothic Book" panose="020B0503020102020204" pitchFamily="34" charset="0"/>
                        </a:rPr>
                        <a:t>A FAVOR DE INDUMIL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000000"/>
                          </a:solidFill>
                          <a:effectLst/>
                          <a:latin typeface="Franklin Gothic Book" panose="020B0503020102020204" pitchFamily="34" charset="0"/>
                        </a:rPr>
                        <a:t>Terminada</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dirty="0">
                          <a:solidFill>
                            <a:srgbClr val="000000"/>
                          </a:solidFill>
                          <a:effectLst/>
                          <a:latin typeface="Franklin Gothic Book" panose="020B0503020102020204" pitchFamily="34" charset="0"/>
                        </a:rPr>
                        <a:t>Derecho de petición, a la dignidad humana y al mínimo vital</a:t>
                      </a:r>
                    </a:p>
                  </a:txBody>
                  <a:tcPr marL="6261" marR="6261" marT="62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490817"/>
                  </a:ext>
                </a:extLst>
              </a:tr>
            </a:tbl>
          </a:graphicData>
        </a:graphic>
      </p:graphicFrame>
    </p:spTree>
    <p:extLst>
      <p:ext uri="{BB962C8B-B14F-4D97-AF65-F5344CB8AC3E}">
        <p14:creationId xmlns:p14="http://schemas.microsoft.com/office/powerpoint/2010/main" val="28484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50670" y="1217336"/>
            <a:ext cx="9203377" cy="400110"/>
          </a:xfrm>
          <a:prstGeom prst="rect">
            <a:avLst/>
          </a:prstGeom>
        </p:spPr>
        <p:txBody>
          <a:bodyPr wrap="square">
            <a:spAutoFit/>
          </a:bodyPr>
          <a:lstStyle/>
          <a:p>
            <a:r>
              <a:rPr lang="es-CO" sz="2000" b="1" dirty="0" smtClean="0">
                <a:latin typeface="Franklin Gothic Medium" panose="020B0603020102020204" pitchFamily="34" charset="0"/>
              </a:rPr>
              <a:t>La Sentencia Corte Constitucional T-045 del 14 de febrero 2022, indica:</a:t>
            </a:r>
            <a:endParaRPr lang="es-ES" sz="2000" b="1" dirty="0">
              <a:latin typeface="Franklin Gothic Medium" panose="020B0603020102020204" pitchFamily="34" charset="0"/>
            </a:endParaRPr>
          </a:p>
        </p:txBody>
      </p:sp>
      <p:sp>
        <p:nvSpPr>
          <p:cNvPr id="4" name="CuadroTexto 3"/>
          <p:cNvSpPr txBox="1"/>
          <p:nvPr/>
        </p:nvSpPr>
        <p:spPr>
          <a:xfrm>
            <a:off x="605642" y="1721045"/>
            <a:ext cx="10664042" cy="2031325"/>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i="1" dirty="0">
                <a:latin typeface="Franklin Gothic Medium" panose="020B0603020102020204" pitchFamily="34" charset="0"/>
              </a:rPr>
              <a:t>“…. El artículo 23 de la Constitución Política dispone que toda persona tiene derecho a “presentar peticiones respetuosas a las autoridades por motivos de interés general o particular y a obtener pronta resolución</a:t>
            </a:r>
            <a:r>
              <a:rPr lang="es-CO" i="1" dirty="0" smtClean="0">
                <a:latin typeface="Franklin Gothic Medium" panose="020B0603020102020204" pitchFamily="34" charset="0"/>
              </a:rPr>
              <a:t>”. El </a:t>
            </a:r>
            <a:r>
              <a:rPr lang="es-CO" i="1" dirty="0">
                <a:latin typeface="Franklin Gothic Medium" panose="020B0603020102020204" pitchFamily="34" charset="0"/>
              </a:rPr>
              <a:t>Congreso de la República reguló el derecho de petición mediante la Ley 1755 de 2015. </a:t>
            </a:r>
            <a:r>
              <a:rPr lang="es-CO" i="1" dirty="0" smtClean="0">
                <a:latin typeface="Franklin Gothic Medium" panose="020B0603020102020204" pitchFamily="34" charset="0"/>
              </a:rPr>
              <a:t>En </a:t>
            </a:r>
            <a:r>
              <a:rPr lang="es-CO" i="1" dirty="0">
                <a:latin typeface="Franklin Gothic Medium" panose="020B060302010202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i="1" dirty="0" smtClean="0">
                <a:latin typeface="Franklin Gothic Medium" panose="020B0603020102020204" pitchFamily="34" charset="0"/>
              </a:rPr>
              <a:t>decisión…”</a:t>
            </a:r>
            <a:endParaRPr lang="es-CO" i="1" dirty="0">
              <a:latin typeface="Franklin Gothic Medium" panose="020B0603020102020204" pitchFamily="34" charset="0"/>
            </a:endParaRPr>
          </a:p>
        </p:txBody>
      </p:sp>
      <p:sp>
        <p:nvSpPr>
          <p:cNvPr id="5" name="Rectángulo 4"/>
          <p:cNvSpPr/>
          <p:nvPr/>
        </p:nvSpPr>
        <p:spPr>
          <a:xfrm>
            <a:off x="605642" y="4274030"/>
            <a:ext cx="10592790" cy="1569660"/>
          </a:xfrm>
          <a:prstGeom prst="rect">
            <a:avLst/>
          </a:prstGeom>
          <a:solidFill>
            <a:schemeClr val="accent4">
              <a:lumMod val="20000"/>
              <a:lumOff val="80000"/>
            </a:schemeClr>
          </a:solidFill>
        </p:spPr>
        <p:txBody>
          <a:bodyPr wrap="square">
            <a:spAutoFit/>
          </a:bodyPr>
          <a:lstStyle/>
          <a:p>
            <a:r>
              <a:rPr lang="es-CO" sz="1600" i="1" dirty="0">
                <a:latin typeface="Franklin Gothic Medium" panose="020B060302010202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sz="1600" dirty="0">
              <a:latin typeface="Franklin Gothic Medium" panose="020B0603020102020204" pitchFamily="34" charset="0"/>
            </a:endParaRPr>
          </a:p>
        </p:txBody>
      </p:sp>
      <p:sp>
        <p:nvSpPr>
          <p:cNvPr id="6" name="Rectángulo 5"/>
          <p:cNvSpPr/>
          <p:nvPr/>
        </p:nvSpPr>
        <p:spPr>
          <a:xfrm>
            <a:off x="1650670" y="3824009"/>
            <a:ext cx="9488385" cy="369332"/>
          </a:xfrm>
          <a:prstGeom prst="rect">
            <a:avLst/>
          </a:prstGeom>
        </p:spPr>
        <p:txBody>
          <a:bodyPr wrap="square">
            <a:spAutoFit/>
          </a:bodyPr>
          <a:lstStyle/>
          <a:p>
            <a:r>
              <a:rPr lang="es-CO" b="1" dirty="0">
                <a:latin typeface="Franklin Gothic Medium" panose="020B0603020102020204" pitchFamily="34" charset="0"/>
              </a:rPr>
              <a:t>La </a:t>
            </a:r>
            <a:r>
              <a:rPr lang="es-CO" b="1" dirty="0" smtClean="0">
                <a:latin typeface="Franklin Gothic Medium" panose="020B0603020102020204" pitchFamily="34" charset="0"/>
              </a:rPr>
              <a:t>Sentencia Corte </a:t>
            </a:r>
            <a:r>
              <a:rPr lang="es-CO" b="1" dirty="0">
                <a:latin typeface="Franklin Gothic Medium" panose="020B0603020102020204" pitchFamily="34" charset="0"/>
              </a:rPr>
              <a:t>Constitucional </a:t>
            </a:r>
            <a:r>
              <a:rPr lang="es-ES" b="1" dirty="0" smtClean="0">
                <a:latin typeface="Franklin Gothic Medium" panose="020B0603020102020204" pitchFamily="34" charset="0"/>
              </a:rPr>
              <a:t>SU 174/21</a:t>
            </a:r>
            <a:r>
              <a:rPr lang="es-CO" b="1" dirty="0" smtClean="0">
                <a:latin typeface="Franklin Gothic Medium" panose="020B0603020102020204" pitchFamily="34" charset="0"/>
              </a:rPr>
              <a:t> del 03 de junio de 2021, indica:</a:t>
            </a:r>
            <a:endParaRPr lang="es-ES" dirty="0">
              <a:latin typeface="Franklin Gothic Medium" panose="020B0603020102020204" pitchFamily="34" charset="0"/>
            </a:endParaRPr>
          </a:p>
        </p:txBody>
      </p:sp>
      <p:sp>
        <p:nvSpPr>
          <p:cNvPr id="7" name="CuadroTexto 6">
            <a:extLst>
              <a:ext uri="{FF2B5EF4-FFF2-40B4-BE49-F238E27FC236}">
                <a16:creationId xmlns:a16="http://schemas.microsoft.com/office/drawing/2014/main" id="{2604A5A0-55F0-487D-B712-A0520BE22705}"/>
              </a:ext>
            </a:extLst>
          </p:cNvPr>
          <p:cNvSpPr txBox="1"/>
          <p:nvPr/>
        </p:nvSpPr>
        <p:spPr>
          <a:xfrm>
            <a:off x="381860" y="655802"/>
            <a:ext cx="10123378" cy="523220"/>
          </a:xfrm>
          <a:prstGeom prst="rect">
            <a:avLst/>
          </a:prstGeom>
          <a:noFill/>
        </p:spPr>
        <p:txBody>
          <a:bodyPr wrap="square" rtlCol="0">
            <a:spAutoFit/>
          </a:bodyPr>
          <a:lstStyle/>
          <a:p>
            <a:pPr lvl="1" defTabSz="914400">
              <a:defRPr/>
            </a:pPr>
            <a:r>
              <a:rPr lang="es-ES" sz="2800" b="1" dirty="0">
                <a:latin typeface="Franklin Gothic Medium" panose="020B0603020102020204" pitchFamily="34" charset="0"/>
                <a:cs typeface="Arial" panose="020B0604020202020204" pitchFamily="34" charset="0"/>
              </a:rPr>
              <a:t>BOLETÍN TUTELAS </a:t>
            </a:r>
            <a:r>
              <a:rPr lang="es-ES" sz="2800" b="1" dirty="0" smtClean="0">
                <a:latin typeface="Franklin Gothic Medium" panose="020B0603020102020204" pitchFamily="34" charset="0"/>
                <a:cs typeface="Arial" panose="020B0604020202020204" pitchFamily="34" charset="0"/>
              </a:rPr>
              <a:t>MAYO </a:t>
            </a:r>
            <a:r>
              <a:rPr lang="es-ES" sz="2800" b="1" dirty="0">
                <a:latin typeface="Franklin Gothic Medium" panose="020B0603020102020204" pitchFamily="34" charset="0"/>
                <a:cs typeface="Arial" panose="020B0604020202020204" pitchFamily="34" charset="0"/>
              </a:rPr>
              <a:t>DE </a:t>
            </a:r>
            <a:r>
              <a:rPr lang="es-ES" sz="2800" b="1" dirty="0" smtClean="0">
                <a:latin typeface="Franklin Gothic Medium" panose="020B0603020102020204" pitchFamily="34" charset="0"/>
                <a:cs typeface="Arial" panose="020B0604020202020204" pitchFamily="34" charset="0"/>
              </a:rPr>
              <a:t>2024</a:t>
            </a:r>
            <a:endParaRPr lang="es-ES" sz="2800" b="1" dirty="0">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350080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507108"/>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4480</TotalTime>
  <Words>565</Words>
  <Application>Microsoft Office PowerPoint</Application>
  <PresentationFormat>Panorámica</PresentationFormat>
  <Paragraphs>82</Paragraphs>
  <Slides>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Aptos</vt:lpstr>
      <vt:lpstr>Arial</vt:lpstr>
      <vt:lpstr>Franklin Gothic Book</vt:lpstr>
      <vt:lpstr>Franklin Gothic Medium</vt:lpstr>
      <vt:lpstr>Office 2013 - Tema de 2022</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dc:creator>
  <cp:lastModifiedBy>Miller Orlando Moreno Suarez</cp:lastModifiedBy>
  <cp:revision>145</cp:revision>
  <dcterms:created xsi:type="dcterms:W3CDTF">2024-01-03T18:04:35Z</dcterms:created>
  <dcterms:modified xsi:type="dcterms:W3CDTF">2024-09-09T15:19:08Z</dcterms:modified>
</cp:coreProperties>
</file>