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6"/>
  </p:notesMasterIdLst>
  <p:handoutMasterIdLst>
    <p:handoutMasterId r:id="rId7"/>
  </p:handoutMasterIdLst>
  <p:sldIdLst>
    <p:sldId id="261" r:id="rId2"/>
    <p:sldId id="281" r:id="rId3"/>
    <p:sldId id="282" r:id="rId4"/>
    <p:sldId id="283" r:id="rId5"/>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PERSONAL" initials="PP" lastIdx="1" clrIdx="0">
    <p:extLst>
      <p:ext uri="{19B8F6BF-5375-455C-9EA6-DF929625EA0E}">
        <p15:presenceInfo xmlns:p15="http://schemas.microsoft.com/office/powerpoint/2012/main" userId="PC PERSON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8A7"/>
    <a:srgbClr val="70AD47"/>
    <a:srgbClr val="55C3CF"/>
    <a:srgbClr val="5B9BD5"/>
    <a:srgbClr val="4ABA46"/>
    <a:srgbClr val="4BC174"/>
    <a:srgbClr val="FFC000"/>
    <a:srgbClr val="FF33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84"/>
      </p:cViewPr>
      <p:guideLst>
        <p:guide orient="horz" pos="2160"/>
        <p:guide pos="3840"/>
      </p:guideLst>
    </p:cSldViewPr>
  </p:slideViewPr>
  <p:notesTextViewPr>
    <p:cViewPr>
      <p:scale>
        <a:sx n="1" d="1"/>
        <a:sy n="1" d="1"/>
      </p:scale>
      <p:origin x="0" y="0"/>
    </p:cViewPr>
  </p:notesTextViewPr>
  <p:notesViewPr>
    <p:cSldViewPr snapToGrid="0">
      <p:cViewPr varScale="1">
        <p:scale>
          <a:sx n="111" d="100"/>
          <a:sy n="111" d="100"/>
        </p:scale>
        <p:origin x="253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244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8249FC5-CE8F-4A19-B9F2-2E495EE32FD4}" type="datetimeFigureOut">
              <a:rPr lang="es-CO" smtClean="0"/>
              <a:t>9/09/2024</a:t>
            </a:fld>
            <a:endParaRPr lang="es-CO" dirty="0"/>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EDF4E99-9637-43EC-A1FF-672A953E8785}" type="slidenum">
              <a:rPr lang="es-CO" smtClean="0"/>
              <a:t>‹Nº›</a:t>
            </a:fld>
            <a:endParaRPr lang="es-CO" dirty="0"/>
          </a:p>
        </p:txBody>
      </p:sp>
    </p:spTree>
    <p:extLst>
      <p:ext uri="{BB962C8B-B14F-4D97-AF65-F5344CB8AC3E}">
        <p14:creationId xmlns:p14="http://schemas.microsoft.com/office/powerpoint/2010/main" val="1862473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EDF4E99-9637-43EC-A1FF-672A953E8785}" type="slidenum">
              <a:rPr lang="es-CO" smtClean="0"/>
              <a:t>1</a:t>
            </a:fld>
            <a:endParaRPr lang="es-CO" dirty="0"/>
          </a:p>
        </p:txBody>
      </p:sp>
    </p:spTree>
    <p:extLst>
      <p:ext uri="{BB962C8B-B14F-4D97-AF65-F5344CB8AC3E}">
        <p14:creationId xmlns:p14="http://schemas.microsoft.com/office/powerpoint/2010/main" val="163031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69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66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47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862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55395"/>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66" r:id="rId3"/>
    <p:sldLayoutId id="214748366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DE4F6C5-03EE-7DE9-CFD1-C39006492509}"/>
              </a:ext>
            </a:extLst>
          </p:cNvPr>
          <p:cNvSpPr txBox="1"/>
          <p:nvPr/>
        </p:nvSpPr>
        <p:spPr>
          <a:xfrm>
            <a:off x="299346" y="687873"/>
            <a:ext cx="9521548" cy="615553"/>
          </a:xfrm>
          <a:prstGeom prst="rect">
            <a:avLst/>
          </a:prstGeom>
          <a:noFill/>
        </p:spPr>
        <p:txBody>
          <a:bodyPr wrap="square" rtlCol="0">
            <a:spAutoFit/>
          </a:bodyPr>
          <a:lstStyle/>
          <a:p>
            <a:pPr lvl="0" algn="just" defTabSz="914400">
              <a:defRPr/>
            </a:pPr>
            <a:r>
              <a:rPr lang="es-ES" sz="3400" b="1" dirty="0">
                <a:solidFill>
                  <a:schemeClr val="bg1"/>
                </a:solidFill>
                <a:latin typeface="Franklin Gothic Book" panose="020B0503020102020204" pitchFamily="34" charset="0"/>
                <a:cs typeface="Arial" panose="020B0604020202020204" pitchFamily="34" charset="0"/>
              </a:rPr>
              <a:t>BOLETÍN TUTELAS </a:t>
            </a:r>
            <a:r>
              <a:rPr lang="es-ES" sz="3400" b="1" dirty="0" smtClean="0">
                <a:solidFill>
                  <a:schemeClr val="bg1"/>
                </a:solidFill>
                <a:latin typeface="Franklin Gothic Book" panose="020B0503020102020204" pitchFamily="34" charset="0"/>
                <a:cs typeface="Arial" panose="020B0604020202020204" pitchFamily="34" charset="0"/>
              </a:rPr>
              <a:t>MARZO </a:t>
            </a:r>
            <a:r>
              <a:rPr lang="es-ES" sz="3400" b="1" dirty="0">
                <a:solidFill>
                  <a:schemeClr val="bg1"/>
                </a:solidFill>
                <a:latin typeface="Franklin Gothic Book" panose="020B0503020102020204" pitchFamily="34" charset="0"/>
                <a:cs typeface="Arial" panose="020B0604020202020204" pitchFamily="34" charset="0"/>
              </a:rPr>
              <a:t>DE </a:t>
            </a:r>
            <a:r>
              <a:rPr lang="es-ES" sz="3400" b="1" dirty="0" smtClean="0">
                <a:solidFill>
                  <a:schemeClr val="bg1"/>
                </a:solidFill>
                <a:latin typeface="Franklin Gothic Book" panose="020B0503020102020204" pitchFamily="34" charset="0"/>
                <a:cs typeface="Arial" panose="020B0604020202020204" pitchFamily="34" charset="0"/>
              </a:rPr>
              <a:t>2024</a:t>
            </a:r>
            <a:endParaRPr lang="es-CO" sz="3400" b="1" dirty="0">
              <a:solidFill>
                <a:schemeClr val="bg1"/>
              </a:solidFill>
              <a:latin typeface="Franklin Gothic Book" panose="020B05030201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62525C40-98AE-1555-78D9-A818B3C941CB}"/>
              </a:ext>
            </a:extLst>
          </p:cNvPr>
          <p:cNvSpPr txBox="1"/>
          <p:nvPr/>
        </p:nvSpPr>
        <p:spPr>
          <a:xfrm>
            <a:off x="299347" y="2467147"/>
            <a:ext cx="5175849" cy="523220"/>
          </a:xfrm>
          <a:prstGeom prst="rect">
            <a:avLst/>
          </a:prstGeom>
          <a:noFill/>
        </p:spPr>
        <p:txBody>
          <a:bodyPr wrap="square" rtlCol="0">
            <a:spAutoFit/>
          </a:bodyPr>
          <a:lstStyle/>
          <a:p>
            <a:r>
              <a:rPr lang="es-ES" sz="2800" dirty="0" smtClean="0">
                <a:solidFill>
                  <a:srgbClr val="FFC000"/>
                </a:solidFill>
                <a:latin typeface="Franklin Gothic Medium" panose="020B0603020102020204" pitchFamily="34" charset="0"/>
                <a:cs typeface="Arial" panose="020B0604020202020204" pitchFamily="34" charset="0"/>
              </a:rPr>
              <a:t>OFICINA LEGAL</a:t>
            </a:r>
            <a:endParaRPr lang="es-CO" sz="2800" dirty="0">
              <a:solidFill>
                <a:srgbClr val="FFC000"/>
              </a:solidFill>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138531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04A5A0-55F0-487D-B712-A0520BE22705}"/>
              </a:ext>
            </a:extLst>
          </p:cNvPr>
          <p:cNvSpPr txBox="1"/>
          <p:nvPr/>
        </p:nvSpPr>
        <p:spPr>
          <a:xfrm>
            <a:off x="381860" y="655802"/>
            <a:ext cx="10123378" cy="523220"/>
          </a:xfrm>
          <a:prstGeom prst="rect">
            <a:avLst/>
          </a:prstGeom>
          <a:noFill/>
        </p:spPr>
        <p:txBody>
          <a:bodyPr wrap="square" rtlCol="0">
            <a:spAutoFit/>
          </a:bodyPr>
          <a:lstStyle/>
          <a:p>
            <a:pPr lvl="1" defTabSz="914400">
              <a:defRPr/>
            </a:pPr>
            <a:r>
              <a:rPr lang="es-ES" sz="2800" b="1" dirty="0">
                <a:latin typeface="Franklin Gothic Medium" panose="020B0603020102020204" pitchFamily="34" charset="0"/>
                <a:cs typeface="Arial" panose="020B0604020202020204" pitchFamily="34" charset="0"/>
              </a:rPr>
              <a:t>BOLETÍN TUTELAS </a:t>
            </a:r>
            <a:r>
              <a:rPr lang="es-ES" sz="2800" b="1" dirty="0" smtClean="0">
                <a:latin typeface="Franklin Gothic Medium" panose="020B0603020102020204" pitchFamily="34" charset="0"/>
                <a:cs typeface="Arial" panose="020B0604020202020204" pitchFamily="34" charset="0"/>
              </a:rPr>
              <a:t>MARZO </a:t>
            </a:r>
            <a:r>
              <a:rPr lang="es-ES" sz="2800" b="1" dirty="0">
                <a:latin typeface="Franklin Gothic Medium" panose="020B0603020102020204" pitchFamily="34" charset="0"/>
                <a:cs typeface="Arial" panose="020B0604020202020204" pitchFamily="34" charset="0"/>
              </a:rPr>
              <a:t>DE </a:t>
            </a:r>
            <a:r>
              <a:rPr lang="es-ES" sz="2800" b="1" dirty="0" smtClean="0">
                <a:latin typeface="Franklin Gothic Medium" panose="020B0603020102020204" pitchFamily="34" charset="0"/>
                <a:cs typeface="Arial" panose="020B0604020202020204" pitchFamily="34" charset="0"/>
              </a:rPr>
              <a:t>2024</a:t>
            </a:r>
            <a:endParaRPr lang="es-ES" sz="2800" b="1" dirty="0">
              <a:latin typeface="Franklin Gothic Medium" panose="020B06030201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733963064"/>
              </p:ext>
            </p:extLst>
          </p:nvPr>
        </p:nvGraphicFramePr>
        <p:xfrm>
          <a:off x="263105" y="1314986"/>
          <a:ext cx="11517216" cy="4729555"/>
        </p:xfrm>
        <a:graphic>
          <a:graphicData uri="http://schemas.openxmlformats.org/drawingml/2006/table">
            <a:tbl>
              <a:tblPr/>
              <a:tblGrid>
                <a:gridCol w="355210">
                  <a:extLst>
                    <a:ext uri="{9D8B030D-6E8A-4147-A177-3AD203B41FA5}">
                      <a16:colId xmlns:a16="http://schemas.microsoft.com/office/drawing/2014/main" val="1078351716"/>
                    </a:ext>
                  </a:extLst>
                </a:gridCol>
                <a:gridCol w="1628049">
                  <a:extLst>
                    <a:ext uri="{9D8B030D-6E8A-4147-A177-3AD203B41FA5}">
                      <a16:colId xmlns:a16="http://schemas.microsoft.com/office/drawing/2014/main" val="931492968"/>
                    </a:ext>
                  </a:extLst>
                </a:gridCol>
                <a:gridCol w="1351774">
                  <a:extLst>
                    <a:ext uri="{9D8B030D-6E8A-4147-A177-3AD203B41FA5}">
                      <a16:colId xmlns:a16="http://schemas.microsoft.com/office/drawing/2014/main" val="4121228056"/>
                    </a:ext>
                  </a:extLst>
                </a:gridCol>
                <a:gridCol w="1815523">
                  <a:extLst>
                    <a:ext uri="{9D8B030D-6E8A-4147-A177-3AD203B41FA5}">
                      <a16:colId xmlns:a16="http://schemas.microsoft.com/office/drawing/2014/main" val="3948876231"/>
                    </a:ext>
                  </a:extLst>
                </a:gridCol>
                <a:gridCol w="2042462">
                  <a:extLst>
                    <a:ext uri="{9D8B030D-6E8A-4147-A177-3AD203B41FA5}">
                      <a16:colId xmlns:a16="http://schemas.microsoft.com/office/drawing/2014/main" val="907868073"/>
                    </a:ext>
                  </a:extLst>
                </a:gridCol>
                <a:gridCol w="769623">
                  <a:extLst>
                    <a:ext uri="{9D8B030D-6E8A-4147-A177-3AD203B41FA5}">
                      <a16:colId xmlns:a16="http://schemas.microsoft.com/office/drawing/2014/main" val="853878079"/>
                    </a:ext>
                  </a:extLst>
                </a:gridCol>
                <a:gridCol w="1154435">
                  <a:extLst>
                    <a:ext uri="{9D8B030D-6E8A-4147-A177-3AD203B41FA5}">
                      <a16:colId xmlns:a16="http://schemas.microsoft.com/office/drawing/2014/main" val="2032412458"/>
                    </a:ext>
                  </a:extLst>
                </a:gridCol>
                <a:gridCol w="838692">
                  <a:extLst>
                    <a:ext uri="{9D8B030D-6E8A-4147-A177-3AD203B41FA5}">
                      <a16:colId xmlns:a16="http://schemas.microsoft.com/office/drawing/2014/main" val="4284064025"/>
                    </a:ext>
                  </a:extLst>
                </a:gridCol>
                <a:gridCol w="1561448">
                  <a:extLst>
                    <a:ext uri="{9D8B030D-6E8A-4147-A177-3AD203B41FA5}">
                      <a16:colId xmlns:a16="http://schemas.microsoft.com/office/drawing/2014/main" val="1652609251"/>
                    </a:ext>
                  </a:extLst>
                </a:gridCol>
              </a:tblGrid>
              <a:tr h="387000">
                <a:tc gridSpan="9">
                  <a:txBody>
                    <a:bodyPr/>
                    <a:lstStyle/>
                    <a:p>
                      <a:pPr algn="ctr" fontAlgn="ctr"/>
                      <a:r>
                        <a:rPr lang="es-CO" sz="1050" b="1" i="0" u="none" strike="noStrike" dirty="0">
                          <a:solidFill>
                            <a:srgbClr val="000000"/>
                          </a:solidFill>
                          <a:effectLst/>
                          <a:latin typeface="Franklin Gothic Book" panose="020B0503020102020204" pitchFamily="34" charset="0"/>
                        </a:rPr>
                        <a:t>TUTELAS MARZO 2024</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12400873"/>
                  </a:ext>
                </a:extLst>
              </a:tr>
              <a:tr h="446459">
                <a:tc>
                  <a:txBody>
                    <a:bodyPr/>
                    <a:lstStyle/>
                    <a:p>
                      <a:pPr algn="ctr" fontAlgn="ctr"/>
                      <a:r>
                        <a:rPr lang="es-CO" sz="900" b="1" i="0" u="none" strike="noStrike">
                          <a:solidFill>
                            <a:srgbClr val="000000"/>
                          </a:solidFill>
                          <a:effectLst/>
                          <a:latin typeface="Franklin Gothic Book" panose="020B0503020102020204" pitchFamily="34" charset="0"/>
                        </a:rPr>
                        <a:t>Item</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Franklin Gothic Book" panose="020B0503020102020204" pitchFamily="34" charset="0"/>
                        </a:rPr>
                        <a:t>NUMERO DE RADICADO</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Franklin Gothic Book" panose="020B0503020102020204" pitchFamily="34" charset="0"/>
                        </a:rPr>
                        <a:t> DESPACHO JUDICIAL</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Franklin Gothic Book" panose="020B0503020102020204" pitchFamily="34" charset="0"/>
                        </a:rPr>
                        <a:t>ACCIONANTE</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Franklin Gothic Book" panose="020B0503020102020204" pitchFamily="34" charset="0"/>
                        </a:rPr>
                        <a:t>ACCIONADO</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Franklin Gothic Book" panose="020B0503020102020204" pitchFamily="34" charset="0"/>
                        </a:rPr>
                        <a:t>CONTESTACIÓN</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Franklin Gothic Book" panose="020B0503020102020204" pitchFamily="34" charset="0"/>
                        </a:rPr>
                        <a:t>FALLO</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Franklin Gothic Book" panose="020B0503020102020204" pitchFamily="34" charset="0"/>
                        </a:rPr>
                        <a:t>ESTADO ACTUAL</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Franklin Gothic Book" panose="020B0503020102020204" pitchFamily="34" charset="0"/>
                        </a:rPr>
                        <a:t>DERECHO FUNDAMENTAL PRESUNTAMENTE VULNERADO</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7248423"/>
                  </a:ext>
                </a:extLst>
              </a:tr>
              <a:tr h="700603">
                <a:tc>
                  <a:txBody>
                    <a:bodyPr/>
                    <a:lstStyle/>
                    <a:p>
                      <a:pPr algn="ctr" fontAlgn="ctr"/>
                      <a:r>
                        <a:rPr lang="es-CO" sz="900" b="0" i="0" u="none" strike="noStrike">
                          <a:solidFill>
                            <a:srgbClr val="000000"/>
                          </a:solidFill>
                          <a:effectLst/>
                          <a:latin typeface="Franklin Gothic Book" panose="020B0503020102020204" pitchFamily="34" charset="0"/>
                        </a:rPr>
                        <a:t>1</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dirty="0">
                          <a:solidFill>
                            <a:srgbClr val="000000"/>
                          </a:solidFill>
                          <a:effectLst/>
                          <a:latin typeface="Franklin Gothic Book" panose="020B0503020102020204" pitchFamily="34" charset="0"/>
                        </a:rPr>
                        <a:t>2024-00149-00</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Franklin Gothic Book" panose="020B0503020102020204" pitchFamily="34" charset="0"/>
                        </a:rPr>
                        <a:t>JUZGADO CUARENTA Y SIETE (47) CIVIL DEL CIRCUITO DE BOGOTÁ.</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Franklin Gothic Book" panose="020B0503020102020204" pitchFamily="34" charset="0"/>
                        </a:rPr>
                        <a:t>ENTERPRISE SOLUTIONS LTDA ESOLUTIONS LTDA.</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INDSUTRIA MILITAR - INDUMIL </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12/03/2024</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EN CONTRA DE INDUMIL</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Terminada</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Derecho Fundamental de Petición</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7304039"/>
                  </a:ext>
                </a:extLst>
              </a:tr>
              <a:tr h="573828">
                <a:tc>
                  <a:txBody>
                    <a:bodyPr/>
                    <a:lstStyle/>
                    <a:p>
                      <a:pPr algn="ctr" fontAlgn="ctr"/>
                      <a:r>
                        <a:rPr lang="es-CO" sz="900" b="0" i="0" u="none" strike="noStrike">
                          <a:solidFill>
                            <a:srgbClr val="000000"/>
                          </a:solidFill>
                          <a:effectLst/>
                          <a:latin typeface="Franklin Gothic Book" panose="020B0503020102020204" pitchFamily="34" charset="0"/>
                        </a:rPr>
                        <a:t>2</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900" b="0" i="0" u="none" strike="noStrike" dirty="0">
                          <a:solidFill>
                            <a:srgbClr val="000000"/>
                          </a:solidFill>
                          <a:effectLst/>
                          <a:latin typeface="Franklin Gothic Book" panose="020B0503020102020204" pitchFamily="34" charset="0"/>
                        </a:rPr>
                        <a:t>2024-00141</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Franklin Gothic Book" panose="020B0503020102020204" pitchFamily="34" charset="0"/>
                        </a:rPr>
                        <a:t>JUZGADO OCTAVO (8) DE FAMILIA DE BOGOTÁ D.C.</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NICOLÁS ANDRÉS NIÑO MOGOLLÓN</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INDUMIL - DCCAE</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12/03/2024</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A FAVOR DE INDUMIL</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Terminada </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Derecho Fundamental de Petición, vida e integridad fisica </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7341091"/>
                  </a:ext>
                </a:extLst>
              </a:tr>
              <a:tr h="840724">
                <a:tc>
                  <a:txBody>
                    <a:bodyPr/>
                    <a:lstStyle/>
                    <a:p>
                      <a:pPr algn="ctr" fontAlgn="ctr"/>
                      <a:r>
                        <a:rPr lang="es-CO" sz="900" b="0" i="0" u="none" strike="noStrike">
                          <a:solidFill>
                            <a:srgbClr val="000000"/>
                          </a:solidFill>
                          <a:effectLst/>
                          <a:latin typeface="Franklin Gothic Book" panose="020B0503020102020204" pitchFamily="34" charset="0"/>
                        </a:rPr>
                        <a:t>3</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dirty="0">
                          <a:solidFill>
                            <a:srgbClr val="000000"/>
                          </a:solidFill>
                          <a:effectLst/>
                          <a:latin typeface="Franklin Gothic Book" panose="020B0503020102020204" pitchFamily="34" charset="0"/>
                        </a:rPr>
                        <a:t>2024 - 00032</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Franklin Gothic Book" panose="020B0503020102020204" pitchFamily="34" charset="0"/>
                        </a:rPr>
                        <a:t>JUZGADO PRIMERO (1) PENAL DEL CIRCUITO CON FUNCIONES DE CONOCIMIENTO DE PEREIRA, RISARALDA </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JOSE HEDILBERTO MIRANDA MARQUEZ</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INDUSTRIA MILITAR – INDUMIL </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19/03/2024</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A FAVOR DE INDUMIL</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dirty="0" smtClean="0">
                          <a:solidFill>
                            <a:srgbClr val="000000"/>
                          </a:solidFill>
                          <a:effectLst/>
                          <a:latin typeface="Franklin Gothic Book" panose="020B0503020102020204" pitchFamily="34" charset="0"/>
                        </a:rPr>
                        <a:t>Terminada</a:t>
                      </a:r>
                      <a:endParaRPr lang="es-CO" sz="900" b="0" i="0" u="none" strike="noStrike" dirty="0">
                        <a:solidFill>
                          <a:srgbClr val="000000"/>
                        </a:solidFill>
                        <a:effectLst/>
                        <a:latin typeface="Franklin Gothic Book" panose="020B0503020102020204" pitchFamily="34" charset="0"/>
                      </a:endParaRP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Franklin Gothic Book" panose="020B0503020102020204" pitchFamily="34" charset="0"/>
                        </a:rPr>
                        <a:t> Debido Proceso, Derecho Fundamental de Petición</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1535313"/>
                  </a:ext>
                </a:extLst>
              </a:tr>
              <a:tr h="567155">
                <a:tc>
                  <a:txBody>
                    <a:bodyPr/>
                    <a:lstStyle/>
                    <a:p>
                      <a:pPr algn="ctr" fontAlgn="ctr"/>
                      <a:r>
                        <a:rPr lang="es-CO" sz="900" b="0" i="0" u="none" strike="noStrike">
                          <a:solidFill>
                            <a:srgbClr val="000000"/>
                          </a:solidFill>
                          <a:effectLst/>
                          <a:latin typeface="Franklin Gothic Book" panose="020B0503020102020204" pitchFamily="34" charset="0"/>
                        </a:rPr>
                        <a:t>4</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dirty="0">
                          <a:solidFill>
                            <a:srgbClr val="000000"/>
                          </a:solidFill>
                          <a:effectLst/>
                          <a:latin typeface="Franklin Gothic Book" panose="020B0503020102020204" pitchFamily="34" charset="0"/>
                        </a:rPr>
                        <a:t>2024-00039-00</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JUZGADO TERCERO (3) PENAL DEL CIRCUITO TULUÁ VALLE DEL CAUCA</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Franklin Gothic Book" panose="020B0503020102020204" pitchFamily="34" charset="0"/>
                        </a:rPr>
                        <a:t>OCTAVIO DE JESÚS PÁEZ PIMIENTA</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INDUMIL - DCCAE</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20/03/2024</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dirty="0">
                          <a:solidFill>
                            <a:srgbClr val="000000"/>
                          </a:solidFill>
                          <a:effectLst/>
                          <a:latin typeface="Franklin Gothic Book" panose="020B0503020102020204" pitchFamily="34" charset="0"/>
                        </a:rPr>
                        <a:t>A FAVOR DE INDUMIL</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900" b="0" i="0" u="none" strike="noStrike" kern="1200" cap="none" spc="0" normalizeH="0" baseline="0" noProof="0" smtClean="0">
                          <a:ln>
                            <a:noFill/>
                          </a:ln>
                          <a:solidFill>
                            <a:srgbClr val="000000"/>
                          </a:solidFill>
                          <a:effectLst/>
                          <a:uLnTx/>
                          <a:uFillTx/>
                          <a:latin typeface="Franklin Gothic Book" panose="020B0503020102020204" pitchFamily="34" charset="0"/>
                          <a:ea typeface="+mn-ea"/>
                          <a:cs typeface="+mn-cs"/>
                        </a:rPr>
                        <a:t>Terminada</a:t>
                      </a:r>
                      <a:endParaRPr kumimoji="0" lang="es-CO" sz="9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endParaRP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Franklin Gothic Book" panose="020B0503020102020204" pitchFamily="34" charset="0"/>
                        </a:rPr>
                        <a:t>Derecho Fundamental de Petición, Debido proceso, trabajo, minimo vital </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8806955"/>
                  </a:ext>
                </a:extLst>
              </a:tr>
              <a:tr h="446459">
                <a:tc>
                  <a:txBody>
                    <a:bodyPr/>
                    <a:lstStyle/>
                    <a:p>
                      <a:pPr algn="ctr" fontAlgn="ctr"/>
                      <a:r>
                        <a:rPr lang="es-CO" sz="900" b="0" i="0" u="none" strike="noStrike">
                          <a:solidFill>
                            <a:srgbClr val="000000"/>
                          </a:solidFill>
                          <a:effectLst/>
                          <a:latin typeface="Franklin Gothic Book" panose="020B0503020102020204" pitchFamily="34" charset="0"/>
                        </a:rPr>
                        <a:t>5</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dirty="0">
                          <a:solidFill>
                            <a:srgbClr val="000000"/>
                          </a:solidFill>
                          <a:effectLst/>
                          <a:latin typeface="Franklin Gothic Book" panose="020B0503020102020204" pitchFamily="34" charset="0"/>
                        </a:rPr>
                        <a:t>2024 00085 00</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Franklin Gothic Book" panose="020B0503020102020204" pitchFamily="34" charset="0"/>
                        </a:rPr>
                        <a:t>JUZGADO SÉPTIMO (7) CIVIL DEL CIRCUITO DE CALI </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WILSON MONTAÑO CAICEDO</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INDUMIL </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21/03/2024</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900" b="0" i="0" u="none" strike="noStrike" kern="1200" cap="none" spc="0" normalizeH="0" baseline="0" noProof="0" smtClean="0">
                          <a:ln>
                            <a:noFill/>
                          </a:ln>
                          <a:solidFill>
                            <a:srgbClr val="000000"/>
                          </a:solidFill>
                          <a:effectLst/>
                          <a:uLnTx/>
                          <a:uFillTx/>
                          <a:latin typeface="Franklin Gothic Book" panose="020B0503020102020204" pitchFamily="34" charset="0"/>
                          <a:ea typeface="+mn-ea"/>
                          <a:cs typeface="+mn-cs"/>
                        </a:rPr>
                        <a:t>A FAVOR DE INDUMIL</a:t>
                      </a:r>
                      <a:endParaRPr kumimoji="0" lang="es-CO" sz="9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endParaRP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900" b="0" i="0" u="none" strike="noStrike" kern="1200" cap="none" spc="0" normalizeH="0" baseline="0" noProof="0" smtClean="0">
                          <a:ln>
                            <a:noFill/>
                          </a:ln>
                          <a:solidFill>
                            <a:srgbClr val="000000"/>
                          </a:solidFill>
                          <a:effectLst/>
                          <a:uLnTx/>
                          <a:uFillTx/>
                          <a:latin typeface="Franklin Gothic Book" panose="020B0503020102020204" pitchFamily="34" charset="0"/>
                          <a:ea typeface="+mn-ea"/>
                          <a:cs typeface="+mn-cs"/>
                        </a:rPr>
                        <a:t>Terminada</a:t>
                      </a:r>
                      <a:endParaRPr kumimoji="0" lang="es-CO" sz="9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endParaRP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Franklin Gothic Book" panose="020B0503020102020204" pitchFamily="34" charset="0"/>
                        </a:rPr>
                        <a:t>Debido Proceso, Petición igualdad, Solidaridad </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4938463"/>
                  </a:ext>
                </a:extLst>
              </a:tr>
              <a:tr h="767327">
                <a:tc>
                  <a:txBody>
                    <a:bodyPr/>
                    <a:lstStyle/>
                    <a:p>
                      <a:pPr algn="ctr" fontAlgn="ctr"/>
                      <a:r>
                        <a:rPr lang="es-CO" sz="900" b="0" i="0" u="none" strike="noStrike">
                          <a:solidFill>
                            <a:srgbClr val="000000"/>
                          </a:solidFill>
                          <a:effectLst/>
                          <a:latin typeface="Franklin Gothic Book" panose="020B0503020102020204" pitchFamily="34" charset="0"/>
                        </a:rPr>
                        <a:t>6</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dirty="0">
                          <a:solidFill>
                            <a:srgbClr val="000000"/>
                          </a:solidFill>
                          <a:effectLst/>
                          <a:latin typeface="Franklin Gothic Book" panose="020B0503020102020204" pitchFamily="34" charset="0"/>
                        </a:rPr>
                        <a:t>2024-00126</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Franklin Gothic Book" panose="020B0503020102020204" pitchFamily="34" charset="0"/>
                        </a:rPr>
                        <a:t>JUZGADO TREINTA Y TRES (33) CIVIL DEL CIRCUITO DE BOGOTÁ </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Franklin Gothic Book" panose="020B0503020102020204" pitchFamily="34" charset="0"/>
                        </a:rPr>
                        <a:t>ADMINISTRADORA COLOMBIANA DE PENSIONES COLPENSIONES</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Franklin Gothic Book" panose="020B0503020102020204" pitchFamily="34" charset="0"/>
                        </a:rPr>
                        <a:t>DIRECCIÓN EJECUTIVA SECCIONAL DE ADMINISTRACIÓN JUDICIAL DE BOGOTÁ – ARCHIVO CENTRAL - INDUMIL </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26/03/2024</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900" b="0" i="0" u="none" strike="noStrike" kern="1200" cap="none" spc="0" normalizeH="0" baseline="0" noProof="0" dirty="0" smtClean="0">
                          <a:ln>
                            <a:noFill/>
                          </a:ln>
                          <a:solidFill>
                            <a:srgbClr val="000000"/>
                          </a:solidFill>
                          <a:effectLst/>
                          <a:uLnTx/>
                          <a:uFillTx/>
                          <a:latin typeface="Franklin Gothic Book" panose="020B0503020102020204" pitchFamily="34" charset="0"/>
                          <a:ea typeface="+mn-ea"/>
                          <a:cs typeface="+mn-cs"/>
                        </a:rPr>
                        <a:t>A FAVOR DE INDUMIL</a:t>
                      </a:r>
                      <a:endParaRPr kumimoji="0" lang="es-CO" sz="9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endParaRP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900" b="0" i="0" u="none" strike="noStrike" kern="1200" cap="none" spc="0" normalizeH="0" baseline="0" noProof="0" dirty="0" smtClean="0">
                          <a:ln>
                            <a:noFill/>
                          </a:ln>
                          <a:solidFill>
                            <a:srgbClr val="000000"/>
                          </a:solidFill>
                          <a:effectLst/>
                          <a:uLnTx/>
                          <a:uFillTx/>
                          <a:latin typeface="Franklin Gothic Book" panose="020B0503020102020204" pitchFamily="34" charset="0"/>
                          <a:ea typeface="+mn-ea"/>
                          <a:cs typeface="+mn-cs"/>
                        </a:rPr>
                        <a:t>Terminada</a:t>
                      </a:r>
                      <a:endParaRPr kumimoji="0" lang="es-CO" sz="9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endParaRP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Franklin Gothic Book" panose="020B0503020102020204" pitchFamily="34" charset="0"/>
                        </a:rPr>
                        <a:t>Derecho de Petición, Acceso a la Administración de Justicia </a:t>
                      </a:r>
                    </a:p>
                  </a:txBody>
                  <a:tcPr marL="6243" marR="6243" marT="6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2403007"/>
                  </a:ext>
                </a:extLst>
              </a:tr>
            </a:tbl>
          </a:graphicData>
        </a:graphic>
      </p:graphicFrame>
    </p:spTree>
    <p:extLst>
      <p:ext uri="{BB962C8B-B14F-4D97-AF65-F5344CB8AC3E}">
        <p14:creationId xmlns:p14="http://schemas.microsoft.com/office/powerpoint/2010/main" val="284846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50670" y="1217336"/>
            <a:ext cx="9203377" cy="400110"/>
          </a:xfrm>
          <a:prstGeom prst="rect">
            <a:avLst/>
          </a:prstGeom>
        </p:spPr>
        <p:txBody>
          <a:bodyPr wrap="square">
            <a:spAutoFit/>
          </a:bodyPr>
          <a:lstStyle/>
          <a:p>
            <a:r>
              <a:rPr lang="es-CO" sz="2000" b="1" dirty="0" smtClean="0">
                <a:latin typeface="Franklin Gothic Medium" panose="020B0603020102020204" pitchFamily="34" charset="0"/>
              </a:rPr>
              <a:t>La Sentencia Corte Constitucional T-045 del 14 de febrero 2022, indica:</a:t>
            </a:r>
            <a:endParaRPr lang="es-ES" sz="2000" b="1" dirty="0">
              <a:latin typeface="Franklin Gothic Medium" panose="020B0603020102020204" pitchFamily="34" charset="0"/>
            </a:endParaRPr>
          </a:p>
        </p:txBody>
      </p:sp>
      <p:sp>
        <p:nvSpPr>
          <p:cNvPr id="4" name="CuadroTexto 3"/>
          <p:cNvSpPr txBox="1"/>
          <p:nvPr/>
        </p:nvSpPr>
        <p:spPr>
          <a:xfrm>
            <a:off x="605642" y="1721045"/>
            <a:ext cx="10664042" cy="2031325"/>
          </a:xfrm>
          <a:prstGeom prst="rect">
            <a:avLst/>
          </a:prstGeom>
          <a:solidFill>
            <a:schemeClr val="accent1">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O" i="1" dirty="0">
                <a:latin typeface="Franklin Gothic Medium" panose="020B0603020102020204" pitchFamily="34" charset="0"/>
              </a:rPr>
              <a:t>“…. El artículo 23 de la Constitución Política dispone que toda persona tiene derecho a “presentar peticiones respetuosas a las autoridades por motivos de interés general o particular y a obtener pronta resolución</a:t>
            </a:r>
            <a:r>
              <a:rPr lang="es-CO" i="1" dirty="0" smtClean="0">
                <a:latin typeface="Franklin Gothic Medium" panose="020B0603020102020204" pitchFamily="34" charset="0"/>
              </a:rPr>
              <a:t>”. El </a:t>
            </a:r>
            <a:r>
              <a:rPr lang="es-CO" i="1" dirty="0">
                <a:latin typeface="Franklin Gothic Medium" panose="020B0603020102020204" pitchFamily="34" charset="0"/>
              </a:rPr>
              <a:t>Congreso de la República reguló el derecho de petición mediante la Ley 1755 de 2015. </a:t>
            </a:r>
            <a:r>
              <a:rPr lang="es-CO" i="1" dirty="0" smtClean="0">
                <a:latin typeface="Franklin Gothic Medium" panose="020B0603020102020204" pitchFamily="34" charset="0"/>
              </a:rPr>
              <a:t>En </a:t>
            </a:r>
            <a:r>
              <a:rPr lang="es-CO" i="1" dirty="0">
                <a:latin typeface="Franklin Gothic Medium" panose="020B0603020102020204" pitchFamily="34" charset="0"/>
              </a:rPr>
              <a:t>la Sentencia C-951 de 2014, por medio de la cual la Sala Plena desarrolló el control constitucional respectivo, la Corte determinó que “el núcleo esencial del derecho de petición se circunscribe a” (i) la formulación de la petición, (ii) la pronta resolución, (iii) la respuesta de fondo y (iv) la notificación de la </a:t>
            </a:r>
            <a:r>
              <a:rPr lang="es-CO" i="1" dirty="0" smtClean="0">
                <a:latin typeface="Franklin Gothic Medium" panose="020B0603020102020204" pitchFamily="34" charset="0"/>
              </a:rPr>
              <a:t>decisión…”</a:t>
            </a:r>
            <a:endParaRPr lang="es-CO" i="1" dirty="0">
              <a:latin typeface="Franklin Gothic Medium" panose="020B0603020102020204" pitchFamily="34" charset="0"/>
            </a:endParaRPr>
          </a:p>
        </p:txBody>
      </p:sp>
      <p:sp>
        <p:nvSpPr>
          <p:cNvPr id="5" name="Rectángulo 4"/>
          <p:cNvSpPr/>
          <p:nvPr/>
        </p:nvSpPr>
        <p:spPr>
          <a:xfrm>
            <a:off x="605642" y="4274030"/>
            <a:ext cx="10592790" cy="1569660"/>
          </a:xfrm>
          <a:prstGeom prst="rect">
            <a:avLst/>
          </a:prstGeom>
          <a:solidFill>
            <a:schemeClr val="accent4">
              <a:lumMod val="20000"/>
              <a:lumOff val="80000"/>
            </a:schemeClr>
          </a:solidFill>
        </p:spPr>
        <p:txBody>
          <a:bodyPr wrap="square">
            <a:spAutoFit/>
          </a:bodyPr>
          <a:lstStyle/>
          <a:p>
            <a:r>
              <a:rPr lang="es-CO" sz="1600" i="1" dirty="0">
                <a:latin typeface="Franklin Gothic Medium" panose="020B0603020102020204" pitchFamily="34" charset="0"/>
              </a:rPr>
              <a:t>El derecho al debido proceso es ese conjunto de garantías que brindan protección al ciudadano incurso en una actuación judicial o administrativa, para que sus derechos sean respetados. Una de tales garantías es la imparcialidad del juez que comprende no solo la probidad de este, de manera que no se incline intencionalmente para favorecer o perjudicar a alguno de los sujetos procesales sino, además, no tener contacto anterior con el asunto que decide. Así mismo, esta prerrogativa supone que la convicción personal del juez se presume hasta que se demuestre lo contrario o ante la existencia de ciertos hechos que permitan sospechar sobre su imparcialidad.</a:t>
            </a:r>
            <a:endParaRPr lang="es-ES" sz="1600" dirty="0">
              <a:latin typeface="Franklin Gothic Medium" panose="020B0603020102020204" pitchFamily="34" charset="0"/>
            </a:endParaRPr>
          </a:p>
        </p:txBody>
      </p:sp>
      <p:sp>
        <p:nvSpPr>
          <p:cNvPr id="6" name="Rectángulo 5"/>
          <p:cNvSpPr/>
          <p:nvPr/>
        </p:nvSpPr>
        <p:spPr>
          <a:xfrm>
            <a:off x="1650670" y="3824009"/>
            <a:ext cx="9488385" cy="369332"/>
          </a:xfrm>
          <a:prstGeom prst="rect">
            <a:avLst/>
          </a:prstGeom>
        </p:spPr>
        <p:txBody>
          <a:bodyPr wrap="square">
            <a:spAutoFit/>
          </a:bodyPr>
          <a:lstStyle/>
          <a:p>
            <a:r>
              <a:rPr lang="es-CO" b="1" dirty="0">
                <a:latin typeface="Franklin Gothic Medium" panose="020B0603020102020204" pitchFamily="34" charset="0"/>
              </a:rPr>
              <a:t>La </a:t>
            </a:r>
            <a:r>
              <a:rPr lang="es-CO" b="1" dirty="0" smtClean="0">
                <a:latin typeface="Franklin Gothic Medium" panose="020B0603020102020204" pitchFamily="34" charset="0"/>
              </a:rPr>
              <a:t>Sentencia Corte </a:t>
            </a:r>
            <a:r>
              <a:rPr lang="es-CO" b="1" dirty="0">
                <a:latin typeface="Franklin Gothic Medium" panose="020B0603020102020204" pitchFamily="34" charset="0"/>
              </a:rPr>
              <a:t>Constitucional </a:t>
            </a:r>
            <a:r>
              <a:rPr lang="es-ES" b="1" dirty="0" smtClean="0">
                <a:latin typeface="Franklin Gothic Medium" panose="020B0603020102020204" pitchFamily="34" charset="0"/>
              </a:rPr>
              <a:t>SU 174/21</a:t>
            </a:r>
            <a:r>
              <a:rPr lang="es-CO" b="1" dirty="0" smtClean="0">
                <a:latin typeface="Franklin Gothic Medium" panose="020B0603020102020204" pitchFamily="34" charset="0"/>
              </a:rPr>
              <a:t> del 03 de junio de 2021, indica:</a:t>
            </a:r>
            <a:endParaRPr lang="es-ES" dirty="0">
              <a:latin typeface="Franklin Gothic Medium" panose="020B0603020102020204" pitchFamily="34" charset="0"/>
            </a:endParaRPr>
          </a:p>
        </p:txBody>
      </p:sp>
      <p:sp>
        <p:nvSpPr>
          <p:cNvPr id="7" name="CuadroTexto 6">
            <a:extLst>
              <a:ext uri="{FF2B5EF4-FFF2-40B4-BE49-F238E27FC236}">
                <a16:creationId xmlns:a16="http://schemas.microsoft.com/office/drawing/2014/main" id="{2604A5A0-55F0-487D-B712-A0520BE22705}"/>
              </a:ext>
            </a:extLst>
          </p:cNvPr>
          <p:cNvSpPr txBox="1"/>
          <p:nvPr/>
        </p:nvSpPr>
        <p:spPr>
          <a:xfrm>
            <a:off x="381860" y="655802"/>
            <a:ext cx="10123378" cy="523220"/>
          </a:xfrm>
          <a:prstGeom prst="rect">
            <a:avLst/>
          </a:prstGeom>
          <a:noFill/>
        </p:spPr>
        <p:txBody>
          <a:bodyPr wrap="square" rtlCol="0">
            <a:spAutoFit/>
          </a:bodyPr>
          <a:lstStyle/>
          <a:p>
            <a:pPr lvl="1" defTabSz="914400">
              <a:defRPr/>
            </a:pPr>
            <a:r>
              <a:rPr lang="es-ES" sz="2800" b="1" dirty="0">
                <a:latin typeface="Franklin Gothic Medium" panose="020B0603020102020204" pitchFamily="34" charset="0"/>
                <a:cs typeface="Arial" panose="020B0604020202020204" pitchFamily="34" charset="0"/>
              </a:rPr>
              <a:t>BOLETÍN TUTELAS </a:t>
            </a:r>
            <a:r>
              <a:rPr lang="es-ES" sz="2800" b="1" dirty="0" smtClean="0">
                <a:latin typeface="Franklin Gothic Medium" panose="020B0603020102020204" pitchFamily="34" charset="0"/>
                <a:cs typeface="Arial" panose="020B0604020202020204" pitchFamily="34" charset="0"/>
              </a:rPr>
              <a:t>MARZO </a:t>
            </a:r>
            <a:r>
              <a:rPr lang="es-ES" sz="2800" b="1" dirty="0">
                <a:latin typeface="Franklin Gothic Medium" panose="020B0603020102020204" pitchFamily="34" charset="0"/>
                <a:cs typeface="Arial" panose="020B0604020202020204" pitchFamily="34" charset="0"/>
              </a:rPr>
              <a:t>DE </a:t>
            </a:r>
            <a:r>
              <a:rPr lang="es-ES" sz="2800" b="1" dirty="0" smtClean="0">
                <a:latin typeface="Franklin Gothic Medium" panose="020B0603020102020204" pitchFamily="34" charset="0"/>
                <a:cs typeface="Arial" panose="020B0604020202020204" pitchFamily="34" charset="0"/>
              </a:rPr>
              <a:t>2024</a:t>
            </a:r>
            <a:endParaRPr lang="es-ES" sz="2800" b="1" dirty="0">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350080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507108"/>
      </p:ext>
    </p:extLst>
  </p:cSld>
  <p:clrMapOvr>
    <a:masterClrMapping/>
  </p:clrMapOvr>
</p:sld>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4477</TotalTime>
  <Words>532</Words>
  <Application>Microsoft Office PowerPoint</Application>
  <PresentationFormat>Panorámica</PresentationFormat>
  <Paragraphs>73</Paragraphs>
  <Slides>4</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Aptos</vt:lpstr>
      <vt:lpstr>Arial</vt:lpstr>
      <vt:lpstr>Franklin Gothic Book</vt:lpstr>
      <vt:lpstr>Franklin Gothic Medium</vt:lpstr>
      <vt:lpstr>Office 2013 - Tema de 2022</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dc:creator>
  <cp:lastModifiedBy>Miller Orlando Moreno Suarez</cp:lastModifiedBy>
  <cp:revision>143</cp:revision>
  <dcterms:created xsi:type="dcterms:W3CDTF">2024-01-03T18:04:35Z</dcterms:created>
  <dcterms:modified xsi:type="dcterms:W3CDTF">2024-09-09T15:14:25Z</dcterms:modified>
</cp:coreProperties>
</file>