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"/>
  </p:notesMasterIdLst>
  <p:handoutMasterIdLst>
    <p:handoutMasterId r:id="rId6"/>
  </p:handoutMasterIdLst>
  <p:sldIdLst>
    <p:sldId id="261" r:id="rId2"/>
    <p:sldId id="281" r:id="rId3"/>
    <p:sldId id="283" r:id="rId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PERSONAL" initials="PP" lastIdx="1" clrIdx="0">
    <p:extLst>
      <p:ext uri="{19B8F6BF-5375-455C-9EA6-DF929625EA0E}">
        <p15:presenceInfo xmlns:p15="http://schemas.microsoft.com/office/powerpoint/2012/main" userId="PC PERS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A7"/>
    <a:srgbClr val="70AD47"/>
    <a:srgbClr val="55C3CF"/>
    <a:srgbClr val="5B9BD5"/>
    <a:srgbClr val="4ABA46"/>
    <a:srgbClr val="4BC174"/>
    <a:srgbClr val="FFC000"/>
    <a:srgbClr val="FF33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9/09/2024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9521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JUNIO </a:t>
            </a: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2024</a:t>
            </a:r>
            <a:endParaRPr lang="es-CO" sz="3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sz="28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JUNIO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38942"/>
              </p:ext>
            </p:extLst>
          </p:nvPr>
        </p:nvGraphicFramePr>
        <p:xfrm>
          <a:off x="95002" y="1179022"/>
          <a:ext cx="11946576" cy="4795131"/>
        </p:xfrm>
        <a:graphic>
          <a:graphicData uri="http://schemas.openxmlformats.org/drawingml/2006/table">
            <a:tbl>
              <a:tblPr/>
              <a:tblGrid>
                <a:gridCol w="368453">
                  <a:extLst>
                    <a:ext uri="{9D8B030D-6E8A-4147-A177-3AD203B41FA5}">
                      <a16:colId xmlns:a16="http://schemas.microsoft.com/office/drawing/2014/main" val="869227455"/>
                    </a:ext>
                  </a:extLst>
                </a:gridCol>
                <a:gridCol w="1688744">
                  <a:extLst>
                    <a:ext uri="{9D8B030D-6E8A-4147-A177-3AD203B41FA5}">
                      <a16:colId xmlns:a16="http://schemas.microsoft.com/office/drawing/2014/main" val="2579695903"/>
                    </a:ext>
                  </a:extLst>
                </a:gridCol>
                <a:gridCol w="1402168">
                  <a:extLst>
                    <a:ext uri="{9D8B030D-6E8A-4147-A177-3AD203B41FA5}">
                      <a16:colId xmlns:a16="http://schemas.microsoft.com/office/drawing/2014/main" val="1409719685"/>
                    </a:ext>
                  </a:extLst>
                </a:gridCol>
                <a:gridCol w="1883204">
                  <a:extLst>
                    <a:ext uri="{9D8B030D-6E8A-4147-A177-3AD203B41FA5}">
                      <a16:colId xmlns:a16="http://schemas.microsoft.com/office/drawing/2014/main" val="2899541342"/>
                    </a:ext>
                  </a:extLst>
                </a:gridCol>
                <a:gridCol w="2118605">
                  <a:extLst>
                    <a:ext uri="{9D8B030D-6E8A-4147-A177-3AD203B41FA5}">
                      <a16:colId xmlns:a16="http://schemas.microsoft.com/office/drawing/2014/main" val="910665641"/>
                    </a:ext>
                  </a:extLst>
                </a:gridCol>
                <a:gridCol w="798315">
                  <a:extLst>
                    <a:ext uri="{9D8B030D-6E8A-4147-A177-3AD203B41FA5}">
                      <a16:colId xmlns:a16="http://schemas.microsoft.com/office/drawing/2014/main" val="1424155152"/>
                    </a:ext>
                  </a:extLst>
                </a:gridCol>
                <a:gridCol w="1197472">
                  <a:extLst>
                    <a:ext uri="{9D8B030D-6E8A-4147-A177-3AD203B41FA5}">
                      <a16:colId xmlns:a16="http://schemas.microsoft.com/office/drawing/2014/main" val="1453132289"/>
                    </a:ext>
                  </a:extLst>
                </a:gridCol>
                <a:gridCol w="869957">
                  <a:extLst>
                    <a:ext uri="{9D8B030D-6E8A-4147-A177-3AD203B41FA5}">
                      <a16:colId xmlns:a16="http://schemas.microsoft.com/office/drawing/2014/main" val="1247413133"/>
                    </a:ext>
                  </a:extLst>
                </a:gridCol>
                <a:gridCol w="1619658">
                  <a:extLst>
                    <a:ext uri="{9D8B030D-6E8A-4147-A177-3AD203B41FA5}">
                      <a16:colId xmlns:a16="http://schemas.microsoft.com/office/drawing/2014/main" val="3427288908"/>
                    </a:ext>
                  </a:extLst>
                </a:gridCol>
              </a:tblGrid>
              <a:tr h="9998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TUTELAS JUNIO 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23319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Item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NUMERO DE RADICADO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DESPACHO JUDICIAL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ACCIONANTE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ACCIONADO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CONTESTACIÓN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FALLO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ESTADO ACTUAL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PRESUNTAMENTE VULNERADO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8872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2024-00370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CATORCE DE FAMILIA DE BOGOTÁ, D.C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GERMÁN ALBERTO LARA LOMBANA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DCCAE 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INDUMIL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31/05/2024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15150"/>
                  </a:ext>
                </a:extLst>
              </a:tr>
              <a:tr h="3999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11001 31 05 023 2024 10 077 00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VEINTITRÉS LABORAL DEL CIRCUITO DE BOGOTÁ D.C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FRANCISCO JAVIER HOYOS ARANGO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4/06/2024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564085"/>
                  </a:ext>
                </a:extLst>
              </a:tr>
              <a:tr h="5479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68001-31-09-009-2024-00055-00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NOVENO PENAL DEL CIRCUITO CON FUNCIÓN DE CONOCIMIENTO DE BUCARAMANGA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DIAFANOR SALGADO LEÓN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DCCAE 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INDUMIL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5/06/2024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de petición, debido proceso, igualdad integridad personal y propiedad privada, restablecimiento y preservación de derecho de petición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32061"/>
                  </a:ext>
                </a:extLst>
              </a:tr>
              <a:tr h="5559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2024 - 086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VEINTISIETE (27) PENAL DEL CIRCUITO CON FUNCIÓN DE CONOCIMIENTO DE BOGOTÁ D.C.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JHOVANNY ANDRES FRANCO MERCHAN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5/06/2024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Derechos fundamentales al minimo vital,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dignidad humana, debido proceso, trabajo, igualdad y la Estabilidad. Laboral Reforzada.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209766"/>
                  </a:ext>
                </a:extLst>
              </a:tr>
              <a:tr h="4239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11001318700520240006500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TREINTA Y SIETE LABORAL DEL CIRCUITO DE BOGOTÁ D.C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CAMILO CORTÉS DUARTE REPRESENTANTE LEGAL DE ALMACENES GENERALES DE DEPÓSITO ALMAVIVA S.A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DCCAE 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INDUMIL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20/06/2024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de habeas data, buen nombre y petición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877610"/>
                  </a:ext>
                </a:extLst>
              </a:tr>
              <a:tr h="6039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057363189001202400016200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PROMISCUO DEL CIRCUITO SEGOVIA – ANTIOQUIA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YILVER SNEIDER PALACIO RAMIREZ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DCCAE - INDUMIL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20/06/2024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a la integridad, igualdad, buen nombre, honra, al trabajo y debido proceso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615920"/>
                  </a:ext>
                </a:extLst>
              </a:tr>
              <a:tr h="2759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27361 31 12 001 2024 00061 00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PRIMERO CIVIL DEL CIRCUITO ISTMINA - CHOCO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TRINO GALVIS ARTEAGA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21/06/2024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76198"/>
                  </a:ext>
                </a:extLst>
              </a:tr>
              <a:tr h="3359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11001-31-03-017-2024-00280-00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DIECISIETE CIVIL DEL CIRCUITO DE BOGOTÁ D.C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YADER PASTOR GAMBA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DCCAE - INDUMIL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21/06/2024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653740"/>
                  </a:ext>
                </a:extLst>
              </a:tr>
              <a:tr h="3119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2024 00167 00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DOCE CIVIL DEL CIRCUITO DE BUCARAMANGA – SANTANDER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JESÚS DAVID MONJE SÁNCHEZ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DCCAE  </a:t>
                      </a:r>
                      <a:b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VINCULADO:  INDUMIL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26/06/2024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de habeas data, buen nombre y petición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364920"/>
                  </a:ext>
                </a:extLst>
              </a:tr>
              <a:tr h="4759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2024-152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VEINTIDÓS (22) PENAL DEL CIRCUITO CON FUNCIONES DE CONOCIMIENTO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MANUEL ANTONIO CASTAÑEDA NOGUERA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INDUMIL - COMANDO GENERAL DE LAS FUERZAS MILITARES - MINISTERIO DE DEFENSA NACIONAL</a:t>
                      </a:r>
                      <a:b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28/06/2024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781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6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50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4481</TotalTime>
  <Words>381</Words>
  <Application>Microsoft Office PowerPoint</Application>
  <PresentationFormat>Panorámica</PresentationFormat>
  <Paragraphs>104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Arial</vt:lpstr>
      <vt:lpstr>Franklin Gothic Book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147</cp:revision>
  <dcterms:created xsi:type="dcterms:W3CDTF">2024-01-03T18:04:35Z</dcterms:created>
  <dcterms:modified xsi:type="dcterms:W3CDTF">2024-09-09T15:25:24Z</dcterms:modified>
</cp:coreProperties>
</file>