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"/>
  </p:notesMasterIdLst>
  <p:handoutMasterIdLst>
    <p:handoutMasterId r:id="rId6"/>
  </p:handoutMasterIdLst>
  <p:sldIdLst>
    <p:sldId id="261" r:id="rId2"/>
    <p:sldId id="281" r:id="rId3"/>
    <p:sldId id="283" r:id="rId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PERSONAL" initials="PP" lastIdx="1" clrIdx="0">
    <p:extLst>
      <p:ext uri="{19B8F6BF-5375-455C-9EA6-DF929625EA0E}">
        <p15:presenceInfo xmlns:p15="http://schemas.microsoft.com/office/powerpoint/2012/main" userId="PC PERS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8A7"/>
    <a:srgbClr val="70AD47"/>
    <a:srgbClr val="55C3CF"/>
    <a:srgbClr val="5B9BD5"/>
    <a:srgbClr val="4ABA46"/>
    <a:srgbClr val="4BC174"/>
    <a:srgbClr val="FFC000"/>
    <a:srgbClr val="FF33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9/09/2024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6" y="687873"/>
            <a:ext cx="9521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FEBRERO </a:t>
            </a: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2024</a:t>
            </a:r>
            <a:endParaRPr lang="es-CO" sz="3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99347" y="2467147"/>
            <a:ext cx="517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sz="2800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381860" y="655802"/>
            <a:ext cx="101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defRPr/>
            </a:pP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FEBRERO </a:t>
            </a: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2024</a:t>
            </a:r>
            <a:endParaRPr lang="es-ES" sz="28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34163"/>
              </p:ext>
            </p:extLst>
          </p:nvPr>
        </p:nvGraphicFramePr>
        <p:xfrm>
          <a:off x="201877" y="1530612"/>
          <a:ext cx="11899078" cy="3513280"/>
        </p:xfrm>
        <a:graphic>
          <a:graphicData uri="http://schemas.openxmlformats.org/drawingml/2006/table">
            <a:tbl>
              <a:tblPr/>
              <a:tblGrid>
                <a:gridCol w="366988">
                  <a:extLst>
                    <a:ext uri="{9D8B030D-6E8A-4147-A177-3AD203B41FA5}">
                      <a16:colId xmlns:a16="http://schemas.microsoft.com/office/drawing/2014/main" val="3515552925"/>
                    </a:ext>
                  </a:extLst>
                </a:gridCol>
                <a:gridCol w="1682029">
                  <a:extLst>
                    <a:ext uri="{9D8B030D-6E8A-4147-A177-3AD203B41FA5}">
                      <a16:colId xmlns:a16="http://schemas.microsoft.com/office/drawing/2014/main" val="360624079"/>
                    </a:ext>
                  </a:extLst>
                </a:gridCol>
                <a:gridCol w="1396593">
                  <a:extLst>
                    <a:ext uri="{9D8B030D-6E8A-4147-A177-3AD203B41FA5}">
                      <a16:colId xmlns:a16="http://schemas.microsoft.com/office/drawing/2014/main" val="2696297307"/>
                    </a:ext>
                  </a:extLst>
                </a:gridCol>
                <a:gridCol w="1875717">
                  <a:extLst>
                    <a:ext uri="{9D8B030D-6E8A-4147-A177-3AD203B41FA5}">
                      <a16:colId xmlns:a16="http://schemas.microsoft.com/office/drawing/2014/main" val="3545871674"/>
                    </a:ext>
                  </a:extLst>
                </a:gridCol>
                <a:gridCol w="2110181">
                  <a:extLst>
                    <a:ext uri="{9D8B030D-6E8A-4147-A177-3AD203B41FA5}">
                      <a16:colId xmlns:a16="http://schemas.microsoft.com/office/drawing/2014/main" val="3618227813"/>
                    </a:ext>
                  </a:extLst>
                </a:gridCol>
                <a:gridCol w="795141">
                  <a:extLst>
                    <a:ext uri="{9D8B030D-6E8A-4147-A177-3AD203B41FA5}">
                      <a16:colId xmlns:a16="http://schemas.microsoft.com/office/drawing/2014/main" val="2751871683"/>
                    </a:ext>
                  </a:extLst>
                </a:gridCol>
                <a:gridCol w="1192711">
                  <a:extLst>
                    <a:ext uri="{9D8B030D-6E8A-4147-A177-3AD203B41FA5}">
                      <a16:colId xmlns:a16="http://schemas.microsoft.com/office/drawing/2014/main" val="3156557431"/>
                    </a:ext>
                  </a:extLst>
                </a:gridCol>
                <a:gridCol w="866500">
                  <a:extLst>
                    <a:ext uri="{9D8B030D-6E8A-4147-A177-3AD203B41FA5}">
                      <a16:colId xmlns:a16="http://schemas.microsoft.com/office/drawing/2014/main" val="2506708594"/>
                    </a:ext>
                  </a:extLst>
                </a:gridCol>
                <a:gridCol w="1613218">
                  <a:extLst>
                    <a:ext uri="{9D8B030D-6E8A-4147-A177-3AD203B41FA5}">
                      <a16:colId xmlns:a16="http://schemas.microsoft.com/office/drawing/2014/main" val="750896629"/>
                    </a:ext>
                  </a:extLst>
                </a:gridCol>
              </a:tblGrid>
              <a:tr h="324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TUTELAS FEBRERO 2024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79405"/>
                  </a:ext>
                </a:extLst>
              </a:tr>
              <a:tr h="4689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Item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NUMERO DE RADICADO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DESPACHO JUDICIAL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ACCIONANTE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ACCIONADO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CONTESTACIÓN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FALLO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ESTADO ACTUAL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DERECHO FUNDAMENTAL PRESUNTAMENTE VULNERADO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93455"/>
                  </a:ext>
                </a:extLst>
              </a:tr>
              <a:tr h="533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2024-10015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JUZGADO PRIMERO (1) LABORAL DEL CIRCUITO CON FUNCIÓN DE BOGOTÁ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FABIO ORLANDO CASTIBLANCO CALIXTO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INDUSTRIA MILITAR - INDUMIL - DCCAE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5/02/2024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 FAVOR DE INDUMIL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Terminada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Derecho de Petición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52106"/>
                  </a:ext>
                </a:extLst>
              </a:tr>
              <a:tr h="5845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2024-017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JUZGADO PRIMERO (1) PENAL CIRCUITO DE CONOCIMIENTO DE BOGOTÁ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JUAN JOSÉ CARDONA LÓPEZ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INDUMIL - DCCAE - BATALLÓN JAIME ROOKE DE IBAGUÉ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7/02/2024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 FAVOR DE INDUMIL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Terminada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Debido Proceso, Derecho de Petición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80696"/>
                  </a:ext>
                </a:extLst>
              </a:tr>
              <a:tr h="533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3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2024-00044-00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JUZGADO TREINTA (30) ADMINISTRATIVO DEL CIRCUITO DE BOGOTÁ D.C.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FERNANDO ALBERTO MORENO BAQUERO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INDUSTRIA MILITAR - INDUMIL - DCCAE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13/02/2024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 FAVOR DE INDUMIL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Terminada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Debido Proceso, Acceso a la Administración de Justicia 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430018"/>
                  </a:ext>
                </a:extLst>
              </a:tr>
              <a:tr h="5139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2024-00053-00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JUZGADO CATORCE (14) CIVIL DEL CIRCUITO DE ORALIDAD, MEDELLÍN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JUAN DAVID LOPERA MESA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MINISTERIO DE DEFENSA NACIONAL - DEPARTAMENTO DE POLICIA DE ANTIOQUIA -  INDUMIL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21/02/2024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 FAVOR DE INDUMIL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Terminada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Debido Proceso, Acceso a la Administración de Justicia 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520584"/>
                  </a:ext>
                </a:extLst>
              </a:tr>
              <a:tr h="5498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5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2024-0001000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JUZGADO SEGUNDO (2) PENAL DEL CIRCUITO ESPECIALIZADO DE SANTA MARTA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JAIDER JIMÉNEZ TAPIA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INDUSTRIA MILITAR - INDUMIL - DCCAE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22/02/2024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A FAVOR DE INDUMIL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Terminada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" panose="020B0603020102020204" pitchFamily="34" charset="0"/>
                        </a:rPr>
                        <a:t>Debido Proceso, Derecho de Petición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19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6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50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4476</TotalTime>
  <Words>222</Words>
  <Application>Microsoft Office PowerPoint</Application>
  <PresentationFormat>Panorámica</PresentationFormat>
  <Paragraphs>59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Arial</vt:lpstr>
      <vt:lpstr>Franklin Gothic Book</vt:lpstr>
      <vt:lpstr>Franklin Gothic Medium</vt:lpstr>
      <vt:lpstr>Office 2013 - Tema de 2022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Miller Orlando Moreno Suarez</cp:lastModifiedBy>
  <cp:revision>143</cp:revision>
  <dcterms:created xsi:type="dcterms:W3CDTF">2024-01-03T18:04:35Z</dcterms:created>
  <dcterms:modified xsi:type="dcterms:W3CDTF">2024-09-09T15:25:05Z</dcterms:modified>
</cp:coreProperties>
</file>