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1" r:id="rId2"/>
    <p:sldId id="284" r:id="rId3"/>
    <p:sldId id="281" r:id="rId4"/>
    <p:sldId id="283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9/09/2024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AGOSTO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AGOSTO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16288"/>
              </p:ext>
            </p:extLst>
          </p:nvPr>
        </p:nvGraphicFramePr>
        <p:xfrm>
          <a:off x="106878" y="1535282"/>
          <a:ext cx="11922826" cy="3136048"/>
        </p:xfrm>
        <a:graphic>
          <a:graphicData uri="http://schemas.openxmlformats.org/drawingml/2006/table">
            <a:tbl>
              <a:tblPr/>
              <a:tblGrid>
                <a:gridCol w="367720">
                  <a:extLst>
                    <a:ext uri="{9D8B030D-6E8A-4147-A177-3AD203B41FA5}">
                      <a16:colId xmlns:a16="http://schemas.microsoft.com/office/drawing/2014/main" val="1534081427"/>
                    </a:ext>
                  </a:extLst>
                </a:gridCol>
                <a:gridCol w="1685384">
                  <a:extLst>
                    <a:ext uri="{9D8B030D-6E8A-4147-A177-3AD203B41FA5}">
                      <a16:colId xmlns:a16="http://schemas.microsoft.com/office/drawing/2014/main" val="4117820854"/>
                    </a:ext>
                  </a:extLst>
                </a:gridCol>
                <a:gridCol w="1399380">
                  <a:extLst>
                    <a:ext uri="{9D8B030D-6E8A-4147-A177-3AD203B41FA5}">
                      <a16:colId xmlns:a16="http://schemas.microsoft.com/office/drawing/2014/main" val="2298990063"/>
                    </a:ext>
                  </a:extLst>
                </a:gridCol>
                <a:gridCol w="1879460">
                  <a:extLst>
                    <a:ext uri="{9D8B030D-6E8A-4147-A177-3AD203B41FA5}">
                      <a16:colId xmlns:a16="http://schemas.microsoft.com/office/drawing/2014/main" val="647060648"/>
                    </a:ext>
                  </a:extLst>
                </a:gridCol>
                <a:gridCol w="2114394">
                  <a:extLst>
                    <a:ext uri="{9D8B030D-6E8A-4147-A177-3AD203B41FA5}">
                      <a16:colId xmlns:a16="http://schemas.microsoft.com/office/drawing/2014/main" val="704760396"/>
                    </a:ext>
                  </a:extLst>
                </a:gridCol>
                <a:gridCol w="796728">
                  <a:extLst>
                    <a:ext uri="{9D8B030D-6E8A-4147-A177-3AD203B41FA5}">
                      <a16:colId xmlns:a16="http://schemas.microsoft.com/office/drawing/2014/main" val="759237487"/>
                    </a:ext>
                  </a:extLst>
                </a:gridCol>
                <a:gridCol w="1195093">
                  <a:extLst>
                    <a:ext uri="{9D8B030D-6E8A-4147-A177-3AD203B41FA5}">
                      <a16:colId xmlns:a16="http://schemas.microsoft.com/office/drawing/2014/main" val="948697614"/>
                    </a:ext>
                  </a:extLst>
                </a:gridCol>
                <a:gridCol w="868228">
                  <a:extLst>
                    <a:ext uri="{9D8B030D-6E8A-4147-A177-3AD203B41FA5}">
                      <a16:colId xmlns:a16="http://schemas.microsoft.com/office/drawing/2014/main" val="3466321343"/>
                    </a:ext>
                  </a:extLst>
                </a:gridCol>
                <a:gridCol w="1616439">
                  <a:extLst>
                    <a:ext uri="{9D8B030D-6E8A-4147-A177-3AD203B41FA5}">
                      <a16:colId xmlns:a16="http://schemas.microsoft.com/office/drawing/2014/main" val="2452198271"/>
                    </a:ext>
                  </a:extLst>
                </a:gridCol>
              </a:tblGrid>
              <a:tr h="846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TUTELAS AGOSTO 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54199"/>
                  </a:ext>
                </a:extLst>
              </a:tr>
              <a:tr h="1354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Item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NUMERO DE RADICADO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DESPACHO JUDICIAL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ACCIONANTE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ACCIONADO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CONTESTACIÓN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FALLO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ESTADO ACTUAL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PRESUNTAMENTE VULNERADO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91990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252903109004-2024-00513 N.I.2024-00020T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PRIMERO PENAL DEL CIRCUITO ESPECIALIZADO DE SANTA MARTA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Olga Lucia Rojas y Fredy Andrés Godoy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SUPERINTENDENCIA DE VIGILANCIA Y SEGURIDAD PRIVADA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25/07/2024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 y debido proceso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050253"/>
                  </a:ext>
                </a:extLst>
              </a:tr>
              <a:tr h="4063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680013333011-2024-00160-00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ONCE ADMINISTRATIVO ORAL DEL CIRCUITO DE BUCARAMANGA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JORGE ALBERTO RANGEL GÓMEZ REPRESENTANTE LEGAL DE LA SOCIEDAD GALVIS RAMIREZ Y CIA S.A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DEPARTAMENTO CONTROL COMERCIO DE ARMAS, MUNICIONES Y EXPLOSIVOS - DCCAE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 y debido proceso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181515"/>
                  </a:ext>
                </a:extLst>
              </a:tr>
              <a:tr h="1354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2024-00104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PENAL DEL CIRCUITO DE UBATÉ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ALBA PATRICIA ANGEL VARGAS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50661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2024-200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VEINTIDÓS (22) PENAL DEL CIRCUITO CON FUNCIONES DE CONOCIMIENTO BOGOTÁ D.C.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ANTONY ENRIQUE GUZMÁN TORRES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COMANDO GENERAL DE LAS FUERZAS MILITARES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14/08/2024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627386"/>
                  </a:ext>
                </a:extLst>
              </a:tr>
              <a:tr h="4063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11001-31-87-012-2024-00089-00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DOCE DE EJECUCIÓN DE PENAS Y MEDIDAS DE SEGURIDAD BOGOTÁ D.C.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EMPERATRIZ GOMEZ AGUILLON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INSPECCIÓN DE POLICÍA LOCALIDAD DE SAN CRISTÓBAL DE BOGOTÁ – POLICÍA NACIONAL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de buen nombre y acceso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54200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47001 31 07 001 2024 00065 00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PRIMERO PENAL DEL CIRCUITO ESPECIALIZADO DE SANTA MARTA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FEDERICA S.A.S NIT. 900.042.928-4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SUPERINTENDENCIA DE VIGILANCIA Y SEGURIDAD PRIVADA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 y debido proceso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54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AGOSTO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94743"/>
              </p:ext>
            </p:extLst>
          </p:nvPr>
        </p:nvGraphicFramePr>
        <p:xfrm>
          <a:off x="95003" y="1725287"/>
          <a:ext cx="11922826" cy="3742262"/>
        </p:xfrm>
        <a:graphic>
          <a:graphicData uri="http://schemas.openxmlformats.org/drawingml/2006/table">
            <a:tbl>
              <a:tblPr/>
              <a:tblGrid>
                <a:gridCol w="367720">
                  <a:extLst>
                    <a:ext uri="{9D8B030D-6E8A-4147-A177-3AD203B41FA5}">
                      <a16:colId xmlns:a16="http://schemas.microsoft.com/office/drawing/2014/main" val="1534081427"/>
                    </a:ext>
                  </a:extLst>
                </a:gridCol>
                <a:gridCol w="1685384">
                  <a:extLst>
                    <a:ext uri="{9D8B030D-6E8A-4147-A177-3AD203B41FA5}">
                      <a16:colId xmlns:a16="http://schemas.microsoft.com/office/drawing/2014/main" val="4117820854"/>
                    </a:ext>
                  </a:extLst>
                </a:gridCol>
                <a:gridCol w="1399380">
                  <a:extLst>
                    <a:ext uri="{9D8B030D-6E8A-4147-A177-3AD203B41FA5}">
                      <a16:colId xmlns:a16="http://schemas.microsoft.com/office/drawing/2014/main" val="2298990063"/>
                    </a:ext>
                  </a:extLst>
                </a:gridCol>
                <a:gridCol w="1879460">
                  <a:extLst>
                    <a:ext uri="{9D8B030D-6E8A-4147-A177-3AD203B41FA5}">
                      <a16:colId xmlns:a16="http://schemas.microsoft.com/office/drawing/2014/main" val="647060648"/>
                    </a:ext>
                  </a:extLst>
                </a:gridCol>
                <a:gridCol w="2114394">
                  <a:extLst>
                    <a:ext uri="{9D8B030D-6E8A-4147-A177-3AD203B41FA5}">
                      <a16:colId xmlns:a16="http://schemas.microsoft.com/office/drawing/2014/main" val="704760396"/>
                    </a:ext>
                  </a:extLst>
                </a:gridCol>
                <a:gridCol w="796728">
                  <a:extLst>
                    <a:ext uri="{9D8B030D-6E8A-4147-A177-3AD203B41FA5}">
                      <a16:colId xmlns:a16="http://schemas.microsoft.com/office/drawing/2014/main" val="759237487"/>
                    </a:ext>
                  </a:extLst>
                </a:gridCol>
                <a:gridCol w="1195093">
                  <a:extLst>
                    <a:ext uri="{9D8B030D-6E8A-4147-A177-3AD203B41FA5}">
                      <a16:colId xmlns:a16="http://schemas.microsoft.com/office/drawing/2014/main" val="948697614"/>
                    </a:ext>
                  </a:extLst>
                </a:gridCol>
                <a:gridCol w="868228">
                  <a:extLst>
                    <a:ext uri="{9D8B030D-6E8A-4147-A177-3AD203B41FA5}">
                      <a16:colId xmlns:a16="http://schemas.microsoft.com/office/drawing/2014/main" val="3466321343"/>
                    </a:ext>
                  </a:extLst>
                </a:gridCol>
                <a:gridCol w="1616439">
                  <a:extLst>
                    <a:ext uri="{9D8B030D-6E8A-4147-A177-3AD203B41FA5}">
                      <a16:colId xmlns:a16="http://schemas.microsoft.com/office/drawing/2014/main" val="2452198271"/>
                    </a:ext>
                  </a:extLst>
                </a:gridCol>
              </a:tblGrid>
              <a:tr h="8465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TUTELAS AGOSTO 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54199"/>
                  </a:ext>
                </a:extLst>
              </a:tr>
              <a:tr h="1354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Item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NUMERO DE RADICADO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DESPACHO JUDICIAL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ACCIONANTE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ACCIONADO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CONTESTACIÓN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FALLO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ESTADO ACTUAL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PRESUNTAMENTE VULNERADO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691990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23-417-31-03-001-2024-00141-00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CIVIL DEL CIRCUITO DE LORICA, CÓRDOBA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DAIVER DARIO DORIA AVILA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DEPARTAMENTO CONTROL COMERCIO DE ARMAS</a:t>
                      </a:r>
                      <a:b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265656"/>
                  </a:ext>
                </a:extLst>
              </a:tr>
              <a:tr h="2709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20001-37-87-004-2024-03073-00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CUARTO DE EJECUCIÓN DE PENAS Y MEDIDAS DE SEGURIDAD DE VALLEDUPAR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ALMICAR JAVIER MERIÑO GUERRERO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MINISTERIO DE DEFENSA</a:t>
                      </a:r>
                      <a:b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 y debido proceso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13036"/>
                  </a:ext>
                </a:extLst>
              </a:tr>
              <a:tr h="3386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47001-31-07-001-2024-00068-00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PRIMERO PENAL DEL CIRCUITO ESPECIALIZADO DE SANTA MARTA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BANHAMBURGO S.A.S NIT.900.389.810-4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SUPERINTENDENCIA DE VIGILANCIA Y SEGURIDAD PRIVADA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 y debido proceso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091997"/>
                  </a:ext>
                </a:extLst>
              </a:tr>
              <a:tr h="94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11001-31-03-049-2024–00455-00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CUARENTA Y NUEVE (49) CIVIL DEL CIRCUITO DE BOGOTÁ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RAMÓN ENRIQUE ANASTACIO REY RINCÓN y HELBERD IGNACIO JIMÉNEZ OJEDA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DEPARTAMENTO CONTROL COMERCIO DE ARMAS, MUNICIONES Y EXPLOSIVOS – DCCAE, SECCIONAL COMERCIO DE ARMAS, MUNICIONES Y EXPLOSIVOS – DCCAE- DECIMA TERCERA BRIGADA EJERCITO NACIONAL – SECCIONAL 16 USAQUÉN, SECRETARIA DISTRITAL DE GOBIERNO – ALCALDÍA LOCAL ANTONIO NARIÑO - FISCALIA SEGUNDA (2) ESPECIALIZADA DE LA UNIDAD ESPECIALIZADA – JUICIO – BOGOTÁ.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/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Petición, debido proceso, igualdad integridad personal y propiedad privada, restablecimiento y preservación de derecho de petición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310298"/>
                  </a:ext>
                </a:extLst>
              </a:tr>
              <a:tr h="2709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11001310902320240014300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23 PENAL CIRCUITO CON FUNCIÓN DE CONOCIMIENTO DE BOGOTÁ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MARY LEYLA FAJARDO ARDILA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INDUSTRIA MILITAR - INDUMIL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29/08/2024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 tramite 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</a:t>
                      </a:r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mínimo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vital, a la vida, al trabajo a la estabilidad reforzada, a la salud y a la seguridad social.</a:t>
                      </a:r>
                    </a:p>
                  </a:txBody>
                  <a:tcPr marL="3386" marR="3386" marT="3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4483</TotalTime>
  <Words>543</Words>
  <Application>Microsoft Office PowerPoint</Application>
  <PresentationFormat>Panorámica</PresentationFormat>
  <Paragraphs>124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149</cp:revision>
  <dcterms:created xsi:type="dcterms:W3CDTF">2024-01-03T18:04:35Z</dcterms:created>
  <dcterms:modified xsi:type="dcterms:W3CDTF">2024-09-09T15:26:20Z</dcterms:modified>
</cp:coreProperties>
</file>