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</p:sldMasterIdLst>
  <p:notesMasterIdLst>
    <p:notesMasterId r:id="rId5"/>
  </p:notesMasterIdLst>
  <p:handoutMasterIdLst>
    <p:handoutMasterId r:id="rId6"/>
  </p:handoutMasterIdLst>
  <p:sldIdLst>
    <p:sldId id="261" r:id="rId2"/>
    <p:sldId id="281" r:id="rId3"/>
    <p:sldId id="283" r:id="rId4"/>
  </p:sldIdLst>
  <p:sldSz cx="12192000" cy="6858000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C PERSONAL" initials="PP" lastIdx="1" clrIdx="0">
    <p:extLst>
      <p:ext uri="{19B8F6BF-5375-455C-9EA6-DF929625EA0E}">
        <p15:presenceInfo xmlns:p15="http://schemas.microsoft.com/office/powerpoint/2012/main" userId="PC PERSONA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0C8A7"/>
    <a:srgbClr val="70AD47"/>
    <a:srgbClr val="55C3CF"/>
    <a:srgbClr val="5B9BD5"/>
    <a:srgbClr val="4ABA46"/>
    <a:srgbClr val="4BC174"/>
    <a:srgbClr val="FFC000"/>
    <a:srgbClr val="FF3300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6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11" d="100"/>
          <a:sy n="111" d="100"/>
        </p:scale>
        <p:origin x="2532" y="11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11" Type="http://schemas.openxmlformats.org/officeDocument/2006/relationships/tableStyles" Target="tableStyles.xml"/><Relationship Id="rId5" Type="http://schemas.openxmlformats.org/officeDocument/2006/relationships/notesMaster" Target="notesMasters/notesMaster1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8244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249FC5-CE8F-4A19-B9F2-2E495EE32FD4}" type="datetimeFigureOut">
              <a:rPr lang="es-CO" smtClean="0"/>
              <a:t>9/09/2024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DF4E99-9637-43EC-A1FF-672A953E878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8624731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DF4E99-9637-43EC-A1FF-672A953E8785}" type="slidenum">
              <a:rPr lang="es-CO" smtClean="0"/>
              <a:t>1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630318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3696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1866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470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3862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905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68" r:id="rId2"/>
    <p:sldLayoutId id="2147483666" r:id="rId3"/>
    <p:sldLayoutId id="2147483663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7DE4F6C5-03EE-7DE9-CFD1-C39006492509}"/>
              </a:ext>
            </a:extLst>
          </p:cNvPr>
          <p:cNvSpPr txBox="1"/>
          <p:nvPr/>
        </p:nvSpPr>
        <p:spPr>
          <a:xfrm>
            <a:off x="299346" y="687873"/>
            <a:ext cx="952154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>
              <a:defRPr/>
            </a:pP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ABRIL </a:t>
            </a:r>
            <a:r>
              <a:rPr lang="es-ES" sz="3400" b="1" dirty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DE </a:t>
            </a:r>
            <a:r>
              <a:rPr lang="es-ES" sz="3400" b="1" dirty="0" smtClean="0">
                <a:solidFill>
                  <a:schemeClr val="bg1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2024</a:t>
            </a:r>
            <a:endParaRPr lang="es-CO" sz="3400" b="1" dirty="0">
              <a:solidFill>
                <a:schemeClr val="bg1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2525C40-98AE-1555-78D9-A818B3C941CB}"/>
              </a:ext>
            </a:extLst>
          </p:cNvPr>
          <p:cNvSpPr txBox="1"/>
          <p:nvPr/>
        </p:nvSpPr>
        <p:spPr>
          <a:xfrm>
            <a:off x="299347" y="2467147"/>
            <a:ext cx="51758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800" dirty="0" smtClean="0">
                <a:solidFill>
                  <a:srgbClr val="FFC000"/>
                </a:solidFill>
                <a:latin typeface="Franklin Gothic Medium" panose="020B0603020102020204" pitchFamily="34" charset="0"/>
                <a:cs typeface="Arial" panose="020B0604020202020204" pitchFamily="34" charset="0"/>
              </a:rPr>
              <a:t>OFICINA LEGAL</a:t>
            </a:r>
            <a:endParaRPr lang="es-CO" sz="2800" dirty="0">
              <a:solidFill>
                <a:srgbClr val="FFC000"/>
              </a:solidFill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53123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604A5A0-55F0-487D-B712-A0520BE22705}"/>
              </a:ext>
            </a:extLst>
          </p:cNvPr>
          <p:cNvSpPr txBox="1"/>
          <p:nvPr/>
        </p:nvSpPr>
        <p:spPr>
          <a:xfrm>
            <a:off x="381860" y="655802"/>
            <a:ext cx="10123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defTabSz="914400">
              <a:defRPr/>
            </a:pP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BOLETÍN TUTELAS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ABRIL </a:t>
            </a:r>
            <a:r>
              <a:rPr lang="es-ES" sz="2800" b="1" dirty="0">
                <a:latin typeface="Franklin Gothic Medium" panose="020B0603020102020204" pitchFamily="34" charset="0"/>
                <a:cs typeface="Arial" panose="020B0604020202020204" pitchFamily="34" charset="0"/>
              </a:rPr>
              <a:t>DE </a:t>
            </a:r>
            <a:r>
              <a:rPr lang="es-ES" sz="2800" b="1" dirty="0" smtClean="0">
                <a:latin typeface="Franklin Gothic Medium" panose="020B0603020102020204" pitchFamily="34" charset="0"/>
                <a:cs typeface="Arial" panose="020B0604020202020204" pitchFamily="34" charset="0"/>
              </a:rPr>
              <a:t>2024</a:t>
            </a:r>
            <a:endParaRPr lang="es-ES" sz="2800" b="1" dirty="0">
              <a:latin typeface="Franklin Gothic Medium" panose="020B06030201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1304338"/>
              </p:ext>
            </p:extLst>
          </p:nvPr>
        </p:nvGraphicFramePr>
        <p:xfrm>
          <a:off x="185749" y="1525955"/>
          <a:ext cx="11537075" cy="3328289"/>
        </p:xfrm>
        <a:graphic>
          <a:graphicData uri="http://schemas.openxmlformats.org/drawingml/2006/table">
            <a:tbl>
              <a:tblPr/>
              <a:tblGrid>
                <a:gridCol w="359061">
                  <a:extLst>
                    <a:ext uri="{9D8B030D-6E8A-4147-A177-3AD203B41FA5}">
                      <a16:colId xmlns:a16="http://schemas.microsoft.com/office/drawing/2014/main" val="2440725865"/>
                    </a:ext>
                  </a:extLst>
                </a:gridCol>
                <a:gridCol w="1645699">
                  <a:extLst>
                    <a:ext uri="{9D8B030D-6E8A-4147-A177-3AD203B41FA5}">
                      <a16:colId xmlns:a16="http://schemas.microsoft.com/office/drawing/2014/main" val="1805857470"/>
                    </a:ext>
                  </a:extLst>
                </a:gridCol>
                <a:gridCol w="1908000">
                  <a:extLst>
                    <a:ext uri="{9D8B030D-6E8A-4147-A177-3AD203B41FA5}">
                      <a16:colId xmlns:a16="http://schemas.microsoft.com/office/drawing/2014/main" val="198818280"/>
                    </a:ext>
                  </a:extLst>
                </a:gridCol>
                <a:gridCol w="1835204">
                  <a:extLst>
                    <a:ext uri="{9D8B030D-6E8A-4147-A177-3AD203B41FA5}">
                      <a16:colId xmlns:a16="http://schemas.microsoft.com/office/drawing/2014/main" val="1713954849"/>
                    </a:ext>
                  </a:extLst>
                </a:gridCol>
                <a:gridCol w="1296000">
                  <a:extLst>
                    <a:ext uri="{9D8B030D-6E8A-4147-A177-3AD203B41FA5}">
                      <a16:colId xmlns:a16="http://schemas.microsoft.com/office/drawing/2014/main" val="3716076816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19107459"/>
                    </a:ext>
                  </a:extLst>
                </a:gridCol>
                <a:gridCol w="1166951">
                  <a:extLst>
                    <a:ext uri="{9D8B030D-6E8A-4147-A177-3AD203B41FA5}">
                      <a16:colId xmlns:a16="http://schemas.microsoft.com/office/drawing/2014/main" val="2858270648"/>
                    </a:ext>
                  </a:extLst>
                </a:gridCol>
                <a:gridCol w="847785">
                  <a:extLst>
                    <a:ext uri="{9D8B030D-6E8A-4147-A177-3AD203B41FA5}">
                      <a16:colId xmlns:a16="http://schemas.microsoft.com/office/drawing/2014/main" val="2536929200"/>
                    </a:ext>
                  </a:extLst>
                </a:gridCol>
                <a:gridCol w="1578375">
                  <a:extLst>
                    <a:ext uri="{9D8B030D-6E8A-4147-A177-3AD203B41FA5}">
                      <a16:colId xmlns:a16="http://schemas.microsoft.com/office/drawing/2014/main" val="3957143838"/>
                    </a:ext>
                  </a:extLst>
                </a:gridCol>
              </a:tblGrid>
              <a:tr h="250855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es-CO" sz="11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TUTELAS ABRIL 2024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CE6F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4390245"/>
                  </a:ext>
                </a:extLst>
              </a:tr>
              <a:tr h="45929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Item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NUMERO DE RADICADO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 DESPACHO JUDICIAL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ACCIONANTE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ACCIONADO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CONTESTACIÓN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FALLO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ESTADO ACTUAL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1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PRESUNTAMENTE VULNERADO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3770861"/>
                  </a:ext>
                </a:extLst>
              </a:tr>
              <a:tr h="1008000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2024-0016700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QUINTO (5) ADMINISTRATIVO ORAL DEL CIRCUITO JUDICIAL DE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JOHN FREDY GALLO BEDOYA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INDUMIL - DCCAE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12/04/2024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9880668"/>
                  </a:ext>
                </a:extLst>
              </a:tr>
              <a:tr h="802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2024-00326-00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CUARTO (04) PEQUEÑAS CAUSAS Y COMPETENCIA MÚLTIPLE SOACHA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JCGO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INDUMIL Y OTRAS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16/04/2024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Estabilidad Laboral Reforzada 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6883355"/>
                  </a:ext>
                </a:extLst>
              </a:tr>
              <a:tr h="802738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2024 00038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JUZGADO VEINTICUATRO (24) DE EJECUCIÓN DE PENAS Y MEDIDAS DE SEGURIDAD BOGOTÁ D.C.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JHON JAIRO BETANCOURHT LOPEZ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INDUMIL Y OTRAS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30/04/2024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A FAVOR DE INDUMIL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Terminada 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Franklin Gothic Book" panose="020B0503020102020204" pitchFamily="34" charset="0"/>
                        </a:rPr>
                        <a:t>Derecho Fundamental de Petición</a:t>
                      </a:r>
                    </a:p>
                  </a:txBody>
                  <a:tcPr marL="6758" marR="6758" marT="675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97597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8467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205071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Tema de 2022">
  <a:themeElements>
    <a:clrScheme name="Office 2013 - Tema de 20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Tema de 2022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Tema de 2022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4478</TotalTime>
  <Words>127</Words>
  <Application>Microsoft Office PowerPoint</Application>
  <PresentationFormat>Panorámica</PresentationFormat>
  <Paragraphs>41</Paragraphs>
  <Slides>3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</vt:i4>
      </vt:variant>
    </vt:vector>
  </HeadingPairs>
  <TitlesOfParts>
    <vt:vector size="8" baseType="lpstr">
      <vt:lpstr>Aptos</vt:lpstr>
      <vt:lpstr>Arial</vt:lpstr>
      <vt:lpstr>Franklin Gothic Book</vt:lpstr>
      <vt:lpstr>Franklin Gothic Medium</vt:lpstr>
      <vt:lpstr>Office 2013 - Tema de 2022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</dc:creator>
  <cp:lastModifiedBy>Miller Orlando Moreno Suarez</cp:lastModifiedBy>
  <cp:revision>145</cp:revision>
  <dcterms:created xsi:type="dcterms:W3CDTF">2024-01-03T18:04:35Z</dcterms:created>
  <dcterms:modified xsi:type="dcterms:W3CDTF">2024-09-09T15:25:17Z</dcterms:modified>
</cp:coreProperties>
</file>