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0"/>
  </p:notesMasterIdLst>
  <p:handoutMasterIdLst>
    <p:handoutMasterId r:id="rId11"/>
  </p:handoutMasterIdLst>
  <p:sldIdLst>
    <p:sldId id="261" r:id="rId2"/>
    <p:sldId id="276" r:id="rId3"/>
    <p:sldId id="289" r:id="rId4"/>
    <p:sldId id="290" r:id="rId5"/>
    <p:sldId id="288" r:id="rId6"/>
    <p:sldId id="280" r:id="rId7"/>
    <p:sldId id="291" r:id="rId8"/>
    <p:sldId id="259" r:id="rId9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A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253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CAC06-FBCB-4376-ADD5-9D3CE4A84F47}" type="doc">
      <dgm:prSet loTypeId="urn:microsoft.com/office/officeart/2005/8/layout/hProcess1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CAB29154-1456-434F-B78E-5E103D49733D}">
      <dgm:prSet custT="1"/>
      <dgm:spPr/>
      <dgm:t>
        <a:bodyPr/>
        <a:lstStyle/>
        <a:p>
          <a:pPr algn="ctr" rtl="0"/>
          <a:r>
            <a:rPr lang="es-419" sz="2800" b="1" i="1" dirty="0" smtClean="0">
              <a:latin typeface="Franklin Gothic Book" panose="020B0503020102020204" pitchFamily="34" charset="0"/>
            </a:rPr>
            <a:t>¿Las </a:t>
          </a:r>
          <a:r>
            <a:rPr lang="es-419" sz="2800" b="1" i="1" u="sng" dirty="0" smtClean="0">
              <a:latin typeface="Franklin Gothic Book" panose="020B0503020102020204" pitchFamily="34" charset="0"/>
            </a:rPr>
            <a:t>Armas traumáticas </a:t>
          </a:r>
          <a:r>
            <a:rPr lang="es-419" sz="2800" b="1" i="1" dirty="0" smtClean="0">
              <a:latin typeface="Franklin Gothic Book" panose="020B0503020102020204" pitchFamily="34" charset="0"/>
            </a:rPr>
            <a:t>requieren de un permiso de tenencia y/o porte del Departamento de Control y Comercio de Armas, Municiones y Explosivos – DCCAE, de la misma forma en la que lo necesitan las </a:t>
          </a:r>
          <a:r>
            <a:rPr lang="es-419" sz="2800" b="1" i="1" u="sng" dirty="0" smtClean="0">
              <a:latin typeface="Franklin Gothic Book" panose="020B0503020102020204" pitchFamily="34" charset="0"/>
            </a:rPr>
            <a:t>Armas de Fuego</a:t>
          </a:r>
          <a:r>
            <a:rPr lang="es-419" sz="2800" b="1" i="1" dirty="0" smtClean="0">
              <a:latin typeface="Franklin Gothic Book" panose="020B0503020102020204" pitchFamily="34" charset="0"/>
            </a:rPr>
            <a:t>?</a:t>
          </a:r>
          <a:endParaRPr lang="es-419" sz="2800" dirty="0">
            <a:latin typeface="Franklin Gothic Book" panose="020B0503020102020204" pitchFamily="34" charset="0"/>
          </a:endParaRPr>
        </a:p>
      </dgm:t>
    </dgm:pt>
    <dgm:pt modelId="{44EABDF1-F52C-44CB-80E9-D6D5E2DB8D29}" type="parTrans" cxnId="{AE9F806C-9D8D-4B58-A4BA-693E6AB27D59}">
      <dgm:prSet/>
      <dgm:spPr/>
      <dgm:t>
        <a:bodyPr/>
        <a:lstStyle/>
        <a:p>
          <a:endParaRPr lang="es-ES"/>
        </a:p>
      </dgm:t>
    </dgm:pt>
    <dgm:pt modelId="{E309F2B0-D506-429C-BB00-A2A8764215E1}" type="sibTrans" cxnId="{AE9F806C-9D8D-4B58-A4BA-693E6AB27D59}">
      <dgm:prSet/>
      <dgm:spPr/>
      <dgm:t>
        <a:bodyPr/>
        <a:lstStyle/>
        <a:p>
          <a:endParaRPr lang="es-ES"/>
        </a:p>
      </dgm:t>
    </dgm:pt>
    <dgm:pt modelId="{2B4FDEE5-17AC-49EF-AD35-CB6AF939C525}" type="pres">
      <dgm:prSet presAssocID="{D2CCAC06-FBCB-4376-ADD5-9D3CE4A84F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F04ADF-B7D9-4261-AEAE-9732AD757353}" type="pres">
      <dgm:prSet presAssocID="{D2CCAC06-FBCB-4376-ADD5-9D3CE4A84F47}" presName="arrow" presStyleLbl="bgShp" presStyleIdx="0" presStyleCnt="1" custLinFactY="63993" custLinFactNeighborX="-379" custLinFactNeighborY="100000"/>
      <dgm:spPr/>
    </dgm:pt>
    <dgm:pt modelId="{D361D34B-D41C-4DFF-92D9-F4D1E9CA0EF4}" type="pres">
      <dgm:prSet presAssocID="{D2CCAC06-FBCB-4376-ADD5-9D3CE4A84F47}" presName="points" presStyleCnt="0"/>
      <dgm:spPr/>
    </dgm:pt>
    <dgm:pt modelId="{E53A7534-ABA9-4D63-96F9-4691C2C10E7E}" type="pres">
      <dgm:prSet presAssocID="{CAB29154-1456-434F-B78E-5E103D49733D}" presName="compositeA" presStyleCnt="0"/>
      <dgm:spPr/>
    </dgm:pt>
    <dgm:pt modelId="{A39B2759-DD11-48A2-85F0-29407CD0C114}" type="pres">
      <dgm:prSet presAssocID="{CAB29154-1456-434F-B78E-5E103D49733D}" presName="textA" presStyleLbl="revTx" presStyleIdx="0" presStyleCnt="1" custScaleX="105558" custScaleY="173675" custLinFactNeighborX="3407" custLinFactNeighborY="184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344272-BC33-4400-AEDC-1C54DE258468}" type="pres">
      <dgm:prSet presAssocID="{CAB29154-1456-434F-B78E-5E103D49733D}" presName="circleA" presStyleLbl="node1" presStyleIdx="0" presStyleCnt="1" custLinFactX="-1031261" custLinFactY="-200000" custLinFactNeighborX="-1100000" custLinFactNeighborY="-300000"/>
      <dgm:spPr/>
      <dgm:t>
        <a:bodyPr/>
        <a:lstStyle/>
        <a:p>
          <a:endParaRPr lang="es-ES"/>
        </a:p>
      </dgm:t>
    </dgm:pt>
    <dgm:pt modelId="{D9C2F807-DF2D-400B-A4AC-C4F223FA73FA}" type="pres">
      <dgm:prSet presAssocID="{CAB29154-1456-434F-B78E-5E103D49733D}" presName="spaceA" presStyleCnt="0"/>
      <dgm:spPr/>
    </dgm:pt>
  </dgm:ptLst>
  <dgm:cxnLst>
    <dgm:cxn modelId="{DF0BF9E5-443A-426E-852C-06B6D67EF84B}" type="presOf" srcId="{D2CCAC06-FBCB-4376-ADD5-9D3CE4A84F47}" destId="{2B4FDEE5-17AC-49EF-AD35-CB6AF939C525}" srcOrd="0" destOrd="0" presId="urn:microsoft.com/office/officeart/2005/8/layout/hProcess11"/>
    <dgm:cxn modelId="{FDC1A6D5-2B1E-4E58-8DDF-B97A1B59FDFA}" type="presOf" srcId="{CAB29154-1456-434F-B78E-5E103D49733D}" destId="{A39B2759-DD11-48A2-85F0-29407CD0C114}" srcOrd="0" destOrd="0" presId="urn:microsoft.com/office/officeart/2005/8/layout/hProcess11"/>
    <dgm:cxn modelId="{AE9F806C-9D8D-4B58-A4BA-693E6AB27D59}" srcId="{D2CCAC06-FBCB-4376-ADD5-9D3CE4A84F47}" destId="{CAB29154-1456-434F-B78E-5E103D49733D}" srcOrd="0" destOrd="0" parTransId="{44EABDF1-F52C-44CB-80E9-D6D5E2DB8D29}" sibTransId="{E309F2B0-D506-429C-BB00-A2A8764215E1}"/>
    <dgm:cxn modelId="{119A1D1E-626E-4C86-8703-A67D59E84F83}" type="presParOf" srcId="{2B4FDEE5-17AC-49EF-AD35-CB6AF939C525}" destId="{E7F04ADF-B7D9-4261-AEAE-9732AD757353}" srcOrd="0" destOrd="0" presId="urn:microsoft.com/office/officeart/2005/8/layout/hProcess11"/>
    <dgm:cxn modelId="{DA601116-8B15-488E-8558-917A77E03464}" type="presParOf" srcId="{2B4FDEE5-17AC-49EF-AD35-CB6AF939C525}" destId="{D361D34B-D41C-4DFF-92D9-F4D1E9CA0EF4}" srcOrd="1" destOrd="0" presId="urn:microsoft.com/office/officeart/2005/8/layout/hProcess11"/>
    <dgm:cxn modelId="{621F40FB-901C-4C46-AA0E-13CAFEC9812F}" type="presParOf" srcId="{D361D34B-D41C-4DFF-92D9-F4D1E9CA0EF4}" destId="{E53A7534-ABA9-4D63-96F9-4691C2C10E7E}" srcOrd="0" destOrd="0" presId="urn:microsoft.com/office/officeart/2005/8/layout/hProcess11"/>
    <dgm:cxn modelId="{D9DE3745-CDBE-4496-B7B8-49CD3E4BF1C0}" type="presParOf" srcId="{E53A7534-ABA9-4D63-96F9-4691C2C10E7E}" destId="{A39B2759-DD11-48A2-85F0-29407CD0C114}" srcOrd="0" destOrd="0" presId="urn:microsoft.com/office/officeart/2005/8/layout/hProcess11"/>
    <dgm:cxn modelId="{B5D792AC-5271-44BC-A9C8-34E05EE49695}" type="presParOf" srcId="{E53A7534-ABA9-4D63-96F9-4691C2C10E7E}" destId="{CE344272-BC33-4400-AEDC-1C54DE258468}" srcOrd="1" destOrd="0" presId="urn:microsoft.com/office/officeart/2005/8/layout/hProcess11"/>
    <dgm:cxn modelId="{6CA9D515-8AE6-46A1-BE0A-E128C4B0E034}" type="presParOf" srcId="{E53A7534-ABA9-4D63-96F9-4691C2C10E7E}" destId="{D9C2F807-DF2D-400B-A4AC-C4F223FA73F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F1F470-D4E0-42CB-AD74-48AF3842AFFA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00CD80A-FCEF-4BBB-A884-93ABD0F90C26}">
      <dgm:prSet phldrT="[Texto]"/>
      <dgm:spPr/>
      <dgm:t>
        <a:bodyPr/>
        <a:lstStyle/>
        <a:p>
          <a:r>
            <a:rPr lang="es-CO" dirty="0" smtClean="0">
              <a:latin typeface="Franklin Gothic Book" panose="020B0503020102020204" pitchFamily="34" charset="0"/>
            </a:rPr>
            <a:t>En ese sentido</a:t>
          </a:r>
          <a:r>
            <a:rPr lang="es-CO" i="1" dirty="0" smtClean="0">
              <a:latin typeface="Franklin Gothic Book" panose="020B0503020102020204" pitchFamily="34" charset="0"/>
            </a:rPr>
            <a:t>,</a:t>
          </a:r>
          <a:r>
            <a:rPr lang="es-CO" dirty="0" smtClean="0">
              <a:latin typeface="Franklin Gothic Book" panose="020B0503020102020204" pitchFamily="34" charset="0"/>
            </a:rPr>
            <a:t> si el arma corresponde a las características de </a:t>
          </a:r>
          <a:r>
            <a:rPr lang="es-CO" i="1" dirty="0" smtClean="0">
              <a:latin typeface="Franklin Gothic Book" panose="020B0503020102020204" pitchFamily="34" charset="0"/>
            </a:rPr>
            <a:t>“</a:t>
          </a:r>
          <a:r>
            <a:rPr lang="es-CO" b="1" i="1" dirty="0" smtClean="0">
              <a:latin typeface="Franklin Gothic Book" panose="020B0503020102020204" pitchFamily="34" charset="0"/>
            </a:rPr>
            <a:t>Armas Traumáticas</a:t>
          </a:r>
          <a:r>
            <a:rPr lang="es-CO" i="1" dirty="0" smtClean="0">
              <a:latin typeface="Franklin Gothic Book" panose="020B0503020102020204" pitchFamily="34" charset="0"/>
            </a:rPr>
            <a:t>”</a:t>
          </a:r>
          <a:r>
            <a:rPr lang="es-CO" dirty="0" smtClean="0">
              <a:latin typeface="Franklin Gothic Book" panose="020B0503020102020204" pitchFamily="34" charset="0"/>
            </a:rPr>
            <a:t> les regirá el Decreto 1417 de 2021, las cuales se</a:t>
          </a:r>
          <a:r>
            <a:rPr lang="es-CO" i="1" dirty="0" smtClean="0">
              <a:latin typeface="Franklin Gothic Book" panose="020B0503020102020204" pitchFamily="34" charset="0"/>
            </a:rPr>
            <a:t> </a:t>
          </a:r>
          <a:r>
            <a:rPr lang="es-CO" dirty="0" smtClean="0">
              <a:latin typeface="Franklin Gothic Book" panose="020B0503020102020204" pitchFamily="34" charset="0"/>
            </a:rPr>
            <a:t>remiten estrictamente al Decreto-Ley 2535 de 1993.</a:t>
          </a:r>
          <a:endParaRPr lang="es-ES" dirty="0">
            <a:latin typeface="Franklin Gothic Book" panose="020B0503020102020204" pitchFamily="34" charset="0"/>
          </a:endParaRPr>
        </a:p>
      </dgm:t>
    </dgm:pt>
    <dgm:pt modelId="{7FCCE117-465C-47AB-A7A2-CB1BA0A997D6}" type="parTrans" cxnId="{0AF1BDAA-647D-454A-BEAB-03F6923874EA}">
      <dgm:prSet/>
      <dgm:spPr/>
      <dgm:t>
        <a:bodyPr/>
        <a:lstStyle/>
        <a:p>
          <a:endParaRPr lang="es-ES"/>
        </a:p>
      </dgm:t>
    </dgm:pt>
    <dgm:pt modelId="{86648C6B-78CC-4E48-98B6-E1BC35458324}" type="sibTrans" cxnId="{0AF1BDAA-647D-454A-BEAB-03F6923874EA}">
      <dgm:prSet/>
      <dgm:spPr/>
      <dgm:t>
        <a:bodyPr/>
        <a:lstStyle/>
        <a:p>
          <a:endParaRPr lang="es-ES"/>
        </a:p>
      </dgm:t>
    </dgm:pt>
    <dgm:pt modelId="{C2DBCE65-6949-46B8-97BD-EF94E77242AF}">
      <dgm:prSet phldrT="[Texto]"/>
      <dgm:spPr/>
      <dgm:t>
        <a:bodyPr/>
        <a:lstStyle/>
        <a:p>
          <a:pPr algn="ctr"/>
          <a:endParaRPr lang="es-ES" b="1" dirty="0"/>
        </a:p>
      </dgm:t>
    </dgm:pt>
    <dgm:pt modelId="{982B6370-7568-4128-891C-B3ACE3CA1590}" type="parTrans" cxnId="{608B8A07-C611-45FF-BFAF-6DC388AE9EF7}">
      <dgm:prSet/>
      <dgm:spPr/>
      <dgm:t>
        <a:bodyPr/>
        <a:lstStyle/>
        <a:p>
          <a:endParaRPr lang="es-ES"/>
        </a:p>
      </dgm:t>
    </dgm:pt>
    <dgm:pt modelId="{BFDFAD23-2739-4138-9302-03FFBA38D5ED}" type="sibTrans" cxnId="{608B8A07-C611-45FF-BFAF-6DC388AE9EF7}">
      <dgm:prSet/>
      <dgm:spPr/>
      <dgm:t>
        <a:bodyPr/>
        <a:lstStyle/>
        <a:p>
          <a:endParaRPr lang="es-ES"/>
        </a:p>
      </dgm:t>
    </dgm:pt>
    <dgm:pt modelId="{460E42B9-2AC9-4D04-A048-B4330C675AE0}" type="pres">
      <dgm:prSet presAssocID="{9AF1F470-D4E0-42CB-AD74-48AF3842AFF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5892C99-6FEF-4D6C-895B-1CD6041709A5}" type="pres">
      <dgm:prSet presAssocID="{600CD80A-FCEF-4BBB-A884-93ABD0F90C26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589809-E9AC-4A76-8F1F-FD6591BD4EAA}" type="pres">
      <dgm:prSet presAssocID="{C2DBCE65-6949-46B8-97BD-EF94E77242AF}" presName="arrow" presStyleLbl="node1" presStyleIdx="1" presStyleCnt="2" custRadScaleRad="97021" custRadScaleInc="4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08B8A07-C611-45FF-BFAF-6DC388AE9EF7}" srcId="{9AF1F470-D4E0-42CB-AD74-48AF3842AFFA}" destId="{C2DBCE65-6949-46B8-97BD-EF94E77242AF}" srcOrd="1" destOrd="0" parTransId="{982B6370-7568-4128-891C-B3ACE3CA1590}" sibTransId="{BFDFAD23-2739-4138-9302-03FFBA38D5ED}"/>
    <dgm:cxn modelId="{838D3FB8-51F4-4079-8BA5-B0ED4C070EC3}" type="presOf" srcId="{600CD80A-FCEF-4BBB-A884-93ABD0F90C26}" destId="{85892C99-6FEF-4D6C-895B-1CD6041709A5}" srcOrd="0" destOrd="0" presId="urn:microsoft.com/office/officeart/2005/8/layout/arrow5"/>
    <dgm:cxn modelId="{0AF1BDAA-647D-454A-BEAB-03F6923874EA}" srcId="{9AF1F470-D4E0-42CB-AD74-48AF3842AFFA}" destId="{600CD80A-FCEF-4BBB-A884-93ABD0F90C26}" srcOrd="0" destOrd="0" parTransId="{7FCCE117-465C-47AB-A7A2-CB1BA0A997D6}" sibTransId="{86648C6B-78CC-4E48-98B6-E1BC35458324}"/>
    <dgm:cxn modelId="{8C38529F-B4D0-4209-ADF5-BF392B40E75B}" type="presOf" srcId="{C2DBCE65-6949-46B8-97BD-EF94E77242AF}" destId="{1D589809-E9AC-4A76-8F1F-FD6591BD4EAA}" srcOrd="0" destOrd="0" presId="urn:microsoft.com/office/officeart/2005/8/layout/arrow5"/>
    <dgm:cxn modelId="{4705580E-88C6-4DA1-B3DC-7E608CA5ED82}" type="presOf" srcId="{9AF1F470-D4E0-42CB-AD74-48AF3842AFFA}" destId="{460E42B9-2AC9-4D04-A048-B4330C675AE0}" srcOrd="0" destOrd="0" presId="urn:microsoft.com/office/officeart/2005/8/layout/arrow5"/>
    <dgm:cxn modelId="{D6AE7109-6D90-4A7A-9AE4-85D74679E10C}" type="presParOf" srcId="{460E42B9-2AC9-4D04-A048-B4330C675AE0}" destId="{85892C99-6FEF-4D6C-895B-1CD6041709A5}" srcOrd="0" destOrd="0" presId="urn:microsoft.com/office/officeart/2005/8/layout/arrow5"/>
    <dgm:cxn modelId="{2134FED6-DC2D-4319-A130-593570427E9C}" type="presParOf" srcId="{460E42B9-2AC9-4D04-A048-B4330C675AE0}" destId="{1D589809-E9AC-4A76-8F1F-FD6591BD4EA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04ADF-B7D9-4261-AEAE-9732AD757353}">
      <dsp:nvSpPr>
        <dsp:cNvPr id="0" name=""/>
        <dsp:cNvSpPr/>
      </dsp:nvSpPr>
      <dsp:spPr>
        <a:xfrm>
          <a:off x="0" y="1965621"/>
          <a:ext cx="10702414" cy="1310414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B2759-DD11-48A2-85F0-29407CD0C114}">
      <dsp:nvSpPr>
        <dsp:cNvPr id="0" name=""/>
        <dsp:cNvSpPr/>
      </dsp:nvSpPr>
      <dsp:spPr>
        <a:xfrm>
          <a:off x="315672" y="3"/>
          <a:ext cx="9621944" cy="2275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800" b="1" i="1" kern="1200" dirty="0" smtClean="0">
              <a:latin typeface="Franklin Gothic Book" panose="020B0503020102020204" pitchFamily="34" charset="0"/>
            </a:rPr>
            <a:t>¿Las </a:t>
          </a:r>
          <a:r>
            <a:rPr lang="es-419" sz="2800" b="1" i="1" u="sng" kern="1200" dirty="0" smtClean="0">
              <a:latin typeface="Franklin Gothic Book" panose="020B0503020102020204" pitchFamily="34" charset="0"/>
            </a:rPr>
            <a:t>Armas traumáticas </a:t>
          </a:r>
          <a:r>
            <a:rPr lang="es-419" sz="2800" b="1" i="1" kern="1200" dirty="0" smtClean="0">
              <a:latin typeface="Franklin Gothic Book" panose="020B0503020102020204" pitchFamily="34" charset="0"/>
            </a:rPr>
            <a:t>requieren de un permiso de tenencia y/o porte del Departamento de Control y Comercio de Armas, Municiones y Explosivos – DCCAE, de la misma forma en la que lo necesitan las </a:t>
          </a:r>
          <a:r>
            <a:rPr lang="es-419" sz="2800" b="1" i="1" u="sng" kern="1200" dirty="0" smtClean="0">
              <a:latin typeface="Franklin Gothic Book" panose="020B0503020102020204" pitchFamily="34" charset="0"/>
            </a:rPr>
            <a:t>Armas de Fuego</a:t>
          </a:r>
          <a:r>
            <a:rPr lang="es-419" sz="2800" b="1" i="1" kern="1200" dirty="0" smtClean="0">
              <a:latin typeface="Franklin Gothic Book" panose="020B0503020102020204" pitchFamily="34" charset="0"/>
            </a:rPr>
            <a:t>?</a:t>
          </a:r>
          <a:endParaRPr lang="es-419" sz="2800" kern="1200" dirty="0">
            <a:latin typeface="Franklin Gothic Book" panose="020B0503020102020204" pitchFamily="34" charset="0"/>
          </a:endParaRPr>
        </a:p>
      </dsp:txBody>
      <dsp:txXfrm>
        <a:off x="315672" y="3"/>
        <a:ext cx="9621944" cy="2275862"/>
      </dsp:txXfrm>
    </dsp:sp>
    <dsp:sp modelId="{CE344272-BC33-4400-AEDC-1C54DE258468}">
      <dsp:nvSpPr>
        <dsp:cNvPr id="0" name=""/>
        <dsp:cNvSpPr/>
      </dsp:nvSpPr>
      <dsp:spPr>
        <a:xfrm>
          <a:off x="0" y="77560"/>
          <a:ext cx="327603" cy="327603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92C99-6FEF-4D6C-895B-1CD6041709A5}">
      <dsp:nvSpPr>
        <dsp:cNvPr id="0" name=""/>
        <dsp:cNvSpPr/>
      </dsp:nvSpPr>
      <dsp:spPr>
        <a:xfrm rot="16200000">
          <a:off x="1035" y="150721"/>
          <a:ext cx="5117224" cy="511722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>
              <a:latin typeface="Franklin Gothic Book" panose="020B0503020102020204" pitchFamily="34" charset="0"/>
            </a:rPr>
            <a:t>En ese sentido</a:t>
          </a:r>
          <a:r>
            <a:rPr lang="es-CO" sz="2200" i="1" kern="1200" dirty="0" smtClean="0">
              <a:latin typeface="Franklin Gothic Book" panose="020B0503020102020204" pitchFamily="34" charset="0"/>
            </a:rPr>
            <a:t>,</a:t>
          </a:r>
          <a:r>
            <a:rPr lang="es-CO" sz="2200" kern="1200" dirty="0" smtClean="0">
              <a:latin typeface="Franklin Gothic Book" panose="020B0503020102020204" pitchFamily="34" charset="0"/>
            </a:rPr>
            <a:t> si el arma corresponde a las características de </a:t>
          </a:r>
          <a:r>
            <a:rPr lang="es-CO" sz="2200" i="1" kern="1200" dirty="0" smtClean="0">
              <a:latin typeface="Franklin Gothic Book" panose="020B0503020102020204" pitchFamily="34" charset="0"/>
            </a:rPr>
            <a:t>“</a:t>
          </a:r>
          <a:r>
            <a:rPr lang="es-CO" sz="2200" b="1" i="1" kern="1200" dirty="0" smtClean="0">
              <a:latin typeface="Franklin Gothic Book" panose="020B0503020102020204" pitchFamily="34" charset="0"/>
            </a:rPr>
            <a:t>Armas Traumáticas</a:t>
          </a:r>
          <a:r>
            <a:rPr lang="es-CO" sz="2200" i="1" kern="1200" dirty="0" smtClean="0">
              <a:latin typeface="Franklin Gothic Book" panose="020B0503020102020204" pitchFamily="34" charset="0"/>
            </a:rPr>
            <a:t>”</a:t>
          </a:r>
          <a:r>
            <a:rPr lang="es-CO" sz="2200" kern="1200" dirty="0" smtClean="0">
              <a:latin typeface="Franklin Gothic Book" panose="020B0503020102020204" pitchFamily="34" charset="0"/>
            </a:rPr>
            <a:t> les regirá el Decreto 1417 de 2021, las cuales se</a:t>
          </a:r>
          <a:r>
            <a:rPr lang="es-CO" sz="2200" i="1" kern="1200" dirty="0" smtClean="0">
              <a:latin typeface="Franklin Gothic Book" panose="020B0503020102020204" pitchFamily="34" charset="0"/>
            </a:rPr>
            <a:t> </a:t>
          </a:r>
          <a:r>
            <a:rPr lang="es-CO" sz="2200" kern="1200" dirty="0" smtClean="0">
              <a:latin typeface="Franklin Gothic Book" panose="020B0503020102020204" pitchFamily="34" charset="0"/>
            </a:rPr>
            <a:t>remiten estrictamente al Decreto-Ley 2535 de 1993.</a:t>
          </a:r>
          <a:endParaRPr lang="es-ES" sz="2200" kern="1200" dirty="0">
            <a:latin typeface="Franklin Gothic Book" panose="020B0503020102020204" pitchFamily="34" charset="0"/>
          </a:endParaRPr>
        </a:p>
      </dsp:txBody>
      <dsp:txXfrm rot="5400000">
        <a:off x="1035" y="1430027"/>
        <a:ext cx="4221710" cy="2558612"/>
      </dsp:txXfrm>
    </dsp:sp>
    <dsp:sp modelId="{1D589809-E9AC-4A76-8F1F-FD6591BD4EAA}">
      <dsp:nvSpPr>
        <dsp:cNvPr id="0" name=""/>
        <dsp:cNvSpPr/>
      </dsp:nvSpPr>
      <dsp:spPr>
        <a:xfrm rot="5400000">
          <a:off x="5302445" y="183856"/>
          <a:ext cx="5117224" cy="511722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b="1" kern="1200" dirty="0"/>
        </a:p>
      </dsp:txBody>
      <dsp:txXfrm rot="-5400000">
        <a:off x="6197959" y="1463162"/>
        <a:ext cx="4221710" cy="2558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244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49FC5-CE8F-4A19-B9F2-2E495EE32FD4}" type="datetimeFigureOut">
              <a:rPr lang="es-CO" smtClean="0"/>
              <a:t>15/11/2024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F4E99-9637-43EC-A1FF-672A953E878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247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F4E99-9637-43EC-A1FF-672A953E8785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031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69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66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47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8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05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6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DE4F6C5-03EE-7DE9-CFD1-C39006492509}"/>
              </a:ext>
            </a:extLst>
          </p:cNvPr>
          <p:cNvSpPr txBox="1"/>
          <p:nvPr/>
        </p:nvSpPr>
        <p:spPr>
          <a:xfrm>
            <a:off x="299346" y="687873"/>
            <a:ext cx="77164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es-MX" sz="3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B</a:t>
            </a:r>
            <a:r>
              <a:rPr lang="es-CO" sz="3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OLETÍN JURÍDICO </a:t>
            </a:r>
            <a:r>
              <a:rPr lang="es-CO" sz="3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OCTUBRE </a:t>
            </a:r>
            <a:r>
              <a:rPr lang="es-CO" sz="3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DE 2024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525C40-98AE-1555-78D9-A818B3C941CB}"/>
              </a:ext>
            </a:extLst>
          </p:cNvPr>
          <p:cNvSpPr txBox="1"/>
          <p:nvPr/>
        </p:nvSpPr>
        <p:spPr>
          <a:xfrm>
            <a:off x="299347" y="2467147"/>
            <a:ext cx="517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OFICINA LEGAL</a:t>
            </a:r>
            <a:endParaRPr lang="es-CO" dirty="0">
              <a:solidFill>
                <a:srgbClr val="FFC000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1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5" r="24092"/>
          <a:stretch/>
        </p:blipFill>
        <p:spPr>
          <a:xfrm>
            <a:off x="10939565" y="0"/>
            <a:ext cx="1214846" cy="1949107"/>
          </a:xfrm>
          <a:prstGeom prst="rect">
            <a:avLst/>
          </a:prstGeom>
        </p:spPr>
      </p:pic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686917338"/>
              </p:ext>
            </p:extLst>
          </p:nvPr>
        </p:nvGraphicFramePr>
        <p:xfrm>
          <a:off x="1001905" y="1949107"/>
          <a:ext cx="10702414" cy="3276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Elipse 17"/>
          <p:cNvSpPr/>
          <p:nvPr/>
        </p:nvSpPr>
        <p:spPr>
          <a:xfrm>
            <a:off x="10338674" y="2105861"/>
            <a:ext cx="286232" cy="2862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45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2256"/>
          <a:stretch/>
        </p:blipFill>
        <p:spPr>
          <a:xfrm>
            <a:off x="281354" y="1828799"/>
            <a:ext cx="3530716" cy="346765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531076" y="1195093"/>
            <a:ext cx="8356123" cy="483994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419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604A5A0-55F0-487D-B712-A0520BE22705}"/>
              </a:ext>
            </a:extLst>
          </p:cNvPr>
          <p:cNvSpPr txBox="1"/>
          <p:nvPr/>
        </p:nvSpPr>
        <p:spPr>
          <a:xfrm>
            <a:off x="883928" y="671873"/>
            <a:ext cx="103382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s-419" sz="2400" b="1" i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Para responder esta pregunta - Tenga en cuenta el Decreto </a:t>
            </a:r>
            <a:r>
              <a:rPr lang="es-419" sz="2400" b="1" i="1" dirty="0">
                <a:latin typeface="Franklin Gothic Book" panose="020B0503020102020204" pitchFamily="34" charset="0"/>
                <a:cs typeface="Arial" panose="020B0604020202020204" pitchFamily="34" charset="0"/>
              </a:rPr>
              <a:t>1417 de </a:t>
            </a:r>
            <a:r>
              <a:rPr lang="es-419" sz="2400" b="1" i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2021 </a:t>
            </a:r>
            <a:r>
              <a:rPr lang="es-CO" sz="2400" b="1" i="1" dirty="0">
                <a:latin typeface="Franklin Gothic Book" panose="020B0503020102020204" pitchFamily="34" charset="0"/>
                <a:cs typeface="Arial" panose="020B0604020202020204" pitchFamily="34" charset="0"/>
              </a:rPr>
              <a:t>a</a:t>
            </a:r>
            <a:r>
              <a:rPr lang="es-CO" sz="2400" b="1" i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rtículo </a:t>
            </a:r>
            <a:r>
              <a:rPr lang="es-CO" sz="2400" b="1" i="1" dirty="0">
                <a:latin typeface="Franklin Gothic Book" panose="020B0503020102020204" pitchFamily="34" charset="0"/>
                <a:cs typeface="Arial" panose="020B0604020202020204" pitchFamily="34" charset="0"/>
              </a:rPr>
              <a:t>2.2.4.3.6</a:t>
            </a:r>
            <a:r>
              <a:rPr lang="es-CO" sz="2800" b="1" i="1" dirty="0">
                <a:latin typeface="Franklin Gothic Book" panose="020B05030201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3887"/>
          <a:stretch/>
        </p:blipFill>
        <p:spPr>
          <a:xfrm>
            <a:off x="3698552" y="1954590"/>
            <a:ext cx="7709424" cy="386508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698552" y="1339114"/>
            <a:ext cx="7835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Franklin Gothic Book" panose="020B0503020102020204" pitchFamily="34" charset="0"/>
              </a:rPr>
              <a:t>Por medio del cual el legislador nos remite las citadas normas:</a:t>
            </a:r>
            <a:endParaRPr lang="es-419" sz="20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8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2256"/>
          <a:stretch/>
        </p:blipFill>
        <p:spPr>
          <a:xfrm>
            <a:off x="281354" y="1828799"/>
            <a:ext cx="3530716" cy="346765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531076" y="1195093"/>
            <a:ext cx="8356123" cy="483994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419" dirty="0"/>
          </a:p>
        </p:txBody>
      </p:sp>
      <p:sp>
        <p:nvSpPr>
          <p:cNvPr id="4" name="Rectángulo 3"/>
          <p:cNvSpPr/>
          <p:nvPr/>
        </p:nvSpPr>
        <p:spPr>
          <a:xfrm>
            <a:off x="3531077" y="1347351"/>
            <a:ext cx="835612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latin typeface="Franklin Gothic Book" panose="020B0503020102020204" pitchFamily="34" charset="0"/>
              </a:rPr>
              <a:t>Teniendo en cuenta lo anterior, lo que </a:t>
            </a:r>
            <a:r>
              <a:rPr lang="es-CO" dirty="0">
                <a:latin typeface="Franklin Gothic Book" panose="020B0503020102020204" pitchFamily="34" charset="0"/>
              </a:rPr>
              <a:t>pretende el referido </a:t>
            </a:r>
            <a:r>
              <a:rPr lang="es-CO" dirty="0" smtClean="0">
                <a:latin typeface="Franklin Gothic Book" panose="020B0503020102020204" pitchFamily="34" charset="0"/>
              </a:rPr>
              <a:t>Decreto</a:t>
            </a:r>
            <a:r>
              <a:rPr lang="es-CO" dirty="0">
                <a:latin typeface="Franklin Gothic Book" panose="020B0503020102020204" pitchFamily="34" charset="0"/>
              </a:rPr>
              <a:t>, es clasificar las armas traumáticas en una categoría ya existente </a:t>
            </a:r>
            <a:r>
              <a:rPr lang="es-CO" sz="2000" b="1" i="1" dirty="0" smtClean="0">
                <a:latin typeface="Franklin Gothic Book" panose="020B0503020102020204" pitchFamily="34" charset="0"/>
              </a:rPr>
              <a:t>(Armas </a:t>
            </a:r>
            <a:r>
              <a:rPr lang="es-CO" sz="2000" b="1" i="1" dirty="0">
                <a:latin typeface="Franklin Gothic Book" panose="020B0503020102020204" pitchFamily="34" charset="0"/>
              </a:rPr>
              <a:t>de </a:t>
            </a:r>
            <a:r>
              <a:rPr lang="es-CO" sz="2000" b="1" i="1" dirty="0" smtClean="0">
                <a:latin typeface="Franklin Gothic Book" panose="020B0503020102020204" pitchFamily="34" charset="0"/>
              </a:rPr>
              <a:t>Fuego</a:t>
            </a:r>
            <a:r>
              <a:rPr lang="es-CO" sz="2000" b="1" i="1" dirty="0">
                <a:latin typeface="Franklin Gothic Book" panose="020B0503020102020204" pitchFamily="34" charset="0"/>
              </a:rPr>
              <a:t>)</a:t>
            </a:r>
            <a:r>
              <a:rPr lang="es-CO" dirty="0">
                <a:latin typeface="Franklin Gothic Book" panose="020B0503020102020204" pitchFamily="34" charset="0"/>
              </a:rPr>
              <a:t>, por lo que, </a:t>
            </a:r>
            <a:r>
              <a:rPr lang="es-CO" b="1" dirty="0">
                <a:latin typeface="Franklin Gothic Book" panose="020B0503020102020204" pitchFamily="34" charset="0"/>
              </a:rPr>
              <a:t>al no concurrir una definición</a:t>
            </a:r>
            <a:r>
              <a:rPr lang="es-CO" dirty="0">
                <a:latin typeface="Franklin Gothic Book" panose="020B0503020102020204" pitchFamily="34" charset="0"/>
              </a:rPr>
              <a:t>, sino una redirección a otra normativa, se hace necesaria y expresa una remisión a la definición de </a:t>
            </a:r>
            <a:r>
              <a:rPr lang="es-CO" b="1" i="1" dirty="0">
                <a:latin typeface="Franklin Gothic Book" panose="020B0503020102020204" pitchFamily="34" charset="0"/>
              </a:rPr>
              <a:t>A</a:t>
            </a:r>
            <a:r>
              <a:rPr lang="es-CO" b="1" i="1" dirty="0" smtClean="0">
                <a:latin typeface="Franklin Gothic Book" panose="020B0503020102020204" pitchFamily="34" charset="0"/>
              </a:rPr>
              <a:t>rma Traumática y Arma </a:t>
            </a:r>
            <a:r>
              <a:rPr lang="es-CO" b="1" i="1" dirty="0">
                <a:latin typeface="Franklin Gothic Book" panose="020B0503020102020204" pitchFamily="34" charset="0"/>
              </a:rPr>
              <a:t>de </a:t>
            </a:r>
            <a:r>
              <a:rPr lang="es-CO" b="1" i="1" dirty="0" smtClean="0">
                <a:latin typeface="Franklin Gothic Book" panose="020B0503020102020204" pitchFamily="34" charset="0"/>
              </a:rPr>
              <a:t>Fuego</a:t>
            </a:r>
            <a:r>
              <a:rPr lang="es-CO" dirty="0" smtClean="0">
                <a:latin typeface="Franklin Gothic Book" panose="020B0503020102020204" pitchFamily="34" charset="0"/>
              </a:rPr>
              <a:t> </a:t>
            </a:r>
            <a:r>
              <a:rPr lang="es-CO" dirty="0">
                <a:latin typeface="Franklin Gothic Book" panose="020B0503020102020204" pitchFamily="34" charset="0"/>
              </a:rPr>
              <a:t>del </a:t>
            </a:r>
            <a:r>
              <a:rPr lang="es-CO" b="1" i="1" dirty="0">
                <a:latin typeface="Franklin Gothic Book" panose="020B0503020102020204" pitchFamily="34" charset="0"/>
              </a:rPr>
              <a:t>Decreto Ley 2535 de 1993</a:t>
            </a:r>
            <a:r>
              <a:rPr lang="es-CO" dirty="0">
                <a:latin typeface="Franklin Gothic Book" panose="020B0503020102020204" pitchFamily="34" charset="0"/>
              </a:rPr>
              <a:t> que señala en sus artículos 5 y 6 lo </a:t>
            </a:r>
            <a:r>
              <a:rPr lang="es-CO" dirty="0" smtClean="0">
                <a:latin typeface="Franklin Gothic Book" panose="020B0503020102020204" pitchFamily="34" charset="0"/>
              </a:rPr>
              <a:t>siguiente:</a:t>
            </a:r>
            <a:endParaRPr lang="es-ES" dirty="0">
              <a:solidFill>
                <a:srgbClr val="11111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604A5A0-55F0-487D-B712-A0520BE22705}"/>
              </a:ext>
            </a:extLst>
          </p:cNvPr>
          <p:cNvSpPr txBox="1"/>
          <p:nvPr/>
        </p:nvSpPr>
        <p:spPr>
          <a:xfrm>
            <a:off x="883928" y="671873"/>
            <a:ext cx="10338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s-419" sz="2800" b="1" i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Decreto Ley 2535 </a:t>
            </a:r>
            <a:r>
              <a:rPr lang="es-419" sz="2800" b="1" i="1" dirty="0">
                <a:latin typeface="Franklin Gothic Book" panose="020B0503020102020204" pitchFamily="34" charset="0"/>
                <a:cs typeface="Arial" panose="020B0604020202020204" pitchFamily="34" charset="0"/>
              </a:rPr>
              <a:t>de </a:t>
            </a:r>
            <a:r>
              <a:rPr lang="es-419" sz="2800" b="1" i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1993</a:t>
            </a:r>
            <a:endParaRPr lang="es-CO" sz="2800" b="1" i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095" y="3141532"/>
            <a:ext cx="7950083" cy="240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04A5A0-55F0-487D-B712-A0520BE22705}"/>
              </a:ext>
            </a:extLst>
          </p:cNvPr>
          <p:cNvSpPr txBox="1"/>
          <p:nvPr/>
        </p:nvSpPr>
        <p:spPr>
          <a:xfrm>
            <a:off x="883928" y="299344"/>
            <a:ext cx="10338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s-419" sz="2800" b="1" i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Decreto </a:t>
            </a:r>
            <a:r>
              <a:rPr lang="es-419" sz="2800" b="1" i="1" dirty="0">
                <a:latin typeface="Franklin Gothic Book" panose="020B0503020102020204" pitchFamily="34" charset="0"/>
                <a:cs typeface="Arial" panose="020B0604020202020204" pitchFamily="34" charset="0"/>
              </a:rPr>
              <a:t>1417 de </a:t>
            </a:r>
            <a:r>
              <a:rPr lang="es-419" sz="2800" b="1" i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2021</a:t>
            </a:r>
          </a:p>
          <a:p>
            <a:pPr lvl="0" algn="ctr" defTabSz="914400">
              <a:defRPr/>
            </a:pPr>
            <a:r>
              <a:rPr lang="es-CO" sz="2800" b="1" i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Artículo </a:t>
            </a:r>
            <a:r>
              <a:rPr lang="es-CO" sz="2800" b="1" i="1" dirty="0">
                <a:latin typeface="Franklin Gothic Book" panose="020B0503020102020204" pitchFamily="34" charset="0"/>
                <a:cs typeface="Arial" panose="020B0604020202020204" pitchFamily="34" charset="0"/>
              </a:rPr>
              <a:t>2.2.4.3.6.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02516" y="1633578"/>
            <a:ext cx="2638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Armas Traumáticas </a:t>
            </a:r>
            <a:endParaRPr lang="es-ES" sz="2000" b="1" dirty="0">
              <a:solidFill>
                <a:srgbClr val="11111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843552" y="1633578"/>
            <a:ext cx="2638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Armas de Fuego </a:t>
            </a:r>
            <a:endParaRPr lang="es-ES" sz="2000" b="1" dirty="0">
              <a:solidFill>
                <a:srgbClr val="111111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625653223"/>
              </p:ext>
            </p:extLst>
          </p:nvPr>
        </p:nvGraphicFramePr>
        <p:xfrm>
          <a:off x="802516" y="879526"/>
          <a:ext cx="1050107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7158446" y="2521131"/>
            <a:ext cx="39188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Por lo tanto, </a:t>
            </a:r>
            <a:r>
              <a:rPr lang="es-419" sz="2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para el legislador las </a:t>
            </a:r>
            <a:r>
              <a:rPr lang="es-419" sz="22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Armas Traumáticas </a:t>
            </a:r>
            <a:r>
              <a:rPr lang="es-419" sz="2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son consideradas </a:t>
            </a:r>
            <a:r>
              <a:rPr lang="es-419" sz="2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un tipo de </a:t>
            </a:r>
            <a:r>
              <a:rPr lang="es-419" sz="22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Armas </a:t>
            </a:r>
            <a:r>
              <a:rPr lang="es-419" sz="22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de </a:t>
            </a:r>
            <a:r>
              <a:rPr lang="es-419" sz="22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Fuego</a:t>
            </a:r>
            <a:r>
              <a:rPr lang="es-419" sz="2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. Con todo lo que de ellos se desprende en relación al trámite de registro y tenencia.</a:t>
            </a:r>
          </a:p>
          <a:p>
            <a:endParaRPr lang="es-ES" sz="2200" dirty="0">
              <a:solidFill>
                <a:schemeClr val="bg1"/>
              </a:solidFill>
            </a:endParaRPr>
          </a:p>
          <a:p>
            <a:endParaRPr lang="es-419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1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604A5A0-55F0-487D-B712-A0520BE22705}"/>
              </a:ext>
            </a:extLst>
          </p:cNvPr>
          <p:cNvSpPr txBox="1"/>
          <p:nvPr/>
        </p:nvSpPr>
        <p:spPr>
          <a:xfrm>
            <a:off x="883928" y="671873"/>
            <a:ext cx="10338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s-ES" sz="2800" b="1" i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Tramite de Registro y Tenencia  </a:t>
            </a:r>
            <a:endParaRPr lang="es-CO" sz="2800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95109" y="1702481"/>
            <a:ext cx="70076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En consecuencia, es oportuno recordar… </a:t>
            </a:r>
            <a:endParaRPr lang="es-ES" dirty="0" smtClean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endParaRPr lang="es-ES" dirty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ES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La </a:t>
            </a:r>
            <a:r>
              <a:rPr lang="es-419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Industria </a:t>
            </a:r>
            <a:r>
              <a:rPr lang="es-419" dirty="0">
                <a:solidFill>
                  <a:srgbClr val="111111"/>
                </a:solidFill>
                <a:latin typeface="Franklin Gothic Book" panose="020B0503020102020204" pitchFamily="34" charset="0"/>
              </a:rPr>
              <a:t>Militar – INDUMIL, junto con el Departamento Control de Comercio de Armas y Explosivos (DCCAE), emitieron el procedimiento de marcaje y registro de armas traumáticas a través de la Circular Conjunta No. 001 de </a:t>
            </a:r>
            <a:r>
              <a:rPr lang="es-419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2022, en la cual, </a:t>
            </a:r>
            <a:r>
              <a:rPr lang="es-419" dirty="0">
                <a:solidFill>
                  <a:srgbClr val="111111"/>
                </a:solidFill>
                <a:latin typeface="Franklin Gothic Book" panose="020B0503020102020204" pitchFamily="34" charset="0"/>
              </a:rPr>
              <a:t>se determinó la existencia del registro y permisos de tenencia y/o porte de este tipo de armas para el uso civil de defensa personal, y su marcaje de acuerdo con los artículos 2.2.4.3.7. y 2.2.4.3.8. del Decreto 1417 de </a:t>
            </a:r>
            <a:r>
              <a:rPr lang="es-419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2021.</a:t>
            </a:r>
          </a:p>
          <a:p>
            <a:pPr algn="just"/>
            <a:endParaRPr lang="es-ES" dirty="0" smtClean="0">
              <a:solidFill>
                <a:srgbClr val="111111"/>
              </a:solidFill>
              <a:latin typeface="-apple-system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984" b="2826"/>
          <a:stretch/>
        </p:blipFill>
        <p:spPr>
          <a:xfrm>
            <a:off x="7819291" y="1843158"/>
            <a:ext cx="3519663" cy="348944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09" y="4564803"/>
            <a:ext cx="6830378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8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604A5A0-55F0-487D-B712-A0520BE22705}"/>
              </a:ext>
            </a:extLst>
          </p:cNvPr>
          <p:cNvSpPr txBox="1"/>
          <p:nvPr/>
        </p:nvSpPr>
        <p:spPr>
          <a:xfrm>
            <a:off x="883928" y="671873"/>
            <a:ext cx="10338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s-ES" sz="2800" b="1" i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Tramite de Registro y Tenencia  </a:t>
            </a:r>
            <a:endParaRPr lang="es-CO" sz="2800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95109" y="2018220"/>
            <a:ext cx="70076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En este sentido</a:t>
            </a:r>
            <a:r>
              <a:rPr lang="es-419" dirty="0">
                <a:solidFill>
                  <a:srgbClr val="111111"/>
                </a:solidFill>
                <a:latin typeface="Franklin Gothic Book" panose="020B0503020102020204" pitchFamily="34" charset="0"/>
              </a:rPr>
              <a:t>, los particulares contaban con ocho (8) meses a partir de la entrada en funcionamiento del procedimiento emitido por INDUMIL y DCCAE para realizar el trámite de registro y marcaje de armas traumáticas, esto es</a:t>
            </a:r>
            <a:r>
              <a:rPr lang="es-419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, </a:t>
            </a:r>
            <a:r>
              <a:rPr lang="es-419" b="1" u="sng" dirty="0">
                <a:solidFill>
                  <a:srgbClr val="111111"/>
                </a:solidFill>
                <a:latin typeface="Franklin Gothic Book" panose="020B0503020102020204" pitchFamily="34" charset="0"/>
              </a:rPr>
              <a:t>a partir del 04 de julio de 2022</a:t>
            </a:r>
            <a:r>
              <a:rPr lang="es-419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, fecha en la que entró en vigencia de la Circular Conjunta No. </a:t>
            </a:r>
            <a:r>
              <a:rPr lang="es-419" b="1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001 </a:t>
            </a:r>
            <a:r>
              <a:rPr lang="es-419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de 2022. De tal manera que los particulares contaban hasta el pasado sábado 04 de marzo de 2023 para realizar este trámite, y cuentan (8) meses adicionales para la solicitud de permiso de porte y/o tenencia esto es, </a:t>
            </a:r>
            <a:r>
              <a:rPr lang="es-419" b="1" u="sng" dirty="0">
                <a:solidFill>
                  <a:srgbClr val="111111"/>
                </a:solidFill>
                <a:latin typeface="Franklin Gothic Book" panose="020B0503020102020204" pitchFamily="34" charset="0"/>
              </a:rPr>
              <a:t>hasta el 04 de noviembre de 2023</a:t>
            </a:r>
            <a:r>
              <a:rPr lang="es-419" dirty="0">
                <a:solidFill>
                  <a:srgbClr val="111111"/>
                </a:solidFill>
                <a:latin typeface="Franklin Gothic Book" panose="020B0503020102020204" pitchFamily="34" charset="0"/>
              </a:rPr>
              <a:t>, tal y como quedo consignado en el numeral </a:t>
            </a:r>
            <a:r>
              <a:rPr lang="es-419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tercero (No.3) </a:t>
            </a:r>
            <a:r>
              <a:rPr lang="es-419" dirty="0">
                <a:solidFill>
                  <a:srgbClr val="111111"/>
                </a:solidFill>
                <a:latin typeface="Franklin Gothic Book" panose="020B0503020102020204" pitchFamily="34" charset="0"/>
              </a:rPr>
              <a:t>de </a:t>
            </a:r>
            <a:r>
              <a:rPr lang="es-419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la Circular </a:t>
            </a:r>
            <a:r>
              <a:rPr lang="es-419" dirty="0">
                <a:solidFill>
                  <a:srgbClr val="111111"/>
                </a:solidFill>
                <a:latin typeface="Franklin Gothic Book" panose="020B0503020102020204" pitchFamily="34" charset="0"/>
              </a:rPr>
              <a:t>Conjunta antes </a:t>
            </a:r>
            <a:r>
              <a:rPr lang="es-419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mencionada.  </a:t>
            </a:r>
          </a:p>
          <a:p>
            <a:pPr algn="just"/>
            <a:endParaRPr lang="es-ES" dirty="0" smtClean="0">
              <a:solidFill>
                <a:srgbClr val="111111"/>
              </a:solidFill>
              <a:latin typeface="-apple-system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984" b="2826"/>
          <a:stretch/>
        </p:blipFill>
        <p:spPr>
          <a:xfrm>
            <a:off x="7819291" y="1843158"/>
            <a:ext cx="3519663" cy="348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5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35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4374</TotalTime>
  <Words>487</Words>
  <Application>Microsoft Office PowerPoint</Application>
  <PresentationFormat>Panorámica</PresentationFormat>
  <Paragraphs>20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-apple-system</vt:lpstr>
      <vt:lpstr>Aptos</vt:lpstr>
      <vt:lpstr>Arial</vt:lpstr>
      <vt:lpstr>Calibri</vt:lpstr>
      <vt:lpstr>Franklin Gothic Book</vt:lpstr>
      <vt:lpstr>Franklin Gothic Medium</vt:lpstr>
      <vt:lpstr>Office 2013 - Tema de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</dc:creator>
  <cp:lastModifiedBy>Miller Orlando Moreno Suarez</cp:lastModifiedBy>
  <cp:revision>177</cp:revision>
  <dcterms:created xsi:type="dcterms:W3CDTF">2024-01-03T18:04:35Z</dcterms:created>
  <dcterms:modified xsi:type="dcterms:W3CDTF">2024-11-15T16:02:17Z</dcterms:modified>
</cp:coreProperties>
</file>