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8"/>
  </p:notesMasterIdLst>
  <p:handoutMasterIdLst>
    <p:handoutMasterId r:id="rId9"/>
  </p:handoutMasterIdLst>
  <p:sldIdLst>
    <p:sldId id="261" r:id="rId2"/>
    <p:sldId id="276" r:id="rId3"/>
    <p:sldId id="280" r:id="rId4"/>
    <p:sldId id="285" r:id="rId5"/>
    <p:sldId id="287" r:id="rId6"/>
    <p:sldId id="259" r:id="rId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AE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6" autoAdjust="0"/>
    <p:restoredTop sz="94660"/>
  </p:normalViewPr>
  <p:slideViewPr>
    <p:cSldViewPr snapToGrid="0">
      <p:cViewPr varScale="1">
        <p:scale>
          <a:sx n="82" d="100"/>
          <a:sy n="82" d="100"/>
        </p:scale>
        <p:origin x="126" y="666"/>
      </p:cViewPr>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8249FC5-CE8F-4A19-B9F2-2E495EE32FD4}" type="datetimeFigureOut">
              <a:rPr lang="es-CO" smtClean="0"/>
              <a:t>5/09/2024</a:t>
            </a:fld>
            <a:endParaRPr lang="es-CO" dirty="0"/>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uncionpublica.gov.co/eva/gestornormativo/norma.php?i=43292#83"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299346" y="687873"/>
            <a:ext cx="7716497" cy="615553"/>
          </a:xfrm>
          <a:prstGeom prst="rect">
            <a:avLst/>
          </a:prstGeom>
          <a:noFill/>
        </p:spPr>
        <p:txBody>
          <a:bodyPr wrap="square" rtlCol="0">
            <a:spAutoFit/>
          </a:bodyPr>
          <a:lstStyle/>
          <a:p>
            <a:pPr lvl="0" algn="just" defTabSz="914400">
              <a:defRPr/>
            </a:pPr>
            <a:r>
              <a:rPr lang="es-MX" sz="3400" b="1" dirty="0">
                <a:solidFill>
                  <a:schemeClr val="bg1"/>
                </a:solidFill>
                <a:latin typeface="Franklin Gothic Book" panose="020B0503020102020204" pitchFamily="34" charset="0"/>
                <a:cs typeface="Arial" panose="020B0604020202020204" pitchFamily="34" charset="0"/>
              </a:rPr>
              <a:t>B</a:t>
            </a:r>
            <a:r>
              <a:rPr lang="es-CO" sz="3400" b="1" dirty="0">
                <a:solidFill>
                  <a:schemeClr val="bg1"/>
                </a:solidFill>
                <a:latin typeface="Franklin Gothic Book" panose="020B0503020102020204" pitchFamily="34" charset="0"/>
                <a:cs typeface="Arial" panose="020B0604020202020204" pitchFamily="34" charset="0"/>
              </a:rPr>
              <a:t>OLETÍN JURÍDICO </a:t>
            </a:r>
            <a:r>
              <a:rPr lang="es-CO" sz="3400" b="1" dirty="0" smtClean="0">
                <a:solidFill>
                  <a:schemeClr val="bg1"/>
                </a:solidFill>
                <a:latin typeface="Franklin Gothic Book" panose="020B0503020102020204" pitchFamily="34" charset="0"/>
                <a:cs typeface="Arial" panose="020B0604020202020204" pitchFamily="34" charset="0"/>
              </a:rPr>
              <a:t>AGOSTO </a:t>
            </a:r>
            <a:r>
              <a:rPr lang="es-CO" sz="3400" b="1" dirty="0">
                <a:solidFill>
                  <a:schemeClr val="bg1"/>
                </a:solidFill>
                <a:latin typeface="Franklin Gothic Book" panose="020B0503020102020204" pitchFamily="34" charset="0"/>
                <a:cs typeface="Arial" panose="020B0604020202020204" pitchFamily="34" charset="0"/>
              </a:rPr>
              <a:t>DE 2024</a:t>
            </a:r>
          </a:p>
        </p:txBody>
      </p:sp>
      <p:sp>
        <p:nvSpPr>
          <p:cNvPr id="6" name="CuadroTexto 5">
            <a:extLst>
              <a:ext uri="{FF2B5EF4-FFF2-40B4-BE49-F238E27FC236}">
                <a16:creationId xmlns:a16="http://schemas.microsoft.com/office/drawing/2014/main" id="{62525C40-98AE-1555-78D9-A818B3C941CB}"/>
              </a:ext>
            </a:extLst>
          </p:cNvPr>
          <p:cNvSpPr txBox="1"/>
          <p:nvPr/>
        </p:nvSpPr>
        <p:spPr>
          <a:xfrm>
            <a:off x="299347" y="2467147"/>
            <a:ext cx="5175849" cy="369332"/>
          </a:xfrm>
          <a:prstGeom prst="rect">
            <a:avLst/>
          </a:prstGeom>
          <a:noFill/>
        </p:spPr>
        <p:txBody>
          <a:bodyPr wrap="square" rtlCol="0">
            <a:spAutoFit/>
          </a:bodyPr>
          <a:lstStyle/>
          <a:p>
            <a:r>
              <a:rPr lang="es-MX" dirty="0">
                <a:solidFill>
                  <a:srgbClr val="FFC000"/>
                </a:solidFill>
                <a:latin typeface="Franklin Gothic Medium" panose="020B0603020102020204" pitchFamily="34" charset="0"/>
                <a:cs typeface="Arial" panose="020B0604020202020204" pitchFamily="34" charset="0"/>
              </a:rPr>
              <a:t>OFICINA LEGAL</a:t>
            </a:r>
            <a:endParaRPr lang="es-CO" dirty="0">
              <a:solidFill>
                <a:srgbClr val="FFC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3853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04A5A0-55F0-487D-B712-A0520BE22705}"/>
              </a:ext>
            </a:extLst>
          </p:cNvPr>
          <p:cNvSpPr txBox="1"/>
          <p:nvPr/>
        </p:nvSpPr>
        <p:spPr>
          <a:xfrm>
            <a:off x="883928" y="299344"/>
            <a:ext cx="10338254" cy="1569660"/>
          </a:xfrm>
          <a:prstGeom prst="rect">
            <a:avLst/>
          </a:prstGeom>
          <a:noFill/>
        </p:spPr>
        <p:txBody>
          <a:bodyPr wrap="square" rtlCol="0">
            <a:spAutoFit/>
          </a:bodyPr>
          <a:lstStyle/>
          <a:p>
            <a:pPr lvl="0" algn="ctr" defTabSz="914400">
              <a:defRPr/>
            </a:pPr>
            <a:r>
              <a:rPr lang="es-ES" sz="2400" b="1" dirty="0" smtClean="0">
                <a:latin typeface="Franklin Gothic Book" panose="020B0503020102020204" pitchFamily="34" charset="0"/>
                <a:cs typeface="Arial" panose="020B0604020202020204" pitchFamily="34" charset="0"/>
              </a:rPr>
              <a:t>Ley 1474 de 2011</a:t>
            </a:r>
          </a:p>
          <a:p>
            <a:pPr lvl="0" algn="ctr" defTabSz="914400">
              <a:defRPr/>
            </a:pPr>
            <a:r>
              <a:rPr lang="es-ES" sz="2400" b="1" i="1" dirty="0">
                <a:latin typeface="Franklin Gothic Book" panose="020B0503020102020204" pitchFamily="34" charset="0"/>
                <a:cs typeface="Arial" panose="020B0604020202020204" pitchFamily="34" charset="0"/>
              </a:rPr>
              <a:t>“Por la cual se dictan normas orientadas a fortalecer los mecanismos de prevención, investigación y sanción de actos de corrupción y la efectividad del control de la gestión pública”</a:t>
            </a:r>
            <a:endParaRPr lang="es-CO" sz="2400" b="1" i="1" dirty="0">
              <a:latin typeface="Franklin Gothic Book" panose="020B0503020102020204" pitchFamily="34" charset="0"/>
              <a:cs typeface="Arial" panose="020B0604020202020204" pitchFamily="34" charset="0"/>
            </a:endParaRPr>
          </a:p>
        </p:txBody>
      </p:sp>
      <p:pic>
        <p:nvPicPr>
          <p:cNvPr id="2" name="Imagen 1"/>
          <p:cNvPicPr>
            <a:picLocks noChangeAspect="1"/>
          </p:cNvPicPr>
          <p:nvPr/>
        </p:nvPicPr>
        <p:blipFill rotWithShape="1">
          <a:blip r:embed="rId2"/>
          <a:srcRect b="1713"/>
          <a:stretch/>
        </p:blipFill>
        <p:spPr>
          <a:xfrm>
            <a:off x="254537" y="2679409"/>
            <a:ext cx="2801815" cy="2753825"/>
          </a:xfrm>
          <a:prstGeom prst="rect">
            <a:avLst/>
          </a:prstGeom>
        </p:spPr>
      </p:pic>
      <p:sp>
        <p:nvSpPr>
          <p:cNvPr id="6" name="Rectángulo 5"/>
          <p:cNvSpPr/>
          <p:nvPr/>
        </p:nvSpPr>
        <p:spPr>
          <a:xfrm>
            <a:off x="3317632" y="2259906"/>
            <a:ext cx="8100646" cy="3970318"/>
          </a:xfrm>
          <a:prstGeom prst="rect">
            <a:avLst/>
          </a:prstGeom>
        </p:spPr>
        <p:txBody>
          <a:bodyPr wrap="square">
            <a:spAutoFit/>
          </a:bodyPr>
          <a:lstStyle/>
          <a:p>
            <a:pPr algn="just"/>
            <a:r>
              <a:rPr lang="es-ES" b="1" dirty="0"/>
              <a:t>ARTÍCULO </a:t>
            </a:r>
            <a:r>
              <a:rPr lang="es-ES" b="1" dirty="0">
                <a:hlinkClick r:id="rId3"/>
              </a:rPr>
              <a:t>83</a:t>
            </a:r>
            <a:r>
              <a:rPr lang="es-ES" b="1" dirty="0"/>
              <a:t>. SUPERVISIÓN E INTERVENTORÍA CONTRACTUAL.</a:t>
            </a:r>
            <a:r>
              <a:rPr lang="es-ES" dirty="0"/>
              <a:t> </a:t>
            </a:r>
            <a:endParaRPr lang="es-ES" dirty="0" smtClean="0"/>
          </a:p>
          <a:p>
            <a:pPr algn="just"/>
            <a:endParaRPr lang="es-ES" dirty="0">
              <a:solidFill>
                <a:srgbClr val="111111"/>
              </a:solidFill>
              <a:latin typeface="-apple-system"/>
            </a:endParaRPr>
          </a:p>
          <a:p>
            <a:pPr algn="just"/>
            <a:r>
              <a:rPr lang="es-ES" dirty="0" smtClean="0">
                <a:solidFill>
                  <a:srgbClr val="111111"/>
                </a:solidFill>
                <a:latin typeface="-apple-system"/>
              </a:rPr>
              <a:t>Con </a:t>
            </a:r>
            <a:r>
              <a:rPr lang="es-ES" dirty="0">
                <a:solidFill>
                  <a:srgbClr val="111111"/>
                </a:solidFill>
                <a:latin typeface="-apple-system"/>
              </a:rPr>
              <a:t>el fin de proteger la moralidad administrativa, de prevenir la ocurrencia de actos de corrupción y de tutelar la transparencia de la actividad contractual, las entidades públicas están obligadas a vigilar permanentemente la correcta ejecución del objeto contratado a través de un supervisor o un interventor, según corresponda</a:t>
            </a:r>
            <a:r>
              <a:rPr lang="es-ES" dirty="0" smtClean="0">
                <a:solidFill>
                  <a:srgbClr val="111111"/>
                </a:solidFill>
                <a:latin typeface="-apple-system"/>
              </a:rPr>
              <a:t>.</a:t>
            </a:r>
          </a:p>
          <a:p>
            <a:pPr algn="just"/>
            <a:endParaRPr lang="es-ES" dirty="0" smtClean="0">
              <a:solidFill>
                <a:srgbClr val="111111"/>
              </a:solidFill>
              <a:latin typeface="-apple-system"/>
            </a:endParaRPr>
          </a:p>
          <a:p>
            <a:pPr algn="just"/>
            <a:r>
              <a:rPr lang="es-ES" b="1" dirty="0" smtClean="0">
                <a:solidFill>
                  <a:srgbClr val="111111"/>
                </a:solidFill>
                <a:latin typeface="-apple-system"/>
              </a:rPr>
              <a:t>La </a:t>
            </a:r>
            <a:r>
              <a:rPr lang="es-ES" b="1" dirty="0">
                <a:solidFill>
                  <a:srgbClr val="111111"/>
                </a:solidFill>
                <a:latin typeface="-apple-system"/>
              </a:rPr>
              <a:t>supervisión consistirá </a:t>
            </a:r>
            <a:r>
              <a:rPr lang="es-ES" dirty="0">
                <a:solidFill>
                  <a:srgbClr val="111111"/>
                </a:solidFill>
                <a:latin typeface="-apple-system"/>
              </a:rPr>
              <a:t>en el seguimiento técnico, administrativo, financiero, contable, y jurídico que, sobre el cumplimiento del objeto del contrato, es ejercida por la misma entidad estatal cuando no requieren conocimientos especializados. Para la supervisión, la Entidad estatal podrá contratar personal de apoyo, a través de los contratos de prestación de servicios que sean requeridos.</a:t>
            </a:r>
          </a:p>
        </p:txBody>
      </p:sp>
    </p:spTree>
    <p:extLst>
      <p:ext uri="{BB962C8B-B14F-4D97-AF65-F5344CB8AC3E}">
        <p14:creationId xmlns:p14="http://schemas.microsoft.com/office/powerpoint/2010/main" val="76453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04A5A0-55F0-487D-B712-A0520BE22705}"/>
              </a:ext>
            </a:extLst>
          </p:cNvPr>
          <p:cNvSpPr txBox="1"/>
          <p:nvPr/>
        </p:nvSpPr>
        <p:spPr>
          <a:xfrm>
            <a:off x="883928" y="671873"/>
            <a:ext cx="10338254" cy="523220"/>
          </a:xfrm>
          <a:prstGeom prst="rect">
            <a:avLst/>
          </a:prstGeom>
          <a:noFill/>
        </p:spPr>
        <p:txBody>
          <a:bodyPr wrap="square" rtlCol="0">
            <a:spAutoFit/>
          </a:bodyPr>
          <a:lstStyle/>
          <a:p>
            <a:pPr lvl="0" defTabSz="914400">
              <a:defRPr/>
            </a:pPr>
            <a:r>
              <a:rPr lang="es-ES" sz="2800" b="1" i="1" dirty="0" smtClean="0">
                <a:latin typeface="Franklin Gothic Book" panose="020B0503020102020204" pitchFamily="34" charset="0"/>
                <a:cs typeface="Arial" panose="020B0604020202020204" pitchFamily="34" charset="0"/>
              </a:rPr>
              <a:t>Supervisión contractual</a:t>
            </a:r>
            <a:endParaRPr lang="es-CO" sz="2800" b="1" dirty="0">
              <a:latin typeface="Franklin Gothic Book" panose="020B0503020102020204" pitchFamily="34" charset="0"/>
              <a:cs typeface="Arial" panose="020B0604020202020204" pitchFamily="34" charset="0"/>
            </a:endParaRPr>
          </a:p>
        </p:txBody>
      </p:sp>
      <p:sp>
        <p:nvSpPr>
          <p:cNvPr id="3" name="CuadroTexto 2"/>
          <p:cNvSpPr txBox="1"/>
          <p:nvPr/>
        </p:nvSpPr>
        <p:spPr>
          <a:xfrm>
            <a:off x="495109" y="1702481"/>
            <a:ext cx="7007661" cy="4247317"/>
          </a:xfrm>
          <a:prstGeom prst="rect">
            <a:avLst/>
          </a:prstGeom>
          <a:noFill/>
        </p:spPr>
        <p:txBody>
          <a:bodyPr wrap="square" rtlCol="0">
            <a:spAutoFit/>
          </a:bodyPr>
          <a:lstStyle/>
          <a:p>
            <a:pPr algn="just"/>
            <a:r>
              <a:rPr lang="es-ES" b="1" dirty="0" smtClean="0">
                <a:solidFill>
                  <a:srgbClr val="111111"/>
                </a:solidFill>
                <a:latin typeface="-apple-system"/>
              </a:rPr>
              <a:t>Artículo 84. </a:t>
            </a:r>
            <a:r>
              <a:rPr lang="es-ES" b="1" dirty="0">
                <a:solidFill>
                  <a:srgbClr val="111111"/>
                </a:solidFill>
                <a:latin typeface="-apple-system"/>
              </a:rPr>
              <a:t>Facultades y deberes de los supervisores y los interventores.</a:t>
            </a:r>
            <a:r>
              <a:rPr lang="es-ES" dirty="0">
                <a:solidFill>
                  <a:srgbClr val="111111"/>
                </a:solidFill>
                <a:latin typeface="-apple-system"/>
              </a:rPr>
              <a:t> </a:t>
            </a:r>
            <a:endParaRPr lang="es-ES" dirty="0" smtClean="0">
              <a:solidFill>
                <a:srgbClr val="111111"/>
              </a:solidFill>
              <a:latin typeface="-apple-system"/>
            </a:endParaRPr>
          </a:p>
          <a:p>
            <a:pPr algn="just"/>
            <a:endParaRPr lang="es-ES" dirty="0">
              <a:solidFill>
                <a:srgbClr val="111111"/>
              </a:solidFill>
              <a:latin typeface="-apple-system"/>
            </a:endParaRPr>
          </a:p>
          <a:p>
            <a:pPr algn="just"/>
            <a:r>
              <a:rPr lang="es-ES" dirty="0" smtClean="0">
                <a:solidFill>
                  <a:srgbClr val="111111"/>
                </a:solidFill>
                <a:latin typeface="-apple-system"/>
              </a:rPr>
              <a:t>La </a:t>
            </a:r>
            <a:r>
              <a:rPr lang="es-ES" dirty="0">
                <a:solidFill>
                  <a:srgbClr val="111111"/>
                </a:solidFill>
                <a:latin typeface="-apple-system"/>
              </a:rPr>
              <a:t>supervisión e interventoría contractual implica el seguimiento al ejercicio del cumplimiento obligacional por la entidad contratante sobre las obligaciones a cargo del contratista.</a:t>
            </a:r>
          </a:p>
          <a:p>
            <a:pPr algn="just"/>
            <a:endParaRPr lang="es-ES" dirty="0">
              <a:solidFill>
                <a:srgbClr val="111111"/>
              </a:solidFill>
              <a:latin typeface="-apple-system"/>
            </a:endParaRPr>
          </a:p>
          <a:p>
            <a:pPr algn="just"/>
            <a:r>
              <a:rPr lang="es-ES" dirty="0">
                <a:solidFill>
                  <a:srgbClr val="111111"/>
                </a:solidFill>
                <a:latin typeface="-apple-system"/>
              </a:rPr>
              <a:t>Los interventores y supervisores están facultados para solicitar informes, aclaraciones y explicaciones sobre el desarrollo de la ejecución contractual, y serán responsables por mantener informada a la entidad contratante de los hechos o circunstancias que puedan constituir actos de corrupción tipificados como conductas punibles, o que puedan poner o pongan en riesgo el cumplimiento del contrato, o cuando tal incumplimiento se presente.</a:t>
            </a:r>
          </a:p>
        </p:txBody>
      </p:sp>
      <p:pic>
        <p:nvPicPr>
          <p:cNvPr id="5" name="Imagen 4"/>
          <p:cNvPicPr>
            <a:picLocks noChangeAspect="1"/>
          </p:cNvPicPr>
          <p:nvPr/>
        </p:nvPicPr>
        <p:blipFill rotWithShape="1">
          <a:blip r:embed="rId2"/>
          <a:srcRect l="1984" b="2826"/>
          <a:stretch/>
        </p:blipFill>
        <p:spPr>
          <a:xfrm>
            <a:off x="7819291" y="1843158"/>
            <a:ext cx="3519663" cy="3489447"/>
          </a:xfrm>
          <a:prstGeom prst="rect">
            <a:avLst/>
          </a:prstGeom>
        </p:spPr>
      </p:pic>
    </p:spTree>
    <p:extLst>
      <p:ext uri="{BB962C8B-B14F-4D97-AF65-F5344CB8AC3E}">
        <p14:creationId xmlns:p14="http://schemas.microsoft.com/office/powerpoint/2010/main" val="148668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2256"/>
          <a:stretch/>
        </p:blipFill>
        <p:spPr>
          <a:xfrm>
            <a:off x="281353" y="1797999"/>
            <a:ext cx="3562077" cy="3498456"/>
          </a:xfrm>
          <a:prstGeom prst="rect">
            <a:avLst/>
          </a:prstGeom>
        </p:spPr>
      </p:pic>
      <p:sp>
        <p:nvSpPr>
          <p:cNvPr id="4" name="Rectángulo 3"/>
          <p:cNvSpPr/>
          <p:nvPr/>
        </p:nvSpPr>
        <p:spPr>
          <a:xfrm>
            <a:off x="4056185" y="1667031"/>
            <a:ext cx="7924800" cy="4062651"/>
          </a:xfrm>
          <a:prstGeom prst="rect">
            <a:avLst/>
          </a:prstGeom>
        </p:spPr>
        <p:txBody>
          <a:bodyPr wrap="square">
            <a:spAutoFit/>
          </a:bodyPr>
          <a:lstStyle/>
          <a:p>
            <a:pPr algn="ctr"/>
            <a:r>
              <a:rPr lang="es-ES" b="1" dirty="0" smtClean="0">
                <a:solidFill>
                  <a:srgbClr val="111111"/>
                </a:solidFill>
                <a:latin typeface="-apple-system"/>
              </a:rPr>
              <a:t>El </a:t>
            </a:r>
            <a:r>
              <a:rPr lang="es-ES" b="1" dirty="0">
                <a:solidFill>
                  <a:srgbClr val="111111"/>
                </a:solidFill>
                <a:latin typeface="-apple-system"/>
              </a:rPr>
              <a:t>Supervisor</a:t>
            </a:r>
          </a:p>
          <a:p>
            <a:pPr algn="just"/>
            <a:endParaRPr lang="es-ES" sz="1600" dirty="0" smtClean="0">
              <a:solidFill>
                <a:srgbClr val="111111"/>
              </a:solidFill>
              <a:latin typeface="-apple-system"/>
            </a:endParaRPr>
          </a:p>
          <a:p>
            <a:pPr algn="just"/>
            <a:r>
              <a:rPr lang="es-ES" dirty="0" smtClean="0">
                <a:solidFill>
                  <a:srgbClr val="111111"/>
                </a:solidFill>
                <a:latin typeface="-apple-system"/>
              </a:rPr>
              <a:t>El </a:t>
            </a:r>
            <a:r>
              <a:rPr lang="es-ES" dirty="0">
                <a:solidFill>
                  <a:srgbClr val="111111"/>
                </a:solidFill>
                <a:latin typeface="-apple-system"/>
              </a:rPr>
              <a:t>supervisor del contrato tiene </a:t>
            </a:r>
            <a:r>
              <a:rPr lang="es-ES" dirty="0" smtClean="0">
                <a:solidFill>
                  <a:srgbClr val="111111"/>
                </a:solidFill>
                <a:latin typeface="-apple-system"/>
              </a:rPr>
              <a:t>las funciones esenciales de </a:t>
            </a:r>
            <a:r>
              <a:rPr lang="es-ES" dirty="0">
                <a:solidFill>
                  <a:srgbClr val="111111"/>
                </a:solidFill>
                <a:latin typeface="-apple-system"/>
              </a:rPr>
              <a:t>vigilancia y control del cumplimiento de las obligaciones contractuales</a:t>
            </a:r>
            <a:r>
              <a:rPr lang="es-ES" dirty="0" smtClean="0">
                <a:solidFill>
                  <a:srgbClr val="111111"/>
                </a:solidFill>
                <a:latin typeface="-apple-system"/>
              </a:rPr>
              <a:t>.</a:t>
            </a:r>
          </a:p>
          <a:p>
            <a:pPr algn="just">
              <a:buFont typeface="Arial" panose="020B0604020202020204" pitchFamily="34" charset="0"/>
              <a:buChar char="•"/>
            </a:pPr>
            <a:endParaRPr lang="es-ES" dirty="0" smtClean="0">
              <a:solidFill>
                <a:srgbClr val="111111"/>
              </a:solidFill>
              <a:latin typeface="-apple-system"/>
            </a:endParaRPr>
          </a:p>
          <a:p>
            <a:pPr algn="just">
              <a:buFont typeface="Arial" panose="020B0604020202020204" pitchFamily="34" charset="0"/>
              <a:buChar char="•"/>
            </a:pPr>
            <a:r>
              <a:rPr lang="es-ES" b="1" dirty="0" smtClean="0">
                <a:solidFill>
                  <a:srgbClr val="111111"/>
                </a:solidFill>
                <a:latin typeface="-apple-system"/>
              </a:rPr>
              <a:t>Seguimiento Permanente.  </a:t>
            </a:r>
          </a:p>
          <a:p>
            <a:pPr algn="just"/>
            <a:endParaRPr lang="es-ES" sz="800" dirty="0">
              <a:solidFill>
                <a:srgbClr val="111111"/>
              </a:solidFill>
              <a:latin typeface="-apple-system"/>
            </a:endParaRPr>
          </a:p>
          <a:p>
            <a:pPr algn="just">
              <a:buFont typeface="Arial" panose="020B0604020202020204" pitchFamily="34" charset="0"/>
              <a:buChar char="•"/>
            </a:pPr>
            <a:r>
              <a:rPr lang="es-ES" b="1" dirty="0">
                <a:solidFill>
                  <a:srgbClr val="111111"/>
                </a:solidFill>
                <a:latin typeface="-apple-system"/>
              </a:rPr>
              <a:t>Monitorear el progreso del contrato</a:t>
            </a:r>
            <a:r>
              <a:rPr lang="es-ES" dirty="0">
                <a:solidFill>
                  <a:srgbClr val="111111"/>
                </a:solidFill>
                <a:latin typeface="-apple-system"/>
              </a:rPr>
              <a:t>. Sobre la ejecución del objeto contratado, asegurando que el contratista cumpla con todas las obligaciones financieras, económicas, técnicas y legales.</a:t>
            </a:r>
          </a:p>
          <a:p>
            <a:pPr algn="just">
              <a:buFont typeface="Arial" panose="020B0604020202020204" pitchFamily="34" charset="0"/>
              <a:buChar char="•"/>
            </a:pPr>
            <a:endParaRPr lang="es-ES" b="1" dirty="0">
              <a:solidFill>
                <a:srgbClr val="111111"/>
              </a:solidFill>
              <a:latin typeface="-apple-system"/>
            </a:endParaRPr>
          </a:p>
          <a:p>
            <a:pPr algn="just">
              <a:buFont typeface="Arial" panose="020B0604020202020204" pitchFamily="34" charset="0"/>
              <a:buChar char="•"/>
            </a:pPr>
            <a:r>
              <a:rPr lang="es-ES" b="1" dirty="0" smtClean="0">
                <a:solidFill>
                  <a:srgbClr val="111111"/>
                </a:solidFill>
                <a:latin typeface="-apple-system"/>
              </a:rPr>
              <a:t>Informar sobre </a:t>
            </a:r>
            <a:r>
              <a:rPr lang="es-ES" b="1" dirty="0">
                <a:solidFill>
                  <a:srgbClr val="111111"/>
                </a:solidFill>
                <a:latin typeface="-apple-system"/>
              </a:rPr>
              <a:t>cualquier incumplimiento</a:t>
            </a:r>
            <a:r>
              <a:rPr lang="es-ES" dirty="0">
                <a:solidFill>
                  <a:srgbClr val="111111"/>
                </a:solidFill>
                <a:latin typeface="-apple-system"/>
              </a:rPr>
              <a:t>. Mantener informado al ordenador del gasto sobre el estado técnico, jurídico, administrativo y financiero del contrato, evitando perjuicios a la entidad y al contratista.</a:t>
            </a:r>
            <a:endParaRPr lang="es-ES" dirty="0" smtClean="0">
              <a:solidFill>
                <a:srgbClr val="111111"/>
              </a:solidFill>
              <a:latin typeface="-apple-system"/>
            </a:endParaRPr>
          </a:p>
          <a:p>
            <a:pPr algn="just">
              <a:buFont typeface="Arial" panose="020B0604020202020204" pitchFamily="34" charset="0"/>
              <a:buChar char="•"/>
            </a:pPr>
            <a:endParaRPr lang="es-ES" dirty="0">
              <a:solidFill>
                <a:srgbClr val="111111"/>
              </a:solidFill>
              <a:latin typeface="-apple-system"/>
            </a:endParaRPr>
          </a:p>
        </p:txBody>
      </p:sp>
      <p:sp>
        <p:nvSpPr>
          <p:cNvPr id="6" name="CuadroTexto 5">
            <a:extLst>
              <a:ext uri="{FF2B5EF4-FFF2-40B4-BE49-F238E27FC236}">
                <a16:creationId xmlns:a16="http://schemas.microsoft.com/office/drawing/2014/main" id="{2604A5A0-55F0-487D-B712-A0520BE22705}"/>
              </a:ext>
            </a:extLst>
          </p:cNvPr>
          <p:cNvSpPr txBox="1"/>
          <p:nvPr/>
        </p:nvSpPr>
        <p:spPr>
          <a:xfrm>
            <a:off x="883928" y="671873"/>
            <a:ext cx="10338254" cy="523220"/>
          </a:xfrm>
          <a:prstGeom prst="rect">
            <a:avLst/>
          </a:prstGeom>
          <a:noFill/>
        </p:spPr>
        <p:txBody>
          <a:bodyPr wrap="square" rtlCol="0">
            <a:spAutoFit/>
          </a:bodyPr>
          <a:lstStyle/>
          <a:p>
            <a:pPr lvl="0" defTabSz="914400">
              <a:defRPr/>
            </a:pPr>
            <a:r>
              <a:rPr lang="es-ES" sz="2800" b="1" i="1" dirty="0" smtClean="0">
                <a:latin typeface="Franklin Gothic Book" panose="020B0503020102020204" pitchFamily="34" charset="0"/>
                <a:cs typeface="Arial" panose="020B0604020202020204" pitchFamily="34" charset="0"/>
              </a:rPr>
              <a:t>Supervisión contractual</a:t>
            </a:r>
            <a:endParaRPr lang="es-CO" sz="2800" b="1" dirty="0">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366057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5815" y="1819431"/>
            <a:ext cx="7324819" cy="3662541"/>
          </a:xfrm>
          <a:prstGeom prst="rect">
            <a:avLst/>
          </a:prstGeom>
        </p:spPr>
        <p:txBody>
          <a:bodyPr wrap="square">
            <a:spAutoFit/>
          </a:bodyPr>
          <a:lstStyle/>
          <a:p>
            <a:pPr algn="ctr"/>
            <a:r>
              <a:rPr lang="es-ES" b="1" dirty="0" smtClean="0">
                <a:solidFill>
                  <a:srgbClr val="111111"/>
                </a:solidFill>
                <a:latin typeface="-apple-system"/>
              </a:rPr>
              <a:t>El </a:t>
            </a:r>
            <a:r>
              <a:rPr lang="es-ES" b="1" dirty="0">
                <a:solidFill>
                  <a:srgbClr val="111111"/>
                </a:solidFill>
                <a:latin typeface="-apple-system"/>
              </a:rPr>
              <a:t>Supervisor</a:t>
            </a:r>
          </a:p>
          <a:p>
            <a:pPr algn="just"/>
            <a:endParaRPr lang="es-ES" sz="1600" dirty="0" smtClean="0">
              <a:solidFill>
                <a:srgbClr val="111111"/>
              </a:solidFill>
              <a:latin typeface="-apple-system"/>
            </a:endParaRPr>
          </a:p>
          <a:p>
            <a:pPr algn="just">
              <a:buFont typeface="Arial" panose="020B0604020202020204" pitchFamily="34" charset="0"/>
              <a:buChar char="•"/>
            </a:pPr>
            <a:r>
              <a:rPr lang="es-ES" b="1" dirty="0" smtClean="0">
                <a:solidFill>
                  <a:srgbClr val="111111"/>
                </a:solidFill>
                <a:latin typeface="-apple-system"/>
              </a:rPr>
              <a:t>Solicitar </a:t>
            </a:r>
            <a:r>
              <a:rPr lang="es-ES" b="1" dirty="0">
                <a:solidFill>
                  <a:srgbClr val="111111"/>
                </a:solidFill>
                <a:latin typeface="-apple-system"/>
              </a:rPr>
              <a:t>informes si es necesario</a:t>
            </a:r>
            <a:r>
              <a:rPr lang="es-ES" dirty="0">
                <a:solidFill>
                  <a:srgbClr val="111111"/>
                </a:solidFill>
                <a:latin typeface="-apple-system"/>
              </a:rPr>
              <a:t>. Los supervisores están facultados para solicitar informes, aclaraciones y explicaciones sobre el desarrollo de la ejecución contractual</a:t>
            </a:r>
            <a:r>
              <a:rPr lang="es-ES" dirty="0" smtClean="0">
                <a:solidFill>
                  <a:srgbClr val="111111"/>
                </a:solidFill>
                <a:latin typeface="-apple-system"/>
              </a:rPr>
              <a:t>.</a:t>
            </a:r>
          </a:p>
          <a:p>
            <a:pPr algn="just">
              <a:buFont typeface="Arial" panose="020B0604020202020204" pitchFamily="34" charset="0"/>
              <a:buChar char="•"/>
            </a:pPr>
            <a:endParaRPr lang="es-ES" dirty="0">
              <a:solidFill>
                <a:srgbClr val="111111"/>
              </a:solidFill>
              <a:latin typeface="-apple-system"/>
            </a:endParaRPr>
          </a:p>
          <a:p>
            <a:pPr algn="just">
              <a:buFont typeface="Arial" panose="020B0604020202020204" pitchFamily="34" charset="0"/>
              <a:buChar char="•"/>
            </a:pPr>
            <a:r>
              <a:rPr lang="es-ES" b="1" dirty="0">
                <a:solidFill>
                  <a:srgbClr val="111111"/>
                </a:solidFill>
                <a:latin typeface="-apple-system"/>
              </a:rPr>
              <a:t>Prevención de Corrupción:</a:t>
            </a:r>
            <a:r>
              <a:rPr lang="es-ES" dirty="0">
                <a:solidFill>
                  <a:srgbClr val="111111"/>
                </a:solidFill>
                <a:latin typeface="-apple-system"/>
              </a:rPr>
              <a:t> El supervisor protegerá la moralidad administrativa y prevenir actos de corrupción, garantizando la transparencia en la actividad contractual.</a:t>
            </a:r>
          </a:p>
          <a:p>
            <a:pPr algn="just">
              <a:buFont typeface="Arial" panose="020B0604020202020204" pitchFamily="34" charset="0"/>
              <a:buChar char="•"/>
            </a:pPr>
            <a:endParaRPr lang="es-ES" dirty="0">
              <a:solidFill>
                <a:srgbClr val="111111"/>
              </a:solidFill>
              <a:latin typeface="-apple-system"/>
            </a:endParaRPr>
          </a:p>
          <a:p>
            <a:pPr algn="just">
              <a:buFont typeface="Arial" panose="020B0604020202020204" pitchFamily="34" charset="0"/>
              <a:buChar char="•"/>
            </a:pPr>
            <a:r>
              <a:rPr lang="es-ES" b="1" dirty="0" smtClean="0">
                <a:solidFill>
                  <a:srgbClr val="111111"/>
                </a:solidFill>
                <a:latin typeface="-apple-system"/>
              </a:rPr>
              <a:t>Control </a:t>
            </a:r>
            <a:r>
              <a:rPr lang="es-ES" b="1" dirty="0">
                <a:solidFill>
                  <a:srgbClr val="111111"/>
                </a:solidFill>
                <a:latin typeface="-apple-system"/>
              </a:rPr>
              <a:t>y Verificación: </a:t>
            </a:r>
            <a:r>
              <a:rPr lang="es-ES" dirty="0">
                <a:solidFill>
                  <a:srgbClr val="111111"/>
                </a:solidFill>
                <a:latin typeface="-apple-system"/>
              </a:rPr>
              <a:t>Verificar el estado financiero y contable del contrato, así como supervisar y ejecutar las actividades administrativas necesarias para su manejo y </a:t>
            </a:r>
            <a:r>
              <a:rPr lang="es-ES" dirty="0" smtClean="0">
                <a:solidFill>
                  <a:srgbClr val="111111"/>
                </a:solidFill>
                <a:latin typeface="-apple-system"/>
              </a:rPr>
              <a:t>ejecución.</a:t>
            </a:r>
            <a:endParaRPr lang="es-ES" dirty="0">
              <a:solidFill>
                <a:srgbClr val="111111"/>
              </a:solidFill>
              <a:latin typeface="-apple-system"/>
            </a:endParaRPr>
          </a:p>
        </p:txBody>
      </p:sp>
      <p:sp>
        <p:nvSpPr>
          <p:cNvPr id="6" name="CuadroTexto 5">
            <a:extLst>
              <a:ext uri="{FF2B5EF4-FFF2-40B4-BE49-F238E27FC236}">
                <a16:creationId xmlns:a16="http://schemas.microsoft.com/office/drawing/2014/main" id="{2604A5A0-55F0-487D-B712-A0520BE22705}"/>
              </a:ext>
            </a:extLst>
          </p:cNvPr>
          <p:cNvSpPr txBox="1"/>
          <p:nvPr/>
        </p:nvSpPr>
        <p:spPr>
          <a:xfrm>
            <a:off x="883928" y="671873"/>
            <a:ext cx="10338254" cy="523220"/>
          </a:xfrm>
          <a:prstGeom prst="rect">
            <a:avLst/>
          </a:prstGeom>
          <a:noFill/>
        </p:spPr>
        <p:txBody>
          <a:bodyPr wrap="square" rtlCol="0">
            <a:spAutoFit/>
          </a:bodyPr>
          <a:lstStyle/>
          <a:p>
            <a:pPr lvl="0" defTabSz="914400">
              <a:defRPr/>
            </a:pPr>
            <a:r>
              <a:rPr lang="es-ES" sz="2800" b="1" i="1" dirty="0" smtClean="0">
                <a:latin typeface="Franklin Gothic Book" panose="020B0503020102020204" pitchFamily="34" charset="0"/>
                <a:cs typeface="Arial" panose="020B0604020202020204" pitchFamily="34" charset="0"/>
              </a:rPr>
              <a:t>Supervisión contractual</a:t>
            </a:r>
            <a:endParaRPr lang="es-CO" sz="2800" b="1" dirty="0">
              <a:latin typeface="Franklin Gothic Book" panose="020B0503020102020204" pitchFamily="34" charset="0"/>
              <a:cs typeface="Arial" panose="020B0604020202020204" pitchFamily="34" charset="0"/>
            </a:endParaRPr>
          </a:p>
        </p:txBody>
      </p:sp>
      <p:pic>
        <p:nvPicPr>
          <p:cNvPr id="5" name="Imagen 4"/>
          <p:cNvPicPr>
            <a:picLocks noChangeAspect="1"/>
          </p:cNvPicPr>
          <p:nvPr/>
        </p:nvPicPr>
        <p:blipFill rotWithShape="1">
          <a:blip r:embed="rId2"/>
          <a:srcRect l="4180" r="5184" b="896"/>
          <a:stretch/>
        </p:blipFill>
        <p:spPr>
          <a:xfrm>
            <a:off x="8333004" y="2067278"/>
            <a:ext cx="3671427" cy="2645400"/>
          </a:xfrm>
          <a:prstGeom prst="rect">
            <a:avLst/>
          </a:prstGeom>
        </p:spPr>
      </p:pic>
    </p:spTree>
    <p:extLst>
      <p:ext uri="{BB962C8B-B14F-4D97-AF65-F5344CB8AC3E}">
        <p14:creationId xmlns:p14="http://schemas.microsoft.com/office/powerpoint/2010/main" val="167124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50460"/>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3799</TotalTime>
  <Words>323</Words>
  <Application>Microsoft Office PowerPoint</Application>
  <PresentationFormat>Panorámica</PresentationFormat>
  <Paragraphs>34</Paragraphs>
  <Slides>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-apple-system</vt:lpstr>
      <vt:lpstr>Aptos</vt:lpstr>
      <vt:lpstr>Arial</vt:lpstr>
      <vt:lpstr>Calibri</vt:lpstr>
      <vt:lpstr>Franklin Gothic Book</vt:lpstr>
      <vt:lpstr>Franklin Gothic Medium</vt: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dc:creator>
  <cp:lastModifiedBy>Miller Orlando Moreno Suarez</cp:lastModifiedBy>
  <cp:revision>150</cp:revision>
  <dcterms:created xsi:type="dcterms:W3CDTF">2024-01-03T18:04:35Z</dcterms:created>
  <dcterms:modified xsi:type="dcterms:W3CDTF">2024-09-05T14:24:55Z</dcterms:modified>
</cp:coreProperties>
</file>