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"/>
  </p:notesMasterIdLst>
  <p:handoutMasterIdLst>
    <p:handoutMasterId r:id="rId7"/>
  </p:handoutMasterIdLst>
  <p:sldIdLst>
    <p:sldId id="261" r:id="rId2"/>
    <p:sldId id="258" r:id="rId3"/>
    <p:sldId id="266" r:id="rId4"/>
    <p:sldId id="259" r:id="rId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83ADD-C9E4-4AC1-806C-EC5E40F7A6C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DA7D83E-C602-4FC0-8FCA-3E2769F03AC6}">
      <dgm:prSet phldrT="[Texto]" custT="1"/>
      <dgm:spPr>
        <a:solidFill>
          <a:schemeClr val="accent4"/>
        </a:solidFill>
      </dgm:spPr>
      <dgm:t>
        <a:bodyPr/>
        <a:lstStyle/>
        <a:p>
          <a:pPr algn="just"/>
          <a:r>
            <a:rPr lang="es-ES" sz="1700" dirty="0">
              <a:solidFill>
                <a:schemeClr val="tx1"/>
              </a:solidFill>
              <a:latin typeface="72" panose="020B0503030000000003" pitchFamily="34" charset="0"/>
              <a:cs typeface="72" panose="020B0503030000000003" pitchFamily="34" charset="0"/>
            </a:rPr>
            <a:t>Negar un empleo por razones de edad, sexo, color de piel o condición étnica.</a:t>
          </a:r>
          <a:endParaRPr lang="es-CO" sz="1700" dirty="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E6598ED9-1A74-4295-A2F5-FE5B054AB084}" type="parTrans" cxnId="{C0880F7F-6353-4DEB-ABF3-E850A5B2E8CE}">
      <dgm:prSet/>
      <dgm:spPr/>
      <dgm:t>
        <a:bodyPr/>
        <a:lstStyle/>
        <a:p>
          <a:pPr algn="just"/>
          <a:endParaRPr lang="es-CO" sz="170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D1265EF2-AE19-4AFE-A6E7-6ED7F007AB8C}" type="sibTrans" cxnId="{C0880F7F-6353-4DEB-ABF3-E850A5B2E8CE}">
      <dgm:prSet/>
      <dgm:spPr/>
      <dgm:t>
        <a:bodyPr/>
        <a:lstStyle/>
        <a:p>
          <a:pPr algn="just"/>
          <a:endParaRPr lang="es-CO" sz="170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8CC52DB7-B84C-4766-828B-B81C4FAF6727}">
      <dgm:prSet phldrT="[Texto]" custT="1"/>
      <dgm:spPr>
        <a:solidFill>
          <a:schemeClr val="accent2"/>
        </a:solidFill>
      </dgm:spPr>
      <dgm:t>
        <a:bodyPr/>
        <a:lstStyle/>
        <a:p>
          <a:pPr algn="just"/>
          <a:r>
            <a:rPr lang="es-ES" sz="1700" dirty="0">
              <a:solidFill>
                <a:schemeClr val="tx1"/>
              </a:solidFill>
              <a:latin typeface="72" panose="020B0503030000000003" pitchFamily="34" charset="0"/>
              <a:cs typeface="72" panose="020B0503030000000003" pitchFamily="34" charset="0"/>
            </a:rPr>
            <a:t>Impedir el acceso a una Institución, Organismo o cualquier lugar en general, a personas por su condición de discapacidad, indígenas, apariencia física, etc.</a:t>
          </a:r>
          <a:endParaRPr lang="es-CO" sz="1700" dirty="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574274FF-E32E-4AC6-A44B-B2C198A8A0CE}" type="parTrans" cxnId="{1945153A-E5BB-42E3-B9AD-3461C5AC5641}">
      <dgm:prSet/>
      <dgm:spPr/>
      <dgm:t>
        <a:bodyPr/>
        <a:lstStyle/>
        <a:p>
          <a:pPr algn="just"/>
          <a:endParaRPr lang="es-CO" sz="170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028E079E-3B8E-4F7E-8BA9-BDA227CDDB1E}" type="sibTrans" cxnId="{1945153A-E5BB-42E3-B9AD-3461C5AC5641}">
      <dgm:prSet/>
      <dgm:spPr/>
      <dgm:t>
        <a:bodyPr/>
        <a:lstStyle/>
        <a:p>
          <a:pPr algn="just"/>
          <a:endParaRPr lang="es-CO" sz="170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C5072C18-F6CB-46F7-BAFA-02C383EC9964}">
      <dgm:prSet phldrT="[Texto]" custT="1"/>
      <dgm:spPr>
        <a:solidFill>
          <a:schemeClr val="accent4"/>
        </a:solidFill>
      </dgm:spPr>
      <dgm:t>
        <a:bodyPr/>
        <a:lstStyle/>
        <a:p>
          <a:pPr algn="just"/>
          <a:r>
            <a:rPr lang="es-ES" sz="1700" dirty="0">
              <a:solidFill>
                <a:schemeClr val="tx1"/>
              </a:solidFill>
              <a:latin typeface="72" panose="020B0503030000000003" pitchFamily="34" charset="0"/>
              <a:cs typeface="72" panose="020B0503030000000003" pitchFamily="34" charset="0"/>
            </a:rPr>
            <a:t>Establecer diferencias en condiciones y prestaciones laborales por razones de edad, sexo, religión, apariencia, color de piel, etc.</a:t>
          </a:r>
          <a:endParaRPr lang="es-CO" sz="1700" dirty="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20625FE5-6411-4424-8871-E9CF8D8FC8AC}" type="parTrans" cxnId="{49D60B19-F55B-47DF-89A6-24530E6273F6}">
      <dgm:prSet/>
      <dgm:spPr/>
      <dgm:t>
        <a:bodyPr/>
        <a:lstStyle/>
        <a:p>
          <a:pPr algn="just"/>
          <a:endParaRPr lang="es-CO" sz="170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7641FA7E-12C3-4E26-AD33-75D60876DD46}" type="sibTrans" cxnId="{49D60B19-F55B-47DF-89A6-24530E6273F6}">
      <dgm:prSet/>
      <dgm:spPr/>
      <dgm:t>
        <a:bodyPr/>
        <a:lstStyle/>
        <a:p>
          <a:pPr algn="just"/>
          <a:endParaRPr lang="es-CO" sz="170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82373D50-4521-4B07-A9FE-ECC4B31A079D}">
      <dgm:prSet phldrT="[Texto]" custT="1"/>
      <dgm:spPr>
        <a:solidFill>
          <a:schemeClr val="accent2"/>
        </a:solidFill>
      </dgm:spPr>
      <dgm:t>
        <a:bodyPr/>
        <a:lstStyle/>
        <a:p>
          <a:pPr algn="just"/>
          <a:r>
            <a:rPr lang="es-ES" sz="1700" dirty="0">
              <a:solidFill>
                <a:schemeClr val="tx1"/>
              </a:solidFill>
              <a:latin typeface="72" panose="020B0503030000000003" pitchFamily="34" charset="0"/>
              <a:cs typeface="72" panose="020B0503030000000003" pitchFamily="34" charset="0"/>
            </a:rPr>
            <a:t>Impedir la realización de solicitudes (PQRSDF) a personas por su preferencia sexual, religiosa, política, etc. </a:t>
          </a:r>
          <a:endParaRPr lang="es-CO" sz="1700" dirty="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7DACAA00-ABB5-4E5A-A7A3-ABFAA24D7963}" type="parTrans" cxnId="{8B9781D2-EB06-45EC-A07C-66904CCED5D9}">
      <dgm:prSet/>
      <dgm:spPr/>
      <dgm:t>
        <a:bodyPr/>
        <a:lstStyle/>
        <a:p>
          <a:pPr algn="just"/>
          <a:endParaRPr lang="es-CO" sz="170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20311614-0963-4BAF-A9A6-2A63BF82A2F3}" type="sibTrans" cxnId="{8B9781D2-EB06-45EC-A07C-66904CCED5D9}">
      <dgm:prSet/>
      <dgm:spPr/>
      <dgm:t>
        <a:bodyPr/>
        <a:lstStyle/>
        <a:p>
          <a:pPr algn="just"/>
          <a:endParaRPr lang="es-CO" sz="170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gm:t>
    </dgm:pt>
    <dgm:pt modelId="{E02CD92A-47E2-4979-A7BC-3255DE8FD37D}" type="pres">
      <dgm:prSet presAssocID="{56783ADD-C9E4-4AC1-806C-EC5E40F7A6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0511ABD-3D1E-4467-ACD3-0AA55219A2FC}" type="pres">
      <dgm:prSet presAssocID="{56783ADD-C9E4-4AC1-806C-EC5E40F7A6CD}" presName="Name1" presStyleCnt="0"/>
      <dgm:spPr/>
    </dgm:pt>
    <dgm:pt modelId="{45686D54-F8E1-4D29-AB3A-C1D967FA92D7}" type="pres">
      <dgm:prSet presAssocID="{56783ADD-C9E4-4AC1-806C-EC5E40F7A6CD}" presName="cycle" presStyleCnt="0"/>
      <dgm:spPr/>
    </dgm:pt>
    <dgm:pt modelId="{2EF02AAE-7D23-4826-B669-605E782A548D}" type="pres">
      <dgm:prSet presAssocID="{56783ADD-C9E4-4AC1-806C-EC5E40F7A6CD}" presName="srcNode" presStyleLbl="node1" presStyleIdx="0" presStyleCnt="4"/>
      <dgm:spPr/>
    </dgm:pt>
    <dgm:pt modelId="{16FB9B3B-279E-4251-A6DA-78204C0E5F3E}" type="pres">
      <dgm:prSet presAssocID="{56783ADD-C9E4-4AC1-806C-EC5E40F7A6CD}" presName="conn" presStyleLbl="parChTrans1D2" presStyleIdx="0" presStyleCnt="1"/>
      <dgm:spPr/>
      <dgm:t>
        <a:bodyPr/>
        <a:lstStyle/>
        <a:p>
          <a:endParaRPr lang="es-ES"/>
        </a:p>
      </dgm:t>
    </dgm:pt>
    <dgm:pt modelId="{C65F31AC-F22F-496C-9D1B-D0420275D32F}" type="pres">
      <dgm:prSet presAssocID="{56783ADD-C9E4-4AC1-806C-EC5E40F7A6CD}" presName="extraNode" presStyleLbl="node1" presStyleIdx="0" presStyleCnt="4"/>
      <dgm:spPr/>
    </dgm:pt>
    <dgm:pt modelId="{B9D2F04A-DE7C-47A7-B7D0-872BE78BF8F4}" type="pres">
      <dgm:prSet presAssocID="{56783ADD-C9E4-4AC1-806C-EC5E40F7A6CD}" presName="dstNode" presStyleLbl="node1" presStyleIdx="0" presStyleCnt="4"/>
      <dgm:spPr/>
    </dgm:pt>
    <dgm:pt modelId="{60900729-5640-4994-992A-D7E03B865677}" type="pres">
      <dgm:prSet presAssocID="{8DA7D83E-C602-4FC0-8FCA-3E2769F03AC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93E28C-C5F0-4B5F-8F43-A24B419C9777}" type="pres">
      <dgm:prSet presAssocID="{8DA7D83E-C602-4FC0-8FCA-3E2769F03AC6}" presName="accent_1" presStyleCnt="0"/>
      <dgm:spPr/>
    </dgm:pt>
    <dgm:pt modelId="{186E5E1F-8B33-4C8B-A127-B11E147CB403}" type="pres">
      <dgm:prSet presAssocID="{8DA7D83E-C602-4FC0-8FCA-3E2769F03AC6}" presName="accentRepeatNode" presStyleLbl="solidFgAcc1" presStyleIdx="0" presStyleCnt="4" custLinFactNeighborX="1587" custLinFactNeighborY="812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</dgm:spPr>
    </dgm:pt>
    <dgm:pt modelId="{5D5A1AEA-047F-48BF-A370-4DD780E6D630}" type="pres">
      <dgm:prSet presAssocID="{8CC52DB7-B84C-4766-828B-B81C4FAF672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7E371D-AB7A-4E16-9112-FD46DAB3E8E6}" type="pres">
      <dgm:prSet presAssocID="{8CC52DB7-B84C-4766-828B-B81C4FAF6727}" presName="accent_2" presStyleCnt="0"/>
      <dgm:spPr/>
    </dgm:pt>
    <dgm:pt modelId="{5A32AFEF-724F-47A4-BC3D-80408CEBA41B}" type="pres">
      <dgm:prSet presAssocID="{8CC52DB7-B84C-4766-828B-B81C4FAF6727}" presName="accentRepeatNode" presStyleLbl="solidFgAcc1" presStyleIdx="1" presStyleCnt="4"/>
      <dgm:spPr>
        <a:blipFill rotWithShape="0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78E8BD6A-6C93-4210-8A18-FAF54643E5EC}" type="pres">
      <dgm:prSet presAssocID="{C5072C18-F6CB-46F7-BAFA-02C383EC996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39C7E4-E332-4425-8473-98628CA89E54}" type="pres">
      <dgm:prSet presAssocID="{C5072C18-F6CB-46F7-BAFA-02C383EC9964}" presName="accent_3" presStyleCnt="0"/>
      <dgm:spPr/>
    </dgm:pt>
    <dgm:pt modelId="{303688C8-F96C-4B1B-8383-97316F770CAF}" type="pres">
      <dgm:prSet presAssocID="{C5072C18-F6CB-46F7-BAFA-02C383EC9964}" presName="accentRepeatNode" presStyleLbl="solidFgAcc1" presStyleIdx="2" presStyleCnt="4"/>
      <dgm:spPr>
        <a:blipFill rotWithShape="0">
          <a:blip xmlns:r="http://schemas.openxmlformats.org/officeDocument/2006/relationships" r:embed="rId4"/>
          <a:srcRect/>
          <a:stretch>
            <a:fillRect l="-4000" r="-4000"/>
          </a:stretch>
        </a:blipFill>
      </dgm:spPr>
    </dgm:pt>
    <dgm:pt modelId="{705EF08C-873E-43B5-8D78-947967AA0961}" type="pres">
      <dgm:prSet presAssocID="{82373D50-4521-4B07-A9FE-ECC4B31A079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EE6A46-3BA5-408E-A83B-410BF130E082}" type="pres">
      <dgm:prSet presAssocID="{82373D50-4521-4B07-A9FE-ECC4B31A079D}" presName="accent_4" presStyleCnt="0"/>
      <dgm:spPr/>
    </dgm:pt>
    <dgm:pt modelId="{1544D841-941E-4B00-97D7-F822FFA6079F}" type="pres">
      <dgm:prSet presAssocID="{82373D50-4521-4B07-A9FE-ECC4B31A079D}" presName="accentRepeatNode" presStyleLbl="solidFgAcc1" presStyleIdx="3" presStyleCnt="4"/>
      <dgm:spPr>
        <a:blipFill rotWithShape="0">
          <a:blip xmlns:r="http://schemas.openxmlformats.org/officeDocument/2006/relationships" r:embed="rId5"/>
          <a:srcRect/>
          <a:stretch>
            <a:fillRect/>
          </a:stretch>
        </a:blipFill>
      </dgm:spPr>
    </dgm:pt>
  </dgm:ptLst>
  <dgm:cxnLst>
    <dgm:cxn modelId="{8B9781D2-EB06-45EC-A07C-66904CCED5D9}" srcId="{56783ADD-C9E4-4AC1-806C-EC5E40F7A6CD}" destId="{82373D50-4521-4B07-A9FE-ECC4B31A079D}" srcOrd="3" destOrd="0" parTransId="{7DACAA00-ABB5-4E5A-A7A3-ABFAA24D7963}" sibTransId="{20311614-0963-4BAF-A9A6-2A63BF82A2F3}"/>
    <dgm:cxn modelId="{9CEEA344-9741-477C-8BBC-F73565E09271}" type="presOf" srcId="{D1265EF2-AE19-4AFE-A6E7-6ED7F007AB8C}" destId="{16FB9B3B-279E-4251-A6DA-78204C0E5F3E}" srcOrd="0" destOrd="0" presId="urn:microsoft.com/office/officeart/2008/layout/VerticalCurvedList"/>
    <dgm:cxn modelId="{1945153A-E5BB-42E3-B9AD-3461C5AC5641}" srcId="{56783ADD-C9E4-4AC1-806C-EC5E40F7A6CD}" destId="{8CC52DB7-B84C-4766-828B-B81C4FAF6727}" srcOrd="1" destOrd="0" parTransId="{574274FF-E32E-4AC6-A44B-B2C198A8A0CE}" sibTransId="{028E079E-3B8E-4F7E-8BA9-BDA227CDDB1E}"/>
    <dgm:cxn modelId="{C0880F7F-6353-4DEB-ABF3-E850A5B2E8CE}" srcId="{56783ADD-C9E4-4AC1-806C-EC5E40F7A6CD}" destId="{8DA7D83E-C602-4FC0-8FCA-3E2769F03AC6}" srcOrd="0" destOrd="0" parTransId="{E6598ED9-1A74-4295-A2F5-FE5B054AB084}" sibTransId="{D1265EF2-AE19-4AFE-A6E7-6ED7F007AB8C}"/>
    <dgm:cxn modelId="{707853F8-BC2E-4010-9EE5-F16B794959F2}" type="presOf" srcId="{8CC52DB7-B84C-4766-828B-B81C4FAF6727}" destId="{5D5A1AEA-047F-48BF-A370-4DD780E6D630}" srcOrd="0" destOrd="0" presId="urn:microsoft.com/office/officeart/2008/layout/VerticalCurvedList"/>
    <dgm:cxn modelId="{49D60B19-F55B-47DF-89A6-24530E6273F6}" srcId="{56783ADD-C9E4-4AC1-806C-EC5E40F7A6CD}" destId="{C5072C18-F6CB-46F7-BAFA-02C383EC9964}" srcOrd="2" destOrd="0" parTransId="{20625FE5-6411-4424-8871-E9CF8D8FC8AC}" sibTransId="{7641FA7E-12C3-4E26-AD33-75D60876DD46}"/>
    <dgm:cxn modelId="{F508BDEA-2359-4EAB-A89F-8E118488E6D2}" type="presOf" srcId="{56783ADD-C9E4-4AC1-806C-EC5E40F7A6CD}" destId="{E02CD92A-47E2-4979-A7BC-3255DE8FD37D}" srcOrd="0" destOrd="0" presId="urn:microsoft.com/office/officeart/2008/layout/VerticalCurvedList"/>
    <dgm:cxn modelId="{F065E097-5D84-4EBD-81D0-856075CA5ABA}" type="presOf" srcId="{8DA7D83E-C602-4FC0-8FCA-3E2769F03AC6}" destId="{60900729-5640-4994-992A-D7E03B865677}" srcOrd="0" destOrd="0" presId="urn:microsoft.com/office/officeart/2008/layout/VerticalCurvedList"/>
    <dgm:cxn modelId="{3DF35DAA-0EF3-454B-BF4C-6F79D3FA94DE}" type="presOf" srcId="{82373D50-4521-4B07-A9FE-ECC4B31A079D}" destId="{705EF08C-873E-43B5-8D78-947967AA0961}" srcOrd="0" destOrd="0" presId="urn:microsoft.com/office/officeart/2008/layout/VerticalCurvedList"/>
    <dgm:cxn modelId="{16C2E7F5-1FE7-4FDA-92B5-A1A16EC8068C}" type="presOf" srcId="{C5072C18-F6CB-46F7-BAFA-02C383EC9964}" destId="{78E8BD6A-6C93-4210-8A18-FAF54643E5EC}" srcOrd="0" destOrd="0" presId="urn:microsoft.com/office/officeart/2008/layout/VerticalCurvedList"/>
    <dgm:cxn modelId="{D9874D59-9132-4EBD-A046-6F708EB88D94}" type="presParOf" srcId="{E02CD92A-47E2-4979-A7BC-3255DE8FD37D}" destId="{90511ABD-3D1E-4467-ACD3-0AA55219A2FC}" srcOrd="0" destOrd="0" presId="urn:microsoft.com/office/officeart/2008/layout/VerticalCurvedList"/>
    <dgm:cxn modelId="{D84C325D-59C5-4A71-B357-9FD2BD8431E7}" type="presParOf" srcId="{90511ABD-3D1E-4467-ACD3-0AA55219A2FC}" destId="{45686D54-F8E1-4D29-AB3A-C1D967FA92D7}" srcOrd="0" destOrd="0" presId="urn:microsoft.com/office/officeart/2008/layout/VerticalCurvedList"/>
    <dgm:cxn modelId="{F84C7695-C4A3-4B9A-B1DF-01B47519E78D}" type="presParOf" srcId="{45686D54-F8E1-4D29-AB3A-C1D967FA92D7}" destId="{2EF02AAE-7D23-4826-B669-605E782A548D}" srcOrd="0" destOrd="0" presId="urn:microsoft.com/office/officeart/2008/layout/VerticalCurvedList"/>
    <dgm:cxn modelId="{BE61542E-7C04-47DE-91E1-1010B4B175D4}" type="presParOf" srcId="{45686D54-F8E1-4D29-AB3A-C1D967FA92D7}" destId="{16FB9B3B-279E-4251-A6DA-78204C0E5F3E}" srcOrd="1" destOrd="0" presId="urn:microsoft.com/office/officeart/2008/layout/VerticalCurvedList"/>
    <dgm:cxn modelId="{F12AC807-6916-4AFF-9710-D767306A09D0}" type="presParOf" srcId="{45686D54-F8E1-4D29-AB3A-C1D967FA92D7}" destId="{C65F31AC-F22F-496C-9D1B-D0420275D32F}" srcOrd="2" destOrd="0" presId="urn:microsoft.com/office/officeart/2008/layout/VerticalCurvedList"/>
    <dgm:cxn modelId="{4449B9B3-2F44-4F0F-B879-13C23357E99A}" type="presParOf" srcId="{45686D54-F8E1-4D29-AB3A-C1D967FA92D7}" destId="{B9D2F04A-DE7C-47A7-B7D0-872BE78BF8F4}" srcOrd="3" destOrd="0" presId="urn:microsoft.com/office/officeart/2008/layout/VerticalCurvedList"/>
    <dgm:cxn modelId="{94C61FB8-47EC-42B8-A3D3-81C093B96B4F}" type="presParOf" srcId="{90511ABD-3D1E-4467-ACD3-0AA55219A2FC}" destId="{60900729-5640-4994-992A-D7E03B865677}" srcOrd="1" destOrd="0" presId="urn:microsoft.com/office/officeart/2008/layout/VerticalCurvedList"/>
    <dgm:cxn modelId="{17DEF01C-6FC2-4CA2-B4AF-B4BD26CA47C7}" type="presParOf" srcId="{90511ABD-3D1E-4467-ACD3-0AA55219A2FC}" destId="{5193E28C-C5F0-4B5F-8F43-A24B419C9777}" srcOrd="2" destOrd="0" presId="urn:microsoft.com/office/officeart/2008/layout/VerticalCurvedList"/>
    <dgm:cxn modelId="{16FE77F0-02E8-4879-9B1C-8C340A70AFCA}" type="presParOf" srcId="{5193E28C-C5F0-4B5F-8F43-A24B419C9777}" destId="{186E5E1F-8B33-4C8B-A127-B11E147CB403}" srcOrd="0" destOrd="0" presId="urn:microsoft.com/office/officeart/2008/layout/VerticalCurvedList"/>
    <dgm:cxn modelId="{85642493-33CF-4107-B1AF-30363190974D}" type="presParOf" srcId="{90511ABD-3D1E-4467-ACD3-0AA55219A2FC}" destId="{5D5A1AEA-047F-48BF-A370-4DD780E6D630}" srcOrd="3" destOrd="0" presId="urn:microsoft.com/office/officeart/2008/layout/VerticalCurvedList"/>
    <dgm:cxn modelId="{36F1170C-00AA-4A34-B906-3F5B8F7E1503}" type="presParOf" srcId="{90511ABD-3D1E-4467-ACD3-0AA55219A2FC}" destId="{9C7E371D-AB7A-4E16-9112-FD46DAB3E8E6}" srcOrd="4" destOrd="0" presId="urn:microsoft.com/office/officeart/2008/layout/VerticalCurvedList"/>
    <dgm:cxn modelId="{9E091766-5E2D-4D69-B8E8-9E5B9CD98C6F}" type="presParOf" srcId="{9C7E371D-AB7A-4E16-9112-FD46DAB3E8E6}" destId="{5A32AFEF-724F-47A4-BC3D-80408CEBA41B}" srcOrd="0" destOrd="0" presId="urn:microsoft.com/office/officeart/2008/layout/VerticalCurvedList"/>
    <dgm:cxn modelId="{0A23FD35-288D-4AB3-AFCA-ADCA27756638}" type="presParOf" srcId="{90511ABD-3D1E-4467-ACD3-0AA55219A2FC}" destId="{78E8BD6A-6C93-4210-8A18-FAF54643E5EC}" srcOrd="5" destOrd="0" presId="urn:microsoft.com/office/officeart/2008/layout/VerticalCurvedList"/>
    <dgm:cxn modelId="{1EFEAC4B-0623-4330-B603-62CCC605DDA7}" type="presParOf" srcId="{90511ABD-3D1E-4467-ACD3-0AA55219A2FC}" destId="{CD39C7E4-E332-4425-8473-98628CA89E54}" srcOrd="6" destOrd="0" presId="urn:microsoft.com/office/officeart/2008/layout/VerticalCurvedList"/>
    <dgm:cxn modelId="{69374D4D-B73A-407D-88B0-81D8AA730809}" type="presParOf" srcId="{CD39C7E4-E332-4425-8473-98628CA89E54}" destId="{303688C8-F96C-4B1B-8383-97316F770CAF}" srcOrd="0" destOrd="0" presId="urn:microsoft.com/office/officeart/2008/layout/VerticalCurvedList"/>
    <dgm:cxn modelId="{F9EABAED-8275-43D1-9766-ABB6EE60E01C}" type="presParOf" srcId="{90511ABD-3D1E-4467-ACD3-0AA55219A2FC}" destId="{705EF08C-873E-43B5-8D78-947967AA0961}" srcOrd="7" destOrd="0" presId="urn:microsoft.com/office/officeart/2008/layout/VerticalCurvedList"/>
    <dgm:cxn modelId="{BE15DE4D-3094-43E7-8453-A86A5D9FB02F}" type="presParOf" srcId="{90511ABD-3D1E-4467-ACD3-0AA55219A2FC}" destId="{69EE6A46-3BA5-408E-A83B-410BF130E082}" srcOrd="8" destOrd="0" presId="urn:microsoft.com/office/officeart/2008/layout/VerticalCurvedList"/>
    <dgm:cxn modelId="{79BA066A-34FD-4DD2-80FA-5128F837ED40}" type="presParOf" srcId="{69EE6A46-3BA5-408E-A83B-410BF130E082}" destId="{1544D841-941E-4B00-97D7-F822FFA607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B9B3B-279E-4251-A6DA-78204C0E5F3E}">
      <dsp:nvSpPr>
        <dsp:cNvPr id="0" name=""/>
        <dsp:cNvSpPr/>
      </dsp:nvSpPr>
      <dsp:spPr>
        <a:xfrm>
          <a:off x="-5959320" y="-911921"/>
          <a:ext cx="7094319" cy="7094319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00729-5640-4994-992A-D7E03B865677}">
      <dsp:nvSpPr>
        <dsp:cNvPr id="0" name=""/>
        <dsp:cNvSpPr/>
      </dsp:nvSpPr>
      <dsp:spPr>
        <a:xfrm>
          <a:off x="594054" y="405194"/>
          <a:ext cx="8686498" cy="81081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580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tx1"/>
              </a:solidFill>
              <a:latin typeface="72" panose="020B0503030000000003" pitchFamily="34" charset="0"/>
              <a:cs typeface="72" panose="020B0503030000000003" pitchFamily="34" charset="0"/>
            </a:rPr>
            <a:t>Negar un empleo por razones de edad, sexo, color de piel o condición étnica.</a:t>
          </a:r>
          <a:endParaRPr lang="es-CO" sz="1700" kern="1200" dirty="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sp:txBody>
      <dsp:txXfrm>
        <a:off x="594054" y="405194"/>
        <a:ext cx="8686498" cy="810810"/>
      </dsp:txXfrm>
    </dsp:sp>
    <dsp:sp modelId="{186E5E1F-8B33-4C8B-A127-B11E147CB403}">
      <dsp:nvSpPr>
        <dsp:cNvPr id="0" name=""/>
        <dsp:cNvSpPr/>
      </dsp:nvSpPr>
      <dsp:spPr>
        <a:xfrm>
          <a:off x="103382" y="386170"/>
          <a:ext cx="1013512" cy="101351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A1AEA-047F-48BF-A370-4DD780E6D630}">
      <dsp:nvSpPr>
        <dsp:cNvPr id="0" name=""/>
        <dsp:cNvSpPr/>
      </dsp:nvSpPr>
      <dsp:spPr>
        <a:xfrm>
          <a:off x="1058910" y="1621620"/>
          <a:ext cx="8221642" cy="81081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580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tx1"/>
              </a:solidFill>
              <a:latin typeface="72" panose="020B0503030000000003" pitchFamily="34" charset="0"/>
              <a:cs typeface="72" panose="020B0503030000000003" pitchFamily="34" charset="0"/>
            </a:rPr>
            <a:t>Impedir el acceso a una Institución, Organismo o cualquier lugar en general, a personas por su condición de discapacidad, indígenas, apariencia física, etc.</a:t>
          </a:r>
          <a:endParaRPr lang="es-CO" sz="1700" kern="1200" dirty="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sp:txBody>
      <dsp:txXfrm>
        <a:off x="1058910" y="1621620"/>
        <a:ext cx="8221642" cy="810810"/>
      </dsp:txXfrm>
    </dsp:sp>
    <dsp:sp modelId="{5A32AFEF-724F-47A4-BC3D-80408CEBA41B}">
      <dsp:nvSpPr>
        <dsp:cNvPr id="0" name=""/>
        <dsp:cNvSpPr/>
      </dsp:nvSpPr>
      <dsp:spPr>
        <a:xfrm>
          <a:off x="552154" y="1520268"/>
          <a:ext cx="1013512" cy="1013512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8BD6A-6C93-4210-8A18-FAF54643E5EC}">
      <dsp:nvSpPr>
        <dsp:cNvPr id="0" name=""/>
        <dsp:cNvSpPr/>
      </dsp:nvSpPr>
      <dsp:spPr>
        <a:xfrm>
          <a:off x="1058910" y="2838045"/>
          <a:ext cx="8221642" cy="81081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580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tx1"/>
              </a:solidFill>
              <a:latin typeface="72" panose="020B0503030000000003" pitchFamily="34" charset="0"/>
              <a:cs typeface="72" panose="020B0503030000000003" pitchFamily="34" charset="0"/>
            </a:rPr>
            <a:t>Establecer diferencias en condiciones y prestaciones laborales por razones de edad, sexo, religión, apariencia, color de piel, etc.</a:t>
          </a:r>
          <a:endParaRPr lang="es-CO" sz="1700" kern="1200" dirty="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sp:txBody>
      <dsp:txXfrm>
        <a:off x="1058910" y="2838045"/>
        <a:ext cx="8221642" cy="810810"/>
      </dsp:txXfrm>
    </dsp:sp>
    <dsp:sp modelId="{303688C8-F96C-4B1B-8383-97316F770CAF}">
      <dsp:nvSpPr>
        <dsp:cNvPr id="0" name=""/>
        <dsp:cNvSpPr/>
      </dsp:nvSpPr>
      <dsp:spPr>
        <a:xfrm>
          <a:off x="552154" y="2736694"/>
          <a:ext cx="1013512" cy="1013512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4000" r="-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EF08C-873E-43B5-8D78-947967AA0961}">
      <dsp:nvSpPr>
        <dsp:cNvPr id="0" name=""/>
        <dsp:cNvSpPr/>
      </dsp:nvSpPr>
      <dsp:spPr>
        <a:xfrm>
          <a:off x="594054" y="4054471"/>
          <a:ext cx="8686498" cy="81081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580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tx1"/>
              </a:solidFill>
              <a:latin typeface="72" panose="020B0503030000000003" pitchFamily="34" charset="0"/>
              <a:cs typeface="72" panose="020B0503030000000003" pitchFamily="34" charset="0"/>
            </a:rPr>
            <a:t>Impedir la realización de solicitudes (PQRSDF) a personas por su preferencia sexual, religiosa, política, etc. </a:t>
          </a:r>
          <a:endParaRPr lang="es-CO" sz="1700" kern="1200" dirty="0">
            <a:solidFill>
              <a:schemeClr val="tx1"/>
            </a:solidFill>
            <a:latin typeface="72" panose="020B0503030000000003" pitchFamily="34" charset="0"/>
            <a:cs typeface="72" panose="020B0503030000000003" pitchFamily="34" charset="0"/>
          </a:endParaRPr>
        </a:p>
      </dsp:txBody>
      <dsp:txXfrm>
        <a:off x="594054" y="4054471"/>
        <a:ext cx="8686498" cy="810810"/>
      </dsp:txXfrm>
    </dsp:sp>
    <dsp:sp modelId="{1544D841-941E-4B00-97D7-F822FFA6079F}">
      <dsp:nvSpPr>
        <dsp:cNvPr id="0" name=""/>
        <dsp:cNvSpPr/>
      </dsp:nvSpPr>
      <dsp:spPr>
        <a:xfrm>
          <a:off x="87298" y="3953120"/>
          <a:ext cx="1013512" cy="1013512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22/10/2024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notificacionesjudiciales@indumil.gov.co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641825" y="352271"/>
            <a:ext cx="6649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SITUACIONES QUE PUEDEN CONSTITUIR DISCRIMINACIÓN </a:t>
            </a:r>
            <a:endParaRPr lang="es-CO" sz="3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715398" y="2635166"/>
            <a:ext cx="519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/>
                </a:solidFill>
                <a:latin typeface="Arial Black" panose="020B0A04020102020204" pitchFamily="34" charset="0"/>
              </a:rPr>
              <a:t>GERENCIA DE MERCADEO- DIRECCIÓN DE CLIENTE Y ATENCIÓN CIUDADANA </a:t>
            </a:r>
            <a:endParaRPr lang="es-CO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0057" y="84474"/>
            <a:ext cx="9227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3000" b="1" dirty="0" smtClean="0">
                <a:latin typeface="72" panose="020B0503030000000003" pitchFamily="34" charset="0"/>
                <a:cs typeface="72" panose="020B0503030000000003" pitchFamily="34" charset="0"/>
              </a:rPr>
              <a:t>¿ Sabías qué las siguientes situaciones pueden constituir discriminación? </a:t>
            </a:r>
            <a:endParaRPr lang="es-CO" sz="3000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570C26A-3038-7F46-EF70-7BAA32841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064377"/>
              </p:ext>
            </p:extLst>
          </p:nvPr>
        </p:nvGraphicFramePr>
        <p:xfrm>
          <a:off x="1962560" y="1183488"/>
          <a:ext cx="9354795" cy="527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BB9468C9-D5F1-6E4F-04D8-C4C5089C1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695450" cy="22002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6648EE-68AC-72D5-5AAD-F5D0C9A45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200275"/>
            <a:ext cx="1695450" cy="25837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B9468C9-D5F1-6E4F-04D8-C4C5089C1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57725"/>
            <a:ext cx="1695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7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02788" y="1639983"/>
            <a:ext cx="50000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Franklin Gothic Book" panose="020B0503020102020204" pitchFamily="34" charset="0"/>
              </a:rPr>
              <a:t>Gerencia de Mercadeo</a:t>
            </a:r>
            <a:endParaRPr lang="es-ES" dirty="0">
              <a:latin typeface="Franklin Gothic Book" panose="020B0503020102020204" pitchFamily="34" charset="0"/>
            </a:endParaRPr>
          </a:p>
          <a:p>
            <a:pPr algn="ctr"/>
            <a:r>
              <a:rPr lang="es-ES" dirty="0" smtClean="0">
                <a:latin typeface="Franklin Gothic Book" panose="020B0503020102020204" pitchFamily="34" charset="0"/>
              </a:rPr>
              <a:t>Dirección de Cliente y Atención Ciudadana</a:t>
            </a:r>
            <a:endParaRPr lang="es-ES" dirty="0">
              <a:latin typeface="Franklin Gothic Book" panose="020B0503020102020204" pitchFamily="34" charset="0"/>
            </a:endParaRP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Industria Militar de Colombia</a:t>
            </a: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Centro Administrativo Nacional - CAN</a:t>
            </a: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Calle 44 No. 54-11</a:t>
            </a: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Bogotá - Colombia</a:t>
            </a: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PBX: 2207800 Ext. </a:t>
            </a:r>
            <a:r>
              <a:rPr lang="es-ES" dirty="0" smtClean="0">
                <a:latin typeface="Franklin Gothic Book" panose="020B0503020102020204" pitchFamily="34" charset="0"/>
              </a:rPr>
              <a:t>1548 </a:t>
            </a:r>
            <a:r>
              <a:rPr lang="es-ES" dirty="0">
                <a:latin typeface="Franklin Gothic Book" panose="020B0503020102020204" pitchFamily="34" charset="0"/>
              </a:rPr>
              <a:t>/ </a:t>
            </a:r>
            <a:r>
              <a:rPr lang="es-ES" dirty="0" smtClean="0">
                <a:latin typeface="Franklin Gothic Book" panose="020B0503020102020204" pitchFamily="34" charset="0"/>
              </a:rPr>
              <a:t>1112 / </a:t>
            </a:r>
            <a:r>
              <a:rPr lang="es-ES" dirty="0">
                <a:latin typeface="Franklin Gothic Book" panose="020B0503020102020204" pitchFamily="34" charset="0"/>
              </a:rPr>
              <a:t>018000912986</a:t>
            </a:r>
          </a:p>
          <a:p>
            <a:pPr algn="ctr"/>
            <a:r>
              <a:rPr lang="es-ES" dirty="0">
                <a:latin typeface="Franklin Gothic Book" panose="020B0503020102020204" pitchFamily="34" charset="0"/>
              </a:rPr>
              <a:t>  indumil@indumil.gov.co</a:t>
            </a:r>
          </a:p>
          <a:p>
            <a:pPr algn="ctr"/>
            <a:r>
              <a:rPr lang="es-ES" dirty="0" smtClean="0">
                <a:latin typeface="Franklin Gothic Book" panose="020B0503020102020204" pitchFamily="34" charset="0"/>
                <a:hlinkClick r:id="rId2"/>
              </a:rPr>
              <a:t>notificacionesjudiciales@indumil.gov.co</a:t>
            </a:r>
            <a:endParaRPr lang="es-ES" dirty="0" smtClean="0">
              <a:latin typeface="Franklin Gothic Book" panose="020B0503020102020204" pitchFamily="34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869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5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854</TotalTime>
  <Words>155</Words>
  <Application>Microsoft Office PowerPoint</Application>
  <PresentationFormat>Panorámica</PresentationFormat>
  <Paragraphs>17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72</vt:lpstr>
      <vt:lpstr>Aptos</vt:lpstr>
      <vt:lpstr>Arial</vt:lpstr>
      <vt:lpstr>Arial Black</vt:lpstr>
      <vt:lpstr>Calibri</vt:lpstr>
      <vt:lpstr>Franklin Gothic Book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Cristina Diaz Bermeo</dc:creator>
  <cp:lastModifiedBy>Laura Yesenia Lamus González</cp:lastModifiedBy>
  <cp:revision>21</cp:revision>
  <dcterms:created xsi:type="dcterms:W3CDTF">2024-01-03T18:04:35Z</dcterms:created>
  <dcterms:modified xsi:type="dcterms:W3CDTF">2024-10-22T12:07:30Z</dcterms:modified>
</cp:coreProperties>
</file>