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7"/>
  </p:notesMasterIdLst>
  <p:handoutMasterIdLst>
    <p:handoutMasterId r:id="rId8"/>
  </p:handoutMasterIdLst>
  <p:sldIdLst>
    <p:sldId id="261" r:id="rId2"/>
    <p:sldId id="276" r:id="rId3"/>
    <p:sldId id="280" r:id="rId4"/>
    <p:sldId id="281" r:id="rId5"/>
    <p:sldId id="259" r:id="rId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31/07/2024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6" y="687873"/>
            <a:ext cx="7716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MX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</a:t>
            </a:r>
            <a:r>
              <a:rPr lang="es-CO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OLETÍN JURÍDICO </a:t>
            </a:r>
            <a:r>
              <a:rPr lang="es-CO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JULIO </a:t>
            </a:r>
            <a:r>
              <a:rPr lang="es-CO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99347" y="2467147"/>
            <a:ext cx="517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299344"/>
            <a:ext cx="10338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8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Ley 2195 de 2022 </a:t>
            </a:r>
          </a:p>
          <a:p>
            <a:pPr lvl="0" algn="ctr" defTabSz="914400">
              <a:defRPr/>
            </a:pPr>
            <a:r>
              <a:rPr lang="es-ES" sz="28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“Por medio de la cual se adoptan medidas en materia de transparencia, prevención y lucha contra la corrupción”</a:t>
            </a:r>
            <a:endParaRPr lang="es-CO" sz="2800" b="1" i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97736" y="2175460"/>
            <a:ext cx="822444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Artículo 12 Principio de debida diligencia</a:t>
            </a:r>
          </a:p>
          <a:p>
            <a:pPr algn="just"/>
            <a:endParaRPr lang="es-ES" sz="2000" b="1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La </a:t>
            </a:r>
            <a:r>
              <a:rPr lang="es-ES"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Entidad del Estado y la persona natural, persona jurídica o estructura sin personería jurídica o similar, que tenga la obligación de implementar un </a:t>
            </a:r>
            <a:r>
              <a:rPr lang="es-ES" sz="2000" b="1" u="sng" dirty="0">
                <a:latin typeface="Franklin Gothic Book" panose="020B0503020102020204" pitchFamily="34" charset="0"/>
                <a:cs typeface="Arial" panose="020B0604020202020204" pitchFamily="34" charset="0"/>
              </a:rPr>
              <a:t>sistema de prevención, gestión o administración del riesgo de lavado de activos, financiación del terrorismo y proliferación de armas</a:t>
            </a:r>
            <a:r>
              <a:rPr lang="es-ES"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 o que tengan la obligación de entregar información al Registro Único de Beneficiarios Finales (RUB),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debe llevar a cabo medidas de debida diligencia que permitan entre otras finalidades identificar el/los beneficiario(s) final(es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)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</a:rPr>
              <a:t>.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9257" t="51077" r="60473" b="33467"/>
          <a:stretch/>
        </p:blipFill>
        <p:spPr>
          <a:xfrm>
            <a:off x="380991" y="3006746"/>
            <a:ext cx="2471351" cy="15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3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671873"/>
            <a:ext cx="103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ES" sz="28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CRITERIOS DEBIDA DILIGENCIA </a:t>
            </a:r>
            <a:endParaRPr lang="es-CO" sz="28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shutterstock.com/image-vector/benchmarking-multi-criteria-analysis-business-600nw-2237165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577513"/>
            <a:ext cx="3914404" cy="21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871355" y="1580665"/>
            <a:ext cx="795646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900" b="1" dirty="0" smtClean="0">
                <a:latin typeface="Franklin Gothic Book" panose="020B0503020102020204" pitchFamily="34" charset="0"/>
              </a:rPr>
              <a:t>Se debe dar un negocio </a:t>
            </a:r>
            <a:r>
              <a:rPr lang="es-ES" sz="1900" b="1" dirty="0">
                <a:latin typeface="Franklin Gothic Book" panose="020B0503020102020204" pitchFamily="34" charset="0"/>
              </a:rPr>
              <a:t>jurídico </a:t>
            </a:r>
            <a:r>
              <a:rPr lang="es-ES" sz="1900" b="1" dirty="0" smtClean="0">
                <a:latin typeface="Franklin Gothic Book" panose="020B0503020102020204" pitchFamily="34" charset="0"/>
              </a:rPr>
              <a:t>o </a:t>
            </a:r>
            <a:r>
              <a:rPr lang="es-ES" sz="1900" b="1" dirty="0">
                <a:latin typeface="Franklin Gothic Book" panose="020B0503020102020204" pitchFamily="34" charset="0"/>
              </a:rPr>
              <a:t>contrato estatal</a:t>
            </a:r>
            <a:r>
              <a:rPr lang="es-ES" sz="1900" dirty="0" smtClean="0">
                <a:latin typeface="Franklin Gothic Book" panose="020B0503020102020204" pitchFamily="34" charset="0"/>
              </a:rPr>
              <a:t>.</a:t>
            </a:r>
          </a:p>
          <a:p>
            <a:pPr algn="just"/>
            <a:endParaRPr lang="es-ES" sz="1900" dirty="0" smtClean="0">
              <a:latin typeface="Franklin Gothic Book" panose="020B05030201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1900" dirty="0" smtClean="0">
                <a:latin typeface="Franklin Gothic Book" panose="020B0503020102020204" pitchFamily="34" charset="0"/>
              </a:rPr>
              <a:t>Identificar </a:t>
            </a:r>
            <a:r>
              <a:rPr lang="es-ES" sz="1900" dirty="0">
                <a:latin typeface="Franklin Gothic Book" panose="020B0503020102020204" pitchFamily="34" charset="0"/>
              </a:rPr>
              <a:t>la persona natural, persona jurídica, estructura sin personería jurídica o </a:t>
            </a:r>
            <a:r>
              <a:rPr lang="es-ES" sz="1900" dirty="0" smtClean="0">
                <a:latin typeface="Franklin Gothic Book" panose="020B0503020102020204" pitchFamily="34" charset="0"/>
              </a:rPr>
              <a:t>similar. </a:t>
            </a:r>
          </a:p>
          <a:p>
            <a:pPr marL="342900" indent="-342900" algn="just">
              <a:buAutoNum type="arabicPeriod"/>
            </a:pPr>
            <a:r>
              <a:rPr lang="es-ES" sz="1900" dirty="0" smtClean="0">
                <a:latin typeface="Franklin Gothic Book" panose="020B0503020102020204" pitchFamily="34" charset="0"/>
              </a:rPr>
              <a:t>Identificar </a:t>
            </a:r>
            <a:r>
              <a:rPr lang="es-ES" sz="1900" dirty="0">
                <a:latin typeface="Franklin Gothic Book" panose="020B0503020102020204" pitchFamily="34" charset="0"/>
              </a:rPr>
              <a:t>el/los beneficiario(s) final(es</a:t>
            </a:r>
            <a:r>
              <a:rPr lang="es-ES" sz="1900" dirty="0" smtClean="0">
                <a:latin typeface="Franklin Gothic Book" panose="020B0503020102020204" pitchFamily="34" charset="0"/>
              </a:rPr>
              <a:t>), la </a:t>
            </a:r>
            <a:r>
              <a:rPr lang="es-ES" sz="1900" dirty="0">
                <a:latin typeface="Franklin Gothic Book" panose="020B0503020102020204" pitchFamily="34" charset="0"/>
              </a:rPr>
              <a:t>estructura de titularidad y control de la persona jurídica, estructura sin personería jurídica o </a:t>
            </a:r>
            <a:r>
              <a:rPr lang="es-ES" sz="1900" dirty="0" smtClean="0">
                <a:latin typeface="Franklin Gothic Book" panose="020B0503020102020204" pitchFamily="34" charset="0"/>
              </a:rPr>
              <a:t>similar, y </a:t>
            </a:r>
            <a:r>
              <a:rPr lang="es-ES" sz="1900" dirty="0">
                <a:latin typeface="Franklin Gothic Book" panose="020B0503020102020204" pitchFamily="34" charset="0"/>
              </a:rPr>
              <a:t>tomar medidas razonables para verificar la información </a:t>
            </a:r>
            <a:r>
              <a:rPr lang="es-ES" sz="1900" dirty="0" smtClean="0">
                <a:latin typeface="Franklin Gothic Book" panose="020B0503020102020204" pitchFamily="34" charset="0"/>
              </a:rPr>
              <a:t>reportada.</a:t>
            </a:r>
          </a:p>
          <a:p>
            <a:pPr marL="342900" indent="-342900" algn="just">
              <a:buAutoNum type="arabicPeriod"/>
            </a:pPr>
            <a:r>
              <a:rPr lang="es-ES" sz="1900" dirty="0" smtClean="0">
                <a:latin typeface="Franklin Gothic Book" panose="020B0503020102020204" pitchFamily="34" charset="0"/>
              </a:rPr>
              <a:t>Solicitar y </a:t>
            </a:r>
            <a:r>
              <a:rPr lang="es-ES" sz="1900" dirty="0">
                <a:latin typeface="Franklin Gothic Book" panose="020B0503020102020204" pitchFamily="34" charset="0"/>
              </a:rPr>
              <a:t>obtener información que permita conocer el objetivo que se </a:t>
            </a:r>
            <a:r>
              <a:rPr lang="es-ES" sz="1900" dirty="0" smtClean="0">
                <a:latin typeface="Franklin Gothic Book" panose="020B0503020102020204" pitchFamily="34" charset="0"/>
              </a:rPr>
              <a:t>pretende. Cuando </a:t>
            </a:r>
            <a:r>
              <a:rPr lang="es-ES" sz="1900" dirty="0">
                <a:latin typeface="Franklin Gothic Book" panose="020B0503020102020204" pitchFamily="34" charset="0"/>
              </a:rPr>
              <a:t>la entidad estatal sea la contratante debe obtener la información que permita entender el objeto social del </a:t>
            </a:r>
            <a:r>
              <a:rPr lang="es-ES" sz="1900" dirty="0" smtClean="0">
                <a:latin typeface="Franklin Gothic Book" panose="020B0503020102020204" pitchFamily="34" charset="0"/>
              </a:rPr>
              <a:t>contratista.</a:t>
            </a:r>
          </a:p>
          <a:p>
            <a:pPr marL="342900" indent="-342900" algn="just">
              <a:buAutoNum type="arabicPeriod"/>
            </a:pPr>
            <a:r>
              <a:rPr lang="es-ES" sz="1900" dirty="0" smtClean="0">
                <a:latin typeface="Franklin Gothic Book" panose="020B0503020102020204" pitchFamily="34" charset="0"/>
              </a:rPr>
              <a:t>Realizar </a:t>
            </a:r>
            <a:r>
              <a:rPr lang="es-ES" sz="1900" dirty="0">
                <a:latin typeface="Franklin Gothic Book" panose="020B0503020102020204" pitchFamily="34" charset="0"/>
              </a:rPr>
              <a:t>una debida diligencia de manera </a:t>
            </a:r>
            <a:r>
              <a:rPr lang="es-ES" sz="1900" dirty="0" smtClean="0">
                <a:latin typeface="Franklin Gothic Book" panose="020B0503020102020204" pitchFamily="34" charset="0"/>
              </a:rPr>
              <a:t>continua, examinando </a:t>
            </a:r>
            <a:r>
              <a:rPr lang="es-ES" sz="1900" dirty="0">
                <a:latin typeface="Franklin Gothic Book" panose="020B0503020102020204" pitchFamily="34" charset="0"/>
              </a:rPr>
              <a:t>las transacciones llevadas a cabo a lo largo de esa relación para asegurar que las transacciones sean consistentes con el conocimiento de la </a:t>
            </a:r>
            <a:r>
              <a:rPr lang="es-ES" sz="1900" dirty="0" smtClean="0">
                <a:latin typeface="Franklin Gothic Book" panose="020B0503020102020204" pitchFamily="34" charset="0"/>
              </a:rPr>
              <a:t>persona, </a:t>
            </a:r>
            <a:r>
              <a:rPr lang="es-ES" sz="1900" dirty="0">
                <a:latin typeface="Franklin Gothic Book" panose="020B0503020102020204" pitchFamily="34" charset="0"/>
              </a:rPr>
              <a:t>su actividad comercial, perfil de riesgo y fuente de los fondos</a:t>
            </a:r>
            <a:r>
              <a:rPr lang="es-ES" sz="1900" dirty="0" smtClean="0"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68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40726" y="1284359"/>
            <a:ext cx="80752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Franklin Gothic Book" panose="020B0503020102020204" pitchFamily="34" charset="0"/>
              </a:rPr>
              <a:t>El </a:t>
            </a:r>
            <a:r>
              <a:rPr lang="es-ES" dirty="0">
                <a:latin typeface="Franklin Gothic Book" panose="020B0503020102020204" pitchFamily="34" charset="0"/>
              </a:rPr>
              <a:t>obligado a cumplir con el principio de debida </a:t>
            </a:r>
            <a:r>
              <a:rPr lang="es-ES" dirty="0" smtClean="0">
                <a:latin typeface="Franklin Gothic Book" panose="020B0503020102020204" pitchFamily="34" charset="0"/>
              </a:rPr>
              <a:t>diligencia, debe </a:t>
            </a:r>
            <a:r>
              <a:rPr lang="es-ES" dirty="0">
                <a:latin typeface="Franklin Gothic Book" panose="020B0503020102020204" pitchFamily="34" charset="0"/>
              </a:rPr>
              <a:t>mantener actualizada la información suministrada por la otra </a:t>
            </a:r>
            <a:r>
              <a:rPr lang="es-ES" dirty="0" smtClean="0">
                <a:latin typeface="Franklin Gothic Book" panose="020B0503020102020204" pitchFamily="34" charset="0"/>
              </a:rPr>
              <a:t>parte.</a:t>
            </a:r>
          </a:p>
          <a:p>
            <a:pPr algn="just"/>
            <a:endParaRPr lang="es-ES" dirty="0" smtClean="0">
              <a:latin typeface="Franklin Gothic Book" panose="020B05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latin typeface="Franklin Gothic Book" panose="020B0503020102020204" pitchFamily="34" charset="0"/>
              </a:rPr>
              <a:t>El </a:t>
            </a:r>
            <a:r>
              <a:rPr lang="es-ES" dirty="0">
                <a:latin typeface="Franklin Gothic Book" panose="020B0503020102020204" pitchFamily="34" charset="0"/>
              </a:rPr>
              <a:t>incumplimiento del principio de debida </a:t>
            </a:r>
            <a:r>
              <a:rPr lang="es-ES" dirty="0" smtClean="0">
                <a:latin typeface="Franklin Gothic Book" panose="020B0503020102020204" pitchFamily="34" charset="0"/>
              </a:rPr>
              <a:t>diligencia, </a:t>
            </a:r>
            <a:r>
              <a:rPr lang="es-ES" dirty="0">
                <a:latin typeface="Franklin Gothic Book" panose="020B0503020102020204" pitchFamily="34" charset="0"/>
              </a:rPr>
              <a:t>conservación y actualización de la información será sancionado por cada autoridad, atendiendo sus correspondientes regímenes sancionatorios</a:t>
            </a:r>
            <a:r>
              <a:rPr lang="es-ES" dirty="0" smtClean="0">
                <a:latin typeface="Franklin Gothic Book" panose="020B05030201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latin typeface="Franklin Gothic Book" panose="020B0503020102020204" pitchFamily="34" charset="0"/>
              </a:rPr>
              <a:t>La </a:t>
            </a:r>
            <a:r>
              <a:rPr lang="es-ES" dirty="0">
                <a:latin typeface="Franklin Gothic Book" panose="020B0503020102020204" pitchFamily="34" charset="0"/>
              </a:rPr>
              <a:t>identificación plena de las personas naturales y personas </a:t>
            </a:r>
            <a:r>
              <a:rPr lang="es-ES" dirty="0" smtClean="0">
                <a:latin typeface="Franklin Gothic Book" panose="020B0503020102020204" pitchFamily="34" charset="0"/>
              </a:rPr>
              <a:t>jurídicas, </a:t>
            </a:r>
            <a:r>
              <a:rPr lang="es-ES" dirty="0">
                <a:solidFill>
                  <a:srgbClr val="333333"/>
                </a:solidFill>
                <a:latin typeface="Franklin Gothic Book" panose="020B0503020102020204" pitchFamily="34" charset="0"/>
              </a:rPr>
              <a:t>así como el origen de sus recursos; lo anterior con el fin de prevenir actividades </a:t>
            </a:r>
            <a:r>
              <a:rPr lang="es-ES" dirty="0" smtClean="0">
                <a:solidFill>
                  <a:srgbClr val="333333"/>
                </a:solidFill>
                <a:latin typeface="Franklin Gothic Book" panose="020B0503020102020204" pitchFamily="34" charset="0"/>
              </a:rPr>
              <a:t>delictivas</a:t>
            </a:r>
            <a:r>
              <a:rPr lang="es-CO" dirty="0" smtClean="0">
                <a:latin typeface="Franklin Gothic Book" panose="020B0503020102020204" pitchFamily="34" charset="0"/>
              </a:rPr>
              <a:t>.</a:t>
            </a:r>
            <a:endParaRPr lang="es-ES" dirty="0" smtClean="0">
              <a:latin typeface="Franklin Gothic Book" panose="020B05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Franklin Gothic Book" panose="020B0503020102020204" pitchFamily="34" charset="0"/>
              </a:rPr>
              <a:t>Deben conservar la información obtenida durante el tiempo que dure el negocio jurídico o el contrato estatal, y al menos durante los cinco (5) años siguientes contados a partir del 1 de enero del año </a:t>
            </a:r>
            <a:r>
              <a:rPr lang="es-ES" dirty="0" smtClean="0">
                <a:latin typeface="Franklin Gothic Book" panose="020B0503020102020204" pitchFamily="34" charset="0"/>
              </a:rPr>
              <a:t>siguiente.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Franklin Gothic Book" panose="020B0503020102020204" pitchFamily="34" charset="0"/>
              </a:rPr>
              <a:t>Cuando </a:t>
            </a:r>
            <a:r>
              <a:rPr lang="es-ES" dirty="0" smtClean="0">
                <a:latin typeface="Franklin Gothic Book" panose="020B0503020102020204" pitchFamily="34" charset="0"/>
              </a:rPr>
              <a:t>sea </a:t>
            </a:r>
            <a:r>
              <a:rPr lang="es-ES" dirty="0">
                <a:latin typeface="Franklin Gothic Book" panose="020B0503020102020204" pitchFamily="34" charset="0"/>
              </a:rPr>
              <a:t>liquidada, el liquidador debe conservar la información obtenida </a:t>
            </a:r>
            <a:r>
              <a:rPr lang="es-ES" dirty="0" smtClean="0">
                <a:latin typeface="Franklin Gothic Book" panose="020B0503020102020204" pitchFamily="34" charset="0"/>
              </a:rPr>
              <a:t>durante </a:t>
            </a:r>
            <a:r>
              <a:rPr lang="es-ES" dirty="0">
                <a:latin typeface="Franklin Gothic Book" panose="020B0503020102020204" pitchFamily="34" charset="0"/>
              </a:rPr>
              <a:t>al menos los cinco (5) años siguientes contados a partir del 1 de enero del año siguiente a la liquidación.</a:t>
            </a:r>
            <a:endParaRPr lang="es-CO" dirty="0">
              <a:latin typeface="Franklin Gothic Book" panose="020B05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>
                <a:latin typeface="Franklin Gothic Book" panose="020B0503020102020204" pitchFamily="34" charset="0"/>
              </a:rPr>
              <a:t>El incumplimiento de las disposiciones </a:t>
            </a:r>
            <a:r>
              <a:rPr lang="es-ES" b="1" dirty="0" smtClean="0">
                <a:latin typeface="Franklin Gothic Book" panose="020B0503020102020204" pitchFamily="34" charset="0"/>
              </a:rPr>
              <a:t>acarreara </a:t>
            </a:r>
            <a:r>
              <a:rPr lang="es-ES" b="1" dirty="0">
                <a:latin typeface="Franklin Gothic Book" panose="020B0503020102020204" pitchFamily="34" charset="0"/>
              </a:rPr>
              <a:t>las sanciones</a:t>
            </a:r>
            <a:r>
              <a:rPr lang="es-ES" dirty="0">
                <a:latin typeface="Franklin Gothic Book" panose="020B0503020102020204" pitchFamily="34" charset="0"/>
              </a:rPr>
              <a:t> respectivas previstas por cada una de las autoridades que ejerzan funciones de inspección, vigilancia y control para los obligados a cumplirlas.</a:t>
            </a:r>
            <a:endParaRPr lang="es-ES" dirty="0" smtClean="0">
              <a:latin typeface="Franklin Gothic Book" panose="020B0503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671873"/>
            <a:ext cx="103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ES" sz="28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DEBIDA DILIGENCIA </a:t>
            </a:r>
            <a:endParaRPr lang="es-CO" sz="28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44026" t="27019" r="42922" b="56301"/>
          <a:stretch/>
        </p:blipFill>
        <p:spPr>
          <a:xfrm>
            <a:off x="374248" y="2071635"/>
            <a:ext cx="2927091" cy="29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35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2395</TotalTime>
  <Words>450</Words>
  <Application>Microsoft Office PowerPoint</Application>
  <PresentationFormat>Panorámica</PresentationFormat>
  <Paragraphs>23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Aptos</vt:lpstr>
      <vt:lpstr>Arial</vt:lpstr>
      <vt:lpstr>Franklin Gothic Book</vt:lpstr>
      <vt:lpstr>Franklin Gothic Medium</vt:lpstr>
      <vt:lpstr>Wingdings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Miller Orlando Moreno Suarez</cp:lastModifiedBy>
  <cp:revision>136</cp:revision>
  <dcterms:created xsi:type="dcterms:W3CDTF">2024-01-03T18:04:35Z</dcterms:created>
  <dcterms:modified xsi:type="dcterms:W3CDTF">2024-07-31T19:59:30Z</dcterms:modified>
</cp:coreProperties>
</file>