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0"/>
  </p:notesMasterIdLst>
  <p:handoutMasterIdLst>
    <p:handoutMasterId r:id="rId11"/>
  </p:handoutMasterIdLst>
  <p:sldIdLst>
    <p:sldId id="261" r:id="rId2"/>
    <p:sldId id="258" r:id="rId3"/>
    <p:sldId id="265" r:id="rId4"/>
    <p:sldId id="262" r:id="rId5"/>
    <p:sldId id="263" r:id="rId6"/>
    <p:sldId id="264" r:id="rId7"/>
    <p:sldId id="266" r:id="rId8"/>
    <p:sldId id="259" r:id="rId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111" d="100"/>
          <a:sy n="111" d="100"/>
        </p:scale>
        <p:origin x="25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4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8249FC5-CE8F-4A19-B9F2-2E495EE32FD4}" type="datetimeFigureOut">
              <a:rPr lang="es-CO" smtClean="0"/>
              <a:t>20/02/2024</a:t>
            </a:fld>
            <a:endParaRPr lang="es-CO" dirty="0"/>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EDF4E99-9637-43EC-A1FF-672A953E8785}" type="slidenum">
              <a:rPr lang="es-CO" smtClean="0"/>
              <a:t>‹Nº›</a:t>
            </a:fld>
            <a:endParaRPr lang="es-CO" dirty="0"/>
          </a:p>
        </p:txBody>
      </p:sp>
    </p:spTree>
    <p:extLst>
      <p:ext uri="{BB962C8B-B14F-4D97-AF65-F5344CB8AC3E}">
        <p14:creationId xmlns:p14="http://schemas.microsoft.com/office/powerpoint/2010/main" val="186247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EDF4E99-9637-43EC-A1FF-672A953E8785}" type="slidenum">
              <a:rPr lang="es-CO" smtClean="0"/>
              <a:t>1</a:t>
            </a:fld>
            <a:endParaRPr lang="es-CO" dirty="0"/>
          </a:p>
        </p:txBody>
      </p:sp>
    </p:spTree>
    <p:extLst>
      <p:ext uri="{BB962C8B-B14F-4D97-AF65-F5344CB8AC3E}">
        <p14:creationId xmlns:p14="http://schemas.microsoft.com/office/powerpoint/2010/main" val="163031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66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47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86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55395"/>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6"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Resoluci&#243;n%20000008%20de%2031-01-2024.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E4F6C5-03EE-7DE9-CFD1-C39006492509}"/>
              </a:ext>
            </a:extLst>
          </p:cNvPr>
          <p:cNvSpPr txBox="1"/>
          <p:nvPr/>
        </p:nvSpPr>
        <p:spPr>
          <a:xfrm>
            <a:off x="299347" y="687873"/>
            <a:ext cx="6981348" cy="615553"/>
          </a:xfrm>
          <a:prstGeom prst="rect">
            <a:avLst/>
          </a:prstGeom>
          <a:noFill/>
        </p:spPr>
        <p:txBody>
          <a:bodyPr wrap="square" rtlCol="0">
            <a:spAutoFit/>
          </a:bodyPr>
          <a:lstStyle/>
          <a:p>
            <a:pPr lvl="0" algn="just" defTabSz="914400">
              <a:defRPr/>
            </a:pPr>
            <a:r>
              <a:rPr lang="es-MX" sz="3400" b="1" dirty="0">
                <a:solidFill>
                  <a:schemeClr val="bg1"/>
                </a:solidFill>
                <a:latin typeface="Franklin Gothic Book" panose="020B0503020102020204" pitchFamily="34" charset="0"/>
                <a:cs typeface="Arial" panose="020B0604020202020204" pitchFamily="34" charset="0"/>
              </a:rPr>
              <a:t>B</a:t>
            </a:r>
            <a:r>
              <a:rPr lang="es-CO" sz="3400" b="1" dirty="0">
                <a:solidFill>
                  <a:schemeClr val="bg1"/>
                </a:solidFill>
                <a:latin typeface="Franklin Gothic Book" panose="020B0503020102020204" pitchFamily="34" charset="0"/>
                <a:cs typeface="Arial" panose="020B0604020202020204" pitchFamily="34" charset="0"/>
              </a:rPr>
              <a:t>OLETÍN JURÍDICO ENERO DE 2024</a:t>
            </a:r>
          </a:p>
        </p:txBody>
      </p:sp>
      <p:sp>
        <p:nvSpPr>
          <p:cNvPr id="6" name="CuadroTexto 5">
            <a:extLst>
              <a:ext uri="{FF2B5EF4-FFF2-40B4-BE49-F238E27FC236}">
                <a16:creationId xmlns:a16="http://schemas.microsoft.com/office/drawing/2014/main" id="{62525C40-98AE-1555-78D9-A818B3C941CB}"/>
              </a:ext>
            </a:extLst>
          </p:cNvPr>
          <p:cNvSpPr txBox="1"/>
          <p:nvPr/>
        </p:nvSpPr>
        <p:spPr>
          <a:xfrm>
            <a:off x="299347" y="2467147"/>
            <a:ext cx="5175849" cy="369332"/>
          </a:xfrm>
          <a:prstGeom prst="rect">
            <a:avLst/>
          </a:prstGeom>
          <a:noFill/>
        </p:spPr>
        <p:txBody>
          <a:bodyPr wrap="square" rtlCol="0">
            <a:spAutoFit/>
          </a:bodyPr>
          <a:lstStyle/>
          <a:p>
            <a:r>
              <a:rPr lang="es-MX" dirty="0">
                <a:solidFill>
                  <a:srgbClr val="FFC000"/>
                </a:solidFill>
                <a:latin typeface="Franklin Gothic Medium" panose="020B0603020102020204" pitchFamily="34" charset="0"/>
                <a:cs typeface="Arial" panose="020B0604020202020204" pitchFamily="34" charset="0"/>
              </a:rPr>
              <a:t>OFICINA LEGAL</a:t>
            </a:r>
            <a:endParaRPr lang="es-CO" dirty="0">
              <a:solidFill>
                <a:srgbClr val="FFC00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38531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72752" y="1909387"/>
            <a:ext cx="6790766" cy="3785652"/>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La Dirección de Impuestos y Aduanas Nacionales (DIAN) ha comunicado mediante la Resolución No. 000008 del 31 de enero de 2024, que durante la vigencia 2024, se realizara la supresión de la factura tipo P.O.S. y su traslado a la factura electrónica.</a:t>
            </a:r>
          </a:p>
          <a:p>
            <a:pPr algn="just"/>
            <a:endParaRPr lang="es-MX" sz="2000" dirty="0">
              <a:latin typeface="Arial" panose="020B0604020202020204" pitchFamily="34" charset="0"/>
              <a:cs typeface="Arial" panose="020B0604020202020204" pitchFamily="34" charset="0"/>
            </a:endParaRPr>
          </a:p>
          <a:p>
            <a:pPr algn="just"/>
            <a:r>
              <a:rPr lang="es-CO" sz="2000" dirty="0">
                <a:latin typeface="Arial" panose="020B0604020202020204" pitchFamily="34" charset="0"/>
                <a:cs typeface="Arial" panose="020B0604020202020204" pitchFamily="34" charset="0"/>
              </a:rPr>
              <a:t>Con esta medida la DIAN </a:t>
            </a:r>
            <a:r>
              <a:rPr lang="es-MX" sz="2000" dirty="0">
                <a:latin typeface="Arial" panose="020B0604020202020204" pitchFamily="34" charset="0"/>
                <a:cs typeface="Arial" panose="020B0604020202020204" pitchFamily="34" charset="0"/>
              </a:rPr>
              <a:t>busca facilitar la transición hacia la generación y transmisión electrónica de documentos equivalentes a la factura de venta en el territorio Colombiano, y la eliminación del limite de las 5 UVT que tenían anteriormente los contribuyentes para expedir la factura tipo P.O.S.</a:t>
            </a:r>
          </a:p>
        </p:txBody>
      </p:sp>
      <p:sp>
        <p:nvSpPr>
          <p:cNvPr id="4" name="CuadroTexto 3">
            <a:extLst>
              <a:ext uri="{FF2B5EF4-FFF2-40B4-BE49-F238E27FC236}">
                <a16:creationId xmlns:a16="http://schemas.microsoft.com/office/drawing/2014/main" id="{2604A5A0-55F0-487D-B712-A0520BE22705}"/>
              </a:ext>
            </a:extLst>
          </p:cNvPr>
          <p:cNvSpPr txBox="1"/>
          <p:nvPr/>
        </p:nvSpPr>
        <p:spPr>
          <a:xfrm>
            <a:off x="883928" y="671873"/>
            <a:ext cx="10123378" cy="954107"/>
          </a:xfrm>
          <a:prstGeom prst="rect">
            <a:avLst/>
          </a:prstGeom>
          <a:noFill/>
        </p:spPr>
        <p:txBody>
          <a:bodyPr wrap="square" rtlCol="0">
            <a:spAutoFit/>
          </a:bodyPr>
          <a:lstStyle/>
          <a:p>
            <a:pPr lvl="0" algn="just" defTabSz="914400">
              <a:defRPr/>
            </a:pPr>
            <a:r>
              <a:rPr lang="es-MX" sz="2800" b="1" dirty="0">
                <a:latin typeface="Arial" panose="020B0604020202020204" pitchFamily="34" charset="0"/>
                <a:cs typeface="Arial" panose="020B0604020202020204" pitchFamily="34" charset="0"/>
              </a:rPr>
              <a:t>ELIMINACIÓN DE LA FACTURA TIPO P.O.S. EN COLOMBIA</a:t>
            </a:r>
            <a:endParaRPr lang="es-CO" sz="2800" b="1" dirty="0">
              <a:latin typeface="Arial" panose="020B0604020202020204" pitchFamily="34" charset="0"/>
              <a:cs typeface="Arial" panose="020B0604020202020204" pitchFamily="34" charset="0"/>
            </a:endParaRPr>
          </a:p>
        </p:txBody>
      </p:sp>
      <p:pic>
        <p:nvPicPr>
          <p:cNvPr id="6" name="Picture 2" descr="Proceso de Investigación Cientifica « Procesos de Investigación ...">
            <a:extLst>
              <a:ext uri="{FF2B5EF4-FFF2-40B4-BE49-F238E27FC236}">
                <a16:creationId xmlns:a16="http://schemas.microsoft.com/office/drawing/2014/main" id="{E8BC2831-FBC9-4B87-A27F-F4BDD9EF8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613" y="2298632"/>
            <a:ext cx="2802139" cy="2066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737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83928" y="2116144"/>
            <a:ext cx="7583127" cy="3477875"/>
          </a:xfrm>
          <a:prstGeom prst="rect">
            <a:avLst/>
          </a:prstGeom>
          <a:noFill/>
        </p:spPr>
        <p:txBody>
          <a:bodyPr wrap="square" rtlCol="0">
            <a:spAutoFit/>
          </a:bodyPr>
          <a:lstStyle/>
          <a:p>
            <a:pPr algn="just"/>
            <a:r>
              <a:rPr lang="es-MX" sz="2000" b="1" dirty="0">
                <a:latin typeface="Arial" panose="020B0604020202020204" pitchFamily="34" charset="0"/>
                <a:cs typeface="Arial" panose="020B0604020202020204" pitchFamily="34" charset="0"/>
              </a:rPr>
              <a:t>FACTURACIÓN POS: </a:t>
            </a:r>
            <a:r>
              <a:rPr lang="es-MX" sz="2000" dirty="0">
                <a:latin typeface="Arial" panose="020B0604020202020204" pitchFamily="34" charset="0"/>
                <a:cs typeface="Arial" panose="020B0604020202020204" pitchFamily="34" charset="0"/>
              </a:rPr>
              <a:t>Se conoce como el tiquete de venta o tirilla que se genera por máquinas registradoras o cajeros cuando se registra un producto al momento de la compra.  </a:t>
            </a:r>
          </a:p>
          <a:p>
            <a:pPr algn="just"/>
            <a:endParaRPr lang="es-MX" sz="2000" dirty="0">
              <a:latin typeface="Arial" panose="020B0604020202020204" pitchFamily="34" charset="0"/>
              <a:cs typeface="Arial" panose="020B0604020202020204" pitchFamily="34" charset="0"/>
            </a:endParaRPr>
          </a:p>
          <a:p>
            <a:pPr algn="just"/>
            <a:r>
              <a:rPr lang="es-MX" sz="2000" b="1" dirty="0">
                <a:latin typeface="Arial" panose="020B0604020202020204" pitchFamily="34" charset="0"/>
                <a:cs typeface="Arial" panose="020B0604020202020204" pitchFamily="34" charset="0"/>
              </a:rPr>
              <a:t>UVT: </a:t>
            </a:r>
            <a:r>
              <a:rPr lang="es-MX" sz="2000" dirty="0">
                <a:latin typeface="Arial" panose="020B0604020202020204" pitchFamily="34" charset="0"/>
                <a:cs typeface="Arial" panose="020B0604020202020204" pitchFamily="34" charset="0"/>
              </a:rPr>
              <a:t>Unidad de Valor Tributario creada bajo la Ley No. 1111 de 2006. Para el año 2024 fijada en $47.065</a:t>
            </a:r>
          </a:p>
          <a:p>
            <a:pPr algn="just"/>
            <a:endParaRPr lang="es-MX" sz="2000" dirty="0">
              <a:latin typeface="Arial" panose="020B0604020202020204" pitchFamily="34" charset="0"/>
              <a:cs typeface="Arial" panose="020B0604020202020204" pitchFamily="34" charset="0"/>
            </a:endParaRPr>
          </a:p>
          <a:p>
            <a:pPr algn="just"/>
            <a:r>
              <a:rPr lang="es-MX" sz="2000" b="1" dirty="0">
                <a:latin typeface="Arial" panose="020B0604020202020204" pitchFamily="34" charset="0"/>
                <a:cs typeface="Arial" panose="020B0604020202020204" pitchFamily="34" charset="0"/>
              </a:rPr>
              <a:t>RESOLUCIÓN No. 1092 DE 2022 (DIAN): </a:t>
            </a:r>
            <a:r>
              <a:rPr lang="es-MX" sz="2000" dirty="0">
                <a:latin typeface="Arial" panose="020B0604020202020204" pitchFamily="34" charset="0"/>
                <a:cs typeface="Arial" panose="020B0604020202020204" pitchFamily="34" charset="0"/>
              </a:rPr>
              <a:t>Estableció un límite máximo para la expedición de documentos equivalentes generados por máquina registradora con sistema P.O.S. de cinco (5) Unidades de Valor Tributario (UVT).</a:t>
            </a:r>
          </a:p>
        </p:txBody>
      </p:sp>
      <p:sp>
        <p:nvSpPr>
          <p:cNvPr id="4" name="CuadroTexto 3">
            <a:extLst>
              <a:ext uri="{FF2B5EF4-FFF2-40B4-BE49-F238E27FC236}">
                <a16:creationId xmlns:a16="http://schemas.microsoft.com/office/drawing/2014/main" id="{2604A5A0-55F0-487D-B712-A0520BE22705}"/>
              </a:ext>
            </a:extLst>
          </p:cNvPr>
          <p:cNvSpPr txBox="1"/>
          <p:nvPr/>
        </p:nvSpPr>
        <p:spPr>
          <a:xfrm>
            <a:off x="883928" y="671873"/>
            <a:ext cx="10123378" cy="954107"/>
          </a:xfrm>
          <a:prstGeom prst="rect">
            <a:avLst/>
          </a:prstGeom>
          <a:noFill/>
        </p:spPr>
        <p:txBody>
          <a:bodyPr wrap="square" rtlCol="0">
            <a:spAutoFit/>
          </a:bodyPr>
          <a:lstStyle/>
          <a:p>
            <a:pPr lvl="0" algn="just" defTabSz="914400">
              <a:defRPr/>
            </a:pPr>
            <a:r>
              <a:rPr lang="es-MX" sz="2800" b="1" dirty="0">
                <a:latin typeface="Arial" panose="020B0604020202020204" pitchFamily="34" charset="0"/>
                <a:cs typeface="Arial" panose="020B0604020202020204" pitchFamily="34" charset="0"/>
              </a:rPr>
              <a:t>ELIMINACIÓN DE LA FACTURA TIPO P.O.S. EN COLOMBIA</a:t>
            </a:r>
            <a:endParaRPr lang="es-CO" sz="2800" b="1" dirty="0">
              <a:latin typeface="Arial" panose="020B0604020202020204" pitchFamily="34" charset="0"/>
              <a:cs typeface="Arial" panose="020B0604020202020204" pitchFamily="34" charset="0"/>
            </a:endParaRPr>
          </a:p>
        </p:txBody>
      </p:sp>
      <p:pic>
        <p:nvPicPr>
          <p:cNvPr id="6" name="Picture 2" descr="Proceso de Investigación Cientifica « Procesos de Investigación ...">
            <a:extLst>
              <a:ext uri="{FF2B5EF4-FFF2-40B4-BE49-F238E27FC236}">
                <a16:creationId xmlns:a16="http://schemas.microsoft.com/office/drawing/2014/main" id="{E8BC2831-FBC9-4B87-A27F-F4BDD9EF8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933" y="3429000"/>
            <a:ext cx="2802139" cy="1736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69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025588" y="1442293"/>
            <a:ext cx="8054788" cy="4708981"/>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Mediante la </a:t>
            </a:r>
            <a:r>
              <a:rPr lang="es-MX" sz="2000" b="1" dirty="0">
                <a:latin typeface="Arial" panose="020B0604020202020204" pitchFamily="34" charset="0"/>
                <a:cs typeface="Arial" panose="020B0604020202020204" pitchFamily="34" charset="0"/>
                <a:hlinkClick r:id="rId2" action="ppaction://hlinkfile"/>
              </a:rPr>
              <a:t>Resolución No. 000008 del 31 de enero de 2024</a:t>
            </a:r>
            <a:r>
              <a:rPr lang="es-MX" sz="2000" dirty="0">
                <a:latin typeface="Arial" panose="020B0604020202020204" pitchFamily="34" charset="0"/>
                <a:cs typeface="Arial" panose="020B0604020202020204" pitchFamily="34" charset="0"/>
                <a:hlinkClick r:id="rId2" action="ppaction://hlinkfile"/>
              </a:rPr>
              <a:t> </a:t>
            </a:r>
            <a:r>
              <a:rPr lang="es-MX" sz="2000" i="1" dirty="0">
                <a:latin typeface="Arial" panose="020B0604020202020204" pitchFamily="34" charset="0"/>
                <a:cs typeface="Arial" panose="020B0604020202020204" pitchFamily="34" charset="0"/>
              </a:rPr>
              <a:t>“Por la cual se modifica el artículo 23 y parcialmente el parágrafo del artículo 62 de la Resolución 000165 de 2023”,</a:t>
            </a:r>
            <a:r>
              <a:rPr lang="es-MX" sz="2000" dirty="0">
                <a:latin typeface="Arial" panose="020B0604020202020204" pitchFamily="34" charset="0"/>
                <a:cs typeface="Arial" panose="020B0604020202020204" pitchFamily="34" charset="0"/>
              </a:rPr>
              <a:t> la DIAN dispuso:</a:t>
            </a:r>
          </a:p>
          <a:p>
            <a:pPr algn="just"/>
            <a:endParaRPr lang="es-MX" sz="2000" dirty="0">
              <a:latin typeface="Arial" panose="020B0604020202020204" pitchFamily="34" charset="0"/>
              <a:cs typeface="Arial" panose="020B0604020202020204" pitchFamily="34" charset="0"/>
            </a:endParaRPr>
          </a:p>
          <a:p>
            <a:pPr marL="514350" indent="-514350" algn="just">
              <a:buFont typeface="+mj-lt"/>
              <a:buAutoNum type="romanLcPeriod"/>
            </a:pPr>
            <a:r>
              <a:rPr lang="es-MX" sz="2000" dirty="0">
                <a:latin typeface="Arial" panose="020B0604020202020204" pitchFamily="34" charset="0"/>
                <a:cs typeface="Arial" panose="020B0604020202020204" pitchFamily="34" charset="0"/>
              </a:rPr>
              <a:t>Modificar el calendario de implementación para el documento equivalente electrónico tiquete de máquina registradora con sistema P.O.S., de acuerdo con la calidad de contribuyente.</a:t>
            </a:r>
          </a:p>
          <a:p>
            <a:pPr marL="514350" indent="-514350" algn="just">
              <a:buFont typeface="+mj-lt"/>
              <a:buAutoNum type="romanLcPeriod"/>
            </a:pPr>
            <a:endParaRPr lang="es-MX" sz="2000" dirty="0">
              <a:latin typeface="Arial" panose="020B0604020202020204" pitchFamily="34" charset="0"/>
              <a:cs typeface="Arial" panose="020B0604020202020204" pitchFamily="34" charset="0"/>
            </a:endParaRPr>
          </a:p>
          <a:p>
            <a:pPr marL="514350" indent="-514350" algn="just">
              <a:buFont typeface="+mj-lt"/>
              <a:buAutoNum type="romanLcPeriod"/>
            </a:pPr>
            <a:r>
              <a:rPr lang="es-MX" sz="2000" dirty="0">
                <a:latin typeface="Arial" panose="020B0604020202020204" pitchFamily="34" charset="0"/>
                <a:cs typeface="Arial" panose="020B0604020202020204" pitchFamily="34" charset="0"/>
              </a:rPr>
              <a:t>Señalo el plazo en tres grupos de contribuyentes y otros documentos, que va desde servicios públicos domiciliarios hasta las boletas de cine.</a:t>
            </a:r>
          </a:p>
          <a:p>
            <a:pPr marL="514350" indent="-514350" algn="just">
              <a:buFont typeface="+mj-lt"/>
              <a:buAutoNum type="romanLcPeriod"/>
            </a:pPr>
            <a:endParaRPr lang="es-MX" sz="2000" dirty="0">
              <a:latin typeface="Arial" panose="020B0604020202020204" pitchFamily="34" charset="0"/>
              <a:cs typeface="Arial" panose="020B0604020202020204" pitchFamily="34" charset="0"/>
            </a:endParaRPr>
          </a:p>
          <a:p>
            <a:pPr marL="514350" indent="-514350" algn="just">
              <a:buFont typeface="+mj-lt"/>
              <a:buAutoNum type="romanLcPeriod"/>
            </a:pPr>
            <a:r>
              <a:rPr lang="es-MX" sz="2000" dirty="0">
                <a:latin typeface="Arial" panose="020B0604020202020204" pitchFamily="34" charset="0"/>
                <a:cs typeface="Arial" panose="020B0604020202020204" pitchFamily="34" charset="0"/>
              </a:rPr>
              <a:t>Recalca la adopción de la versión 1.9 del anexo técnico de factura electrónica de venta para los sujetos obligados a facturar, con plazo 1°de mayo de 2024.</a:t>
            </a:r>
            <a:endParaRPr lang="es-ES"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2604A5A0-55F0-487D-B712-A0520BE22705}"/>
              </a:ext>
            </a:extLst>
          </p:cNvPr>
          <p:cNvSpPr txBox="1"/>
          <p:nvPr/>
        </p:nvSpPr>
        <p:spPr>
          <a:xfrm>
            <a:off x="883928" y="671874"/>
            <a:ext cx="6548905" cy="523220"/>
          </a:xfrm>
          <a:prstGeom prst="rect">
            <a:avLst/>
          </a:prstGeom>
          <a:noFill/>
        </p:spPr>
        <p:txBody>
          <a:bodyPr wrap="square" rtlCol="0">
            <a:spAutoFit/>
          </a:bodyPr>
          <a:lstStyle/>
          <a:p>
            <a:pPr lvl="0" defTabSz="914400">
              <a:defRPr/>
            </a:pPr>
            <a:r>
              <a:rPr lang="es-MX" sz="2800" b="1" dirty="0">
                <a:latin typeface="Arial" panose="020B0604020202020204" pitchFamily="34" charset="0"/>
                <a:cs typeface="Arial" panose="020B0604020202020204" pitchFamily="34" charset="0"/>
              </a:rPr>
              <a:t>NORMATIVA</a:t>
            </a:r>
            <a:endParaRPr lang="es-CO" sz="2800" b="1" dirty="0">
              <a:latin typeface="Arial" panose="020B0604020202020204" pitchFamily="34" charset="0"/>
              <a:cs typeface="Arial" panose="020B0604020202020204" pitchFamily="34" charset="0"/>
            </a:endParaRPr>
          </a:p>
        </p:txBody>
      </p:sp>
      <p:pic>
        <p:nvPicPr>
          <p:cNvPr id="5" name="5 Imagen">
            <a:extLst>
              <a:ext uri="{FF2B5EF4-FFF2-40B4-BE49-F238E27FC236}">
                <a16:creationId xmlns:a16="http://schemas.microsoft.com/office/drawing/2014/main" id="{19658A48-42E2-4D36-ADEE-79EEBA4274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1068" y="2693569"/>
            <a:ext cx="2384519" cy="228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15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604A5A0-55F0-487D-B712-A0520BE22705}"/>
              </a:ext>
            </a:extLst>
          </p:cNvPr>
          <p:cNvSpPr txBox="1"/>
          <p:nvPr/>
        </p:nvSpPr>
        <p:spPr>
          <a:xfrm>
            <a:off x="1017917" y="637367"/>
            <a:ext cx="10223824" cy="892552"/>
          </a:xfrm>
          <a:prstGeom prst="rect">
            <a:avLst/>
          </a:prstGeom>
          <a:noFill/>
        </p:spPr>
        <p:txBody>
          <a:bodyPr wrap="square" rtlCol="0">
            <a:spAutoFit/>
          </a:bodyPr>
          <a:lstStyle/>
          <a:p>
            <a:pPr defTabSz="914400">
              <a:defRPr/>
            </a:pPr>
            <a:r>
              <a:rPr lang="es-MX" sz="2600" b="1" dirty="0">
                <a:latin typeface="Arial" panose="020B0604020202020204" pitchFamily="34" charset="0"/>
                <a:cs typeface="Arial" panose="020B0604020202020204" pitchFamily="34" charset="0"/>
              </a:rPr>
              <a:t>RESOLUCIÓN 000008 DEL 31 DE ENERO DE 2024 – (ART. 1° - 1) PLAZOS:</a:t>
            </a:r>
            <a:endParaRPr lang="es-CO" sz="26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2B81755-01CB-4759-8B9D-EFE81BCAAEEA}"/>
              </a:ext>
            </a:extLst>
          </p:cNvPr>
          <p:cNvPicPr>
            <a:picLocks noChangeAspect="1"/>
          </p:cNvPicPr>
          <p:nvPr/>
        </p:nvPicPr>
        <p:blipFill rotWithShape="1">
          <a:blip r:embed="rId2"/>
          <a:srcRect l="-192" t="23857" r="192" b="-4080"/>
          <a:stretch/>
        </p:blipFill>
        <p:spPr>
          <a:xfrm>
            <a:off x="2295387" y="2767083"/>
            <a:ext cx="6938801" cy="3620269"/>
          </a:xfrm>
          <a:prstGeom prst="rect">
            <a:avLst/>
          </a:prstGeom>
        </p:spPr>
      </p:pic>
      <p:sp>
        <p:nvSpPr>
          <p:cNvPr id="6" name="CuadroTexto 5">
            <a:extLst>
              <a:ext uri="{FF2B5EF4-FFF2-40B4-BE49-F238E27FC236}">
                <a16:creationId xmlns:a16="http://schemas.microsoft.com/office/drawing/2014/main" id="{14C5A70C-E639-4D9C-B911-0F8165F6C63D}"/>
              </a:ext>
            </a:extLst>
          </p:cNvPr>
          <p:cNvSpPr txBox="1"/>
          <p:nvPr/>
        </p:nvSpPr>
        <p:spPr>
          <a:xfrm>
            <a:off x="1017917" y="1640670"/>
            <a:ext cx="9950823" cy="1015663"/>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Calendario de implementación para el documento equivalente electrónico tiquete de máquina registradora con sistema P.O.S., de acuerdo con la calidad de contribuyente con relación al impuesto de renta y complementarios.</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90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604A5A0-55F0-487D-B712-A0520BE22705}"/>
              </a:ext>
            </a:extLst>
          </p:cNvPr>
          <p:cNvSpPr txBox="1"/>
          <p:nvPr/>
        </p:nvSpPr>
        <p:spPr>
          <a:xfrm>
            <a:off x="1017917" y="637367"/>
            <a:ext cx="10317954" cy="892552"/>
          </a:xfrm>
          <a:prstGeom prst="rect">
            <a:avLst/>
          </a:prstGeom>
          <a:noFill/>
        </p:spPr>
        <p:txBody>
          <a:bodyPr wrap="square" rtlCol="0">
            <a:spAutoFit/>
          </a:bodyPr>
          <a:lstStyle/>
          <a:p>
            <a:pPr defTabSz="914400">
              <a:defRPr/>
            </a:pPr>
            <a:r>
              <a:rPr lang="es-MX" sz="2600" b="1" dirty="0">
                <a:latin typeface="Arial" panose="020B0604020202020204" pitchFamily="34" charset="0"/>
                <a:cs typeface="Arial" panose="020B0604020202020204" pitchFamily="34" charset="0"/>
              </a:rPr>
              <a:t>RESOLUCIÓN 000008 DEL 31 DE ENERO DE 2024 – (ART. 1° - 2) PLAZOS OTROS DOCUMENTOS EQUIVALENTES:</a:t>
            </a:r>
            <a:endParaRPr lang="es-CO" sz="26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B0899F8-9304-4E37-BBD0-18D75A0DADDB}"/>
              </a:ext>
            </a:extLst>
          </p:cNvPr>
          <p:cNvPicPr>
            <a:picLocks noChangeAspect="1"/>
          </p:cNvPicPr>
          <p:nvPr/>
        </p:nvPicPr>
        <p:blipFill rotWithShape="1">
          <a:blip r:embed="rId2"/>
          <a:srcRect t="8325"/>
          <a:stretch/>
        </p:blipFill>
        <p:spPr>
          <a:xfrm>
            <a:off x="2447365" y="2151531"/>
            <a:ext cx="6650488" cy="3966881"/>
          </a:xfrm>
          <a:prstGeom prst="rect">
            <a:avLst/>
          </a:prstGeom>
        </p:spPr>
      </p:pic>
      <p:sp>
        <p:nvSpPr>
          <p:cNvPr id="7" name="CuadroTexto 6">
            <a:extLst>
              <a:ext uri="{FF2B5EF4-FFF2-40B4-BE49-F238E27FC236}">
                <a16:creationId xmlns:a16="http://schemas.microsoft.com/office/drawing/2014/main" id="{48589EED-DA75-4334-8937-532FBA74E0CA}"/>
              </a:ext>
            </a:extLst>
          </p:cNvPr>
          <p:cNvSpPr txBox="1"/>
          <p:nvPr/>
        </p:nvSpPr>
        <p:spPr>
          <a:xfrm>
            <a:off x="1017917" y="1640670"/>
            <a:ext cx="4212989" cy="400110"/>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Otros documentos equivalentes:</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79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83928" y="1477145"/>
            <a:ext cx="7932268" cy="4401205"/>
          </a:xfrm>
          <a:prstGeom prst="rect">
            <a:avLst/>
          </a:prstGeom>
          <a:noFill/>
        </p:spPr>
        <p:txBody>
          <a:bodyPr wrap="square" rtlCol="0">
            <a:spAutoFit/>
          </a:bodyPr>
          <a:lstStyle/>
          <a:p>
            <a:pPr algn="just"/>
            <a:endParaRPr lang="es-MX" sz="2000" dirty="0">
              <a:latin typeface="Arial" panose="020B0604020202020204" pitchFamily="34" charset="0"/>
              <a:cs typeface="Arial" panose="020B0604020202020204" pitchFamily="34" charset="0"/>
            </a:endParaRPr>
          </a:p>
          <a:p>
            <a:pPr marL="514350" indent="-514350" algn="just">
              <a:buFont typeface="+mj-lt"/>
              <a:buAutoNum type="romanLcPeriod"/>
            </a:pPr>
            <a:r>
              <a:rPr lang="es-MX" sz="2000" dirty="0">
                <a:latin typeface="Arial" panose="020B0604020202020204" pitchFamily="34" charset="0"/>
                <a:cs typeface="Arial" panose="020B0604020202020204" pitchFamily="34" charset="0"/>
              </a:rPr>
              <a:t>Con esta anulación desaparece el tiquete de venta o tirilla que se genera por máquinas registradoras o cajeros cuando se registra un producto al momento de la compra. </a:t>
            </a:r>
          </a:p>
          <a:p>
            <a:pPr marL="514350" indent="-514350" algn="just">
              <a:buFont typeface="+mj-lt"/>
              <a:buAutoNum type="romanLcPeriod"/>
            </a:pPr>
            <a:endParaRPr lang="es-MX" sz="2000" dirty="0">
              <a:latin typeface="Arial" panose="020B0604020202020204" pitchFamily="34" charset="0"/>
              <a:cs typeface="Arial" panose="020B0604020202020204" pitchFamily="34" charset="0"/>
            </a:endParaRPr>
          </a:p>
          <a:p>
            <a:pPr marL="514350" indent="-514350" algn="just">
              <a:buFont typeface="+mj-lt"/>
              <a:buAutoNum type="romanLcPeriod"/>
            </a:pPr>
            <a:r>
              <a:rPr lang="es-MX" sz="2000" dirty="0">
                <a:latin typeface="Arial" panose="020B0604020202020204" pitchFamily="34" charset="0"/>
                <a:cs typeface="Arial" panose="020B0604020202020204" pitchFamily="34" charset="0"/>
              </a:rPr>
              <a:t>Se conmina a que los contribuyentes cumplan los plazos establecidos en la Resolución No. 000008 del 31 de enero de 2024.</a:t>
            </a:r>
          </a:p>
          <a:p>
            <a:pPr marL="514350" indent="-514350" algn="just">
              <a:buFont typeface="+mj-lt"/>
              <a:buAutoNum type="romanLcPeriod"/>
            </a:pPr>
            <a:endParaRPr lang="es-MX" sz="2000" dirty="0">
              <a:latin typeface="Arial" panose="020B0604020202020204" pitchFamily="34" charset="0"/>
              <a:cs typeface="Arial" panose="020B0604020202020204" pitchFamily="34" charset="0"/>
            </a:endParaRPr>
          </a:p>
          <a:p>
            <a:pPr marL="514350" indent="-514350" algn="just">
              <a:buFont typeface="+mj-lt"/>
              <a:buAutoNum type="romanLcPeriod"/>
            </a:pPr>
            <a:r>
              <a:rPr lang="es-MX" sz="2000" dirty="0">
                <a:latin typeface="Arial" panose="020B0604020202020204" pitchFamily="34" charset="0"/>
                <a:cs typeface="Arial" panose="020B0604020202020204" pitchFamily="34" charset="0"/>
              </a:rPr>
              <a:t>Se elimina el limite máximo para la expedición de documentos equivalentes generados por máquina registradora con sistema P.O.S. de cinco (5) Unidades de Valor Tributario (UVT) que había fijado la Resolución No. 1092/ 2022.</a:t>
            </a:r>
          </a:p>
          <a:p>
            <a:pPr algn="just"/>
            <a:endParaRPr lang="es-MX"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2604A5A0-55F0-487D-B712-A0520BE22705}"/>
              </a:ext>
            </a:extLst>
          </p:cNvPr>
          <p:cNvSpPr txBox="1"/>
          <p:nvPr/>
        </p:nvSpPr>
        <p:spPr>
          <a:xfrm>
            <a:off x="883928" y="671874"/>
            <a:ext cx="6548905" cy="523220"/>
          </a:xfrm>
          <a:prstGeom prst="rect">
            <a:avLst/>
          </a:prstGeom>
          <a:noFill/>
        </p:spPr>
        <p:txBody>
          <a:bodyPr wrap="square" rtlCol="0">
            <a:spAutoFit/>
          </a:bodyPr>
          <a:lstStyle/>
          <a:p>
            <a:pPr lvl="0" defTabSz="914400">
              <a:defRPr/>
            </a:pPr>
            <a:r>
              <a:rPr lang="es-MX" sz="2800" b="1" dirty="0">
                <a:latin typeface="Arial" panose="020B0604020202020204" pitchFamily="34" charset="0"/>
                <a:cs typeface="Arial" panose="020B0604020202020204" pitchFamily="34" charset="0"/>
              </a:rPr>
              <a:t>DATOS A TENER EN CUENTA:</a:t>
            </a:r>
            <a:endParaRPr lang="es-CO" sz="2800" b="1" dirty="0">
              <a:latin typeface="Arial" panose="020B0604020202020204" pitchFamily="34" charset="0"/>
              <a:cs typeface="Arial" panose="020B0604020202020204" pitchFamily="34" charset="0"/>
            </a:endParaRPr>
          </a:p>
        </p:txBody>
      </p:sp>
      <p:pic>
        <p:nvPicPr>
          <p:cNvPr id="5" name="5 Imagen">
            <a:extLst>
              <a:ext uri="{FF2B5EF4-FFF2-40B4-BE49-F238E27FC236}">
                <a16:creationId xmlns:a16="http://schemas.microsoft.com/office/drawing/2014/main" id="{19658A48-42E2-4D36-ADEE-79EEBA4274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7671" y="1477144"/>
            <a:ext cx="2549934" cy="259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3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350460"/>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1576</TotalTime>
  <Words>455</Words>
  <Application>Microsoft Office PowerPoint</Application>
  <PresentationFormat>Panorámica</PresentationFormat>
  <Paragraphs>32</Paragraphs>
  <Slides>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Aptos</vt:lpstr>
      <vt:lpstr>Arial</vt:lpstr>
      <vt:lpstr>Franklin Gothic Book</vt:lpstr>
      <vt:lpstr>Franklin Gothic Medium</vt:lpstr>
      <vt:lpstr>Office 2013 - Tema de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dc:creator>
  <cp:lastModifiedBy>Daniel Esteban Echeverria Villa</cp:lastModifiedBy>
  <cp:revision>83</cp:revision>
  <dcterms:created xsi:type="dcterms:W3CDTF">2024-01-03T18:04:35Z</dcterms:created>
  <dcterms:modified xsi:type="dcterms:W3CDTF">2024-02-20T13:47:26Z</dcterms:modified>
</cp:coreProperties>
</file>