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
  </p:notesMasterIdLst>
  <p:sldIdLst>
    <p:sldId id="264" r:id="rId3"/>
    <p:sldId id="272" r:id="rId4"/>
    <p:sldId id="270" r:id="rId5"/>
    <p:sldId id="269"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1D0"/>
    <a:srgbClr val="0291CF"/>
    <a:srgbClr val="1F9232"/>
    <a:srgbClr val="0061A6"/>
    <a:srgbClr val="124B9C"/>
    <a:srgbClr val="D2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05/01/2024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9599" y="1243952"/>
            <a:ext cx="3062084"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OFICINA LEGAL</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93883" y="2906332"/>
            <a:ext cx="5425026" cy="1754326"/>
          </a:xfrm>
          <a:prstGeom prst="rect">
            <a:avLst/>
          </a:prstGeom>
          <a:noFill/>
        </p:spPr>
        <p:txBody>
          <a:bodyPr wrap="square" rtlCol="0">
            <a:spAutoFit/>
          </a:bodyPr>
          <a:lstStyle/>
          <a:p>
            <a:pPr algn="ctr"/>
            <a:r>
              <a:rPr lang="es-CO" sz="3600" dirty="0" smtClean="0">
                <a:latin typeface="Arial Black" panose="020B0A04020102020204" pitchFamily="34" charset="0"/>
              </a:rPr>
              <a:t>BOLETÍN </a:t>
            </a:r>
            <a:r>
              <a:rPr lang="es-ES" sz="3600" dirty="0" smtClean="0">
                <a:latin typeface="Arial Black" panose="020B0A04020102020204" pitchFamily="34" charset="0"/>
              </a:rPr>
              <a:t>TUTELAS </a:t>
            </a:r>
            <a:endParaRPr lang="es-CO" sz="3600" dirty="0">
              <a:latin typeface="Arial Black" panose="020B0A04020102020204" pitchFamily="34" charset="0"/>
            </a:endParaRPr>
          </a:p>
          <a:p>
            <a:pPr algn="ctr"/>
            <a:r>
              <a:rPr lang="es-CO" sz="3600" dirty="0" smtClean="0">
                <a:latin typeface="Arial Black" panose="020B0A04020102020204" pitchFamily="34" charset="0"/>
              </a:rPr>
              <a:t>SEPTIEMBRE</a:t>
            </a:r>
            <a:r>
              <a:rPr lang="es-CO" sz="3600" dirty="0" smtClean="0">
                <a:latin typeface="Arial Black" panose="020B0A04020102020204" pitchFamily="34" charset="0"/>
              </a:rPr>
              <a:t> </a:t>
            </a:r>
            <a:r>
              <a:rPr lang="es-CO" sz="3600" dirty="0" smtClean="0">
                <a:latin typeface="Arial Black" panose="020B0A04020102020204" pitchFamily="34" charset="0"/>
              </a:rPr>
              <a:t>DE 2023</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78141" y="275502"/>
            <a:ext cx="5252464" cy="461665"/>
          </a:xfrm>
          <a:prstGeom prst="rect">
            <a:avLst/>
          </a:prstGeom>
        </p:spPr>
        <p:txBody>
          <a:bodyPr wrap="none">
            <a:spAutoFit/>
          </a:bodyPr>
          <a:lstStyle/>
          <a:p>
            <a:r>
              <a:rPr lang="es-CO" sz="2400" b="1" dirty="0"/>
              <a:t>BOLETÍN DE TUTELAS </a:t>
            </a:r>
            <a:r>
              <a:rPr lang="es-CO" sz="2400" b="1" dirty="0" smtClean="0"/>
              <a:t>SEPTIEMBRE</a:t>
            </a:r>
            <a:r>
              <a:rPr lang="es-CO" sz="2400" b="1" dirty="0" smtClean="0"/>
              <a:t> </a:t>
            </a:r>
            <a:r>
              <a:rPr lang="es-CO" sz="2400" b="1" dirty="0" smtClean="0"/>
              <a:t>2023</a:t>
            </a:r>
            <a:endParaRPr lang="es-ES" sz="2400" b="1" dirty="0"/>
          </a:p>
        </p:txBody>
      </p:sp>
      <p:graphicFrame>
        <p:nvGraphicFramePr>
          <p:cNvPr id="3" name="Tabla 2"/>
          <p:cNvGraphicFramePr>
            <a:graphicFrameLocks noGrp="1"/>
          </p:cNvGraphicFramePr>
          <p:nvPr>
            <p:extLst>
              <p:ext uri="{D42A27DB-BD31-4B8C-83A1-F6EECF244321}">
                <p14:modId xmlns:p14="http://schemas.microsoft.com/office/powerpoint/2010/main" val="65857899"/>
              </p:ext>
            </p:extLst>
          </p:nvPr>
        </p:nvGraphicFramePr>
        <p:xfrm>
          <a:off x="415637" y="914401"/>
          <a:ext cx="11293434" cy="5125800"/>
        </p:xfrm>
        <a:graphic>
          <a:graphicData uri="http://schemas.openxmlformats.org/drawingml/2006/table">
            <a:tbl>
              <a:tblPr/>
              <a:tblGrid>
                <a:gridCol w="364630">
                  <a:extLst>
                    <a:ext uri="{9D8B030D-6E8A-4147-A177-3AD203B41FA5}">
                      <a16:colId xmlns:a16="http://schemas.microsoft.com/office/drawing/2014/main" val="2301806384"/>
                    </a:ext>
                  </a:extLst>
                </a:gridCol>
                <a:gridCol w="1438268">
                  <a:extLst>
                    <a:ext uri="{9D8B030D-6E8A-4147-A177-3AD203B41FA5}">
                      <a16:colId xmlns:a16="http://schemas.microsoft.com/office/drawing/2014/main" val="1950993511"/>
                    </a:ext>
                  </a:extLst>
                </a:gridCol>
                <a:gridCol w="1387625">
                  <a:extLst>
                    <a:ext uri="{9D8B030D-6E8A-4147-A177-3AD203B41FA5}">
                      <a16:colId xmlns:a16="http://schemas.microsoft.com/office/drawing/2014/main" val="2663313568"/>
                    </a:ext>
                  </a:extLst>
                </a:gridCol>
                <a:gridCol w="1863670">
                  <a:extLst>
                    <a:ext uri="{9D8B030D-6E8A-4147-A177-3AD203B41FA5}">
                      <a16:colId xmlns:a16="http://schemas.microsoft.com/office/drawing/2014/main" val="2429544820"/>
                    </a:ext>
                  </a:extLst>
                </a:gridCol>
                <a:gridCol w="2096628">
                  <a:extLst>
                    <a:ext uri="{9D8B030D-6E8A-4147-A177-3AD203B41FA5}">
                      <a16:colId xmlns:a16="http://schemas.microsoft.com/office/drawing/2014/main" val="1602542816"/>
                    </a:ext>
                  </a:extLst>
                </a:gridCol>
                <a:gridCol w="790035">
                  <a:extLst>
                    <a:ext uri="{9D8B030D-6E8A-4147-A177-3AD203B41FA5}">
                      <a16:colId xmlns:a16="http://schemas.microsoft.com/office/drawing/2014/main" val="23976673"/>
                    </a:ext>
                  </a:extLst>
                </a:gridCol>
                <a:gridCol w="1185050">
                  <a:extLst>
                    <a:ext uri="{9D8B030D-6E8A-4147-A177-3AD203B41FA5}">
                      <a16:colId xmlns:a16="http://schemas.microsoft.com/office/drawing/2014/main" val="3553260406"/>
                    </a:ext>
                  </a:extLst>
                </a:gridCol>
                <a:gridCol w="860934">
                  <a:extLst>
                    <a:ext uri="{9D8B030D-6E8A-4147-A177-3AD203B41FA5}">
                      <a16:colId xmlns:a16="http://schemas.microsoft.com/office/drawing/2014/main" val="3187997759"/>
                    </a:ext>
                  </a:extLst>
                </a:gridCol>
                <a:gridCol w="1306594">
                  <a:extLst>
                    <a:ext uri="{9D8B030D-6E8A-4147-A177-3AD203B41FA5}">
                      <a16:colId xmlns:a16="http://schemas.microsoft.com/office/drawing/2014/main" val="1511019767"/>
                    </a:ext>
                  </a:extLst>
                </a:gridCol>
              </a:tblGrid>
              <a:tr h="307170">
                <a:tc gridSpan="9">
                  <a:txBody>
                    <a:bodyPr/>
                    <a:lstStyle/>
                    <a:p>
                      <a:pPr algn="ctr" fontAlgn="ctr"/>
                      <a:r>
                        <a:rPr lang="es-ES" sz="1800" b="1" i="0" u="none" strike="noStrike" dirty="0">
                          <a:solidFill>
                            <a:srgbClr val="000000"/>
                          </a:solidFill>
                          <a:effectLst/>
                          <a:latin typeface="Calibri" panose="020F0502020204030204" pitchFamily="34" charset="0"/>
                        </a:rPr>
                        <a:t>TUTELAS SEPTIEMBRE 2023</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934680655"/>
                  </a:ext>
                </a:extLst>
              </a:tr>
              <a:tr h="485633">
                <a:tc>
                  <a:txBody>
                    <a:bodyPr/>
                    <a:lstStyle/>
                    <a:p>
                      <a:pPr algn="ctr" fontAlgn="ctr"/>
                      <a:r>
                        <a:rPr lang="es-ES" sz="800" b="1" i="0" u="none" strike="noStrike" dirty="0" err="1">
                          <a:solidFill>
                            <a:srgbClr val="000000"/>
                          </a:solidFill>
                          <a:effectLst/>
                          <a:latin typeface="Arial" panose="020B0604020202020204" pitchFamily="34" charset="0"/>
                          <a:cs typeface="Arial" panose="020B0604020202020204" pitchFamily="34" charset="0"/>
                        </a:rPr>
                        <a:t>Item</a:t>
                      </a:r>
                      <a:endParaRPr lang="es-ES" sz="800" b="1" i="0" u="none" strike="noStrike" dirty="0">
                        <a:solidFill>
                          <a:srgbClr val="000000"/>
                        </a:solidFill>
                        <a:effectLst/>
                        <a:latin typeface="Arial" panose="020B0604020202020204" pitchFamily="34" charset="0"/>
                        <a:cs typeface="Arial" panose="020B0604020202020204" pitchFamily="34" charset="0"/>
                      </a:endParaRP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dirty="0">
                          <a:solidFill>
                            <a:srgbClr val="000000"/>
                          </a:solidFill>
                          <a:effectLst/>
                          <a:latin typeface="Arial" panose="020B0604020202020204" pitchFamily="34" charset="0"/>
                          <a:cs typeface="Arial" panose="020B0604020202020204" pitchFamily="34" charset="0"/>
                        </a:rPr>
                        <a:t>NUMERO DE RADICADO</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 DESPACHO JUDICIAL</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ACCIONANTE</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dirty="0">
                          <a:solidFill>
                            <a:srgbClr val="000000"/>
                          </a:solidFill>
                          <a:effectLst/>
                          <a:latin typeface="Arial" panose="020B0604020202020204" pitchFamily="34" charset="0"/>
                          <a:cs typeface="Arial" panose="020B0604020202020204" pitchFamily="34" charset="0"/>
                        </a:rPr>
                        <a:t>ACCIONADO</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CONTESTACIÓN</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FALLO</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ESTADO ACTUAL</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DERECHO FUNDAMENTAL PRESUNTAMENTE VULNERADO</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257094"/>
                  </a:ext>
                </a:extLst>
              </a:tr>
              <a:tr h="520309">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1</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2023-00403-00</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JUZGADO DIECISEIS (16) ADMINISTRATIVO ORAL DE MEDELLÍN</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JUAN MANUEL FEO SANCHEZ</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INDUSTRIA MILITAR -INDUMIL - COMITÉ DE PERMISOS ESPECIALES - DEPARTAMENTO CONTROL COMERCIO</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08/09/2023</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 FAVOR DE INDUMIL</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Derecho de Petición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782071"/>
                  </a:ext>
                </a:extLst>
              </a:tr>
              <a:tr h="626879">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2</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2023-0018900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JUZGADO NOVENO (09) PENAL DEL CIRCUITO ESPECILAIZADO DE BOGOTÁ D.C.</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FRANCISCO JAVIER HOYOS ARANGO</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INDUSTRIA MILITAR – INDUMIL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08/09/2023</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A FAVOR DE INDUMIL</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Derecho de Petición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862319"/>
                  </a:ext>
                </a:extLst>
              </a:tr>
              <a:tr h="739716">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3</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2023 – 00283 – 00</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800" b="0" i="0" u="none" strike="noStrike" dirty="0">
                          <a:solidFill>
                            <a:srgbClr val="000000"/>
                          </a:solidFill>
                          <a:effectLst/>
                          <a:latin typeface="Arial" panose="020B0604020202020204" pitchFamily="34" charset="0"/>
                          <a:cs typeface="Arial" panose="020B0604020202020204" pitchFamily="34" charset="0"/>
                        </a:rPr>
                        <a:t>JUZGADO CUARENTA Y TRES (43) ADMINISTRATIVO DE ORALIDAD DEL CIRCUITO DE BOGOTÁ D.C. -SECCIÓN CUARTA-</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WILSON JAIR YULE MENSA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800" b="0" i="0" u="none" strike="noStrike" dirty="0">
                          <a:solidFill>
                            <a:srgbClr val="000000"/>
                          </a:solidFill>
                          <a:effectLst/>
                          <a:latin typeface="Arial" panose="020B0604020202020204" pitchFamily="34" charset="0"/>
                          <a:cs typeface="Arial" panose="020B0604020202020204" pitchFamily="34" charset="0"/>
                        </a:rPr>
                        <a:t>INDUSTRIA MILITAR – INDUMIL – DEPARTAMENTO CONTROL COMERCIO DE ARMAS, MUNICIONES Y EXPLOSIVOS - DCCAE</a:t>
                      </a:r>
                    </a:p>
                  </a:txBody>
                  <a:tcPr marL="5489" marR="5489" marT="5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08/09/2023</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 FAVOR DE INDUMIL</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Derecho de Petición - Debido Proceso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982499"/>
                  </a:ext>
                </a:extLst>
              </a:tr>
              <a:tr h="771060">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4</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2023-0039600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800" b="0" i="0" u="none" strike="noStrike" dirty="0">
                          <a:solidFill>
                            <a:srgbClr val="000000"/>
                          </a:solidFill>
                          <a:effectLst/>
                          <a:latin typeface="Arial" panose="020B0604020202020204" pitchFamily="34" charset="0"/>
                          <a:cs typeface="Arial" panose="020B0604020202020204" pitchFamily="34" charset="0"/>
                        </a:rPr>
                        <a:t>JUZGADO CUARENTA Y OCHO (48) CIVIL DEL CIRCUITO DE BOGOTÁ D.C.</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LEONEL VIEDA RAMIREZ</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DEPARTAMENTO CONTROL COMERCIO DE ARMAS, MUNICIONES Y EXPLOSIVOS – DCCAE - INDUMIL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26/09/2023</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A FAVOR DE INDUMIL</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Derecho de Petición - Debido Proceso</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747487"/>
                  </a:ext>
                </a:extLst>
              </a:tr>
              <a:tr h="777330">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5</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800" b="0" i="0" u="none" strike="noStrike">
                          <a:solidFill>
                            <a:srgbClr val="000000"/>
                          </a:solidFill>
                          <a:effectLst/>
                          <a:latin typeface="Arial" panose="020B0604020202020204" pitchFamily="34" charset="0"/>
                          <a:cs typeface="Arial" panose="020B0604020202020204" pitchFamily="34" charset="0"/>
                        </a:rPr>
                        <a:t>2023-0310 </a:t>
                      </a:r>
                    </a:p>
                  </a:txBody>
                  <a:tcPr marL="5489" marR="5489" marT="54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Arial" panose="020B0604020202020204" pitchFamily="34" charset="0"/>
                          <a:cs typeface="Arial" panose="020B0604020202020204" pitchFamily="34" charset="0"/>
                        </a:rPr>
                        <a:t>JUZGADO TERCERO (3) CIVIL DEL CIRCUITO DE EJECUCIÓN DE SENTENCIAS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JHON FRANCISCO PADILLA</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0" u="none" strike="noStrike">
                          <a:solidFill>
                            <a:srgbClr val="000000"/>
                          </a:solidFill>
                          <a:effectLst/>
                          <a:latin typeface="Arial" panose="020B0604020202020204" pitchFamily="34" charset="0"/>
                          <a:cs typeface="Arial" panose="020B0604020202020204" pitchFamily="34" charset="0"/>
                        </a:rPr>
                        <a:t>DEPARTAMENTO CONTROL COMERCIO DE ARMAS, MUNICIONES Y EXPLOSIVOS- DCCAE - INDUMIL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27/09/2023</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A FAVOR DE INDUMIL</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Derecho de Petición - Debido Proceso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922550"/>
                  </a:ext>
                </a:extLst>
              </a:tr>
              <a:tr h="890167">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6</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2023 00230-00</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JUZGADO PROMISCUO DE FAMILIA DE PUERTO BERRIO, ANTIOQUIA</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dirty="0">
                          <a:solidFill>
                            <a:srgbClr val="000000"/>
                          </a:solidFill>
                          <a:effectLst/>
                          <a:latin typeface="Arial" panose="020B0604020202020204" pitchFamily="34" charset="0"/>
                          <a:cs typeface="Arial" panose="020B0604020202020204" pitchFamily="34" charset="0"/>
                        </a:rPr>
                        <a:t>ORTIZ CONSTRUCCIONES Y PROYECTOS – SUCURSAL COLOMBIA S.A. a través de apoderado judicial</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800" b="0" i="0" u="none" strike="noStrike" dirty="0">
                          <a:solidFill>
                            <a:srgbClr val="000000"/>
                          </a:solidFill>
                          <a:effectLst/>
                          <a:latin typeface="Arial" panose="020B0604020202020204" pitchFamily="34" charset="0"/>
                          <a:cs typeface="Arial" panose="020B0604020202020204" pitchFamily="34" charset="0"/>
                        </a:rPr>
                        <a:t>DECIMOCUARTA BRIGADA DEL EJERCITO NACIONAL DE COLOMBIA - INDUSTRIA MILITAR – INDUMIL </a:t>
                      </a:r>
                      <a:br>
                        <a:rPr lang="es-CO" sz="800" b="0" i="0" u="none" strike="noStrike" dirty="0">
                          <a:solidFill>
                            <a:srgbClr val="000000"/>
                          </a:solidFill>
                          <a:effectLst/>
                          <a:latin typeface="Arial" panose="020B0604020202020204" pitchFamily="34" charset="0"/>
                          <a:cs typeface="Arial" panose="020B0604020202020204" pitchFamily="34" charset="0"/>
                        </a:rPr>
                      </a:br>
                      <a:r>
                        <a:rPr lang="es-CO" sz="800" b="0" i="0" u="none" strike="noStrike" dirty="0">
                          <a:solidFill>
                            <a:srgbClr val="000000"/>
                          </a:solidFill>
                          <a:effectLst/>
                          <a:latin typeface="Arial" panose="020B0604020202020204" pitchFamily="34" charset="0"/>
                          <a:cs typeface="Arial" panose="020B0604020202020204" pitchFamily="34" charset="0"/>
                        </a:rPr>
                        <a:t>DEPARTAMENTO CONTROL COMERCIO DE ARMAS, MUNICIONES Y EXPLOSIVOS – DCCAE</a:t>
                      </a:r>
                      <a:br>
                        <a:rPr lang="es-CO" sz="800" b="0" i="0" u="none" strike="noStrike" dirty="0">
                          <a:solidFill>
                            <a:srgbClr val="000000"/>
                          </a:solidFill>
                          <a:effectLst/>
                          <a:latin typeface="Arial" panose="020B0604020202020204" pitchFamily="34" charset="0"/>
                          <a:cs typeface="Arial" panose="020B0604020202020204" pitchFamily="34" charset="0"/>
                        </a:rPr>
                      </a:br>
                      <a:endParaRPr lang="es-CO" sz="800" b="0" i="0" u="none" strike="noStrike" dirty="0">
                        <a:solidFill>
                          <a:srgbClr val="000000"/>
                        </a:solidFill>
                        <a:effectLst/>
                        <a:latin typeface="Arial" panose="020B0604020202020204" pitchFamily="34" charset="0"/>
                        <a:cs typeface="Arial" panose="020B0604020202020204" pitchFamily="34" charset="0"/>
                      </a:endParaRP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28/09/2023</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A FAVOR DE INDUMIL</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Terminada</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Derecho de Petición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2278443"/>
                  </a:ext>
                </a:extLst>
              </a:tr>
            </a:tbl>
          </a:graphicData>
        </a:graphic>
      </p:graphicFrame>
    </p:spTree>
    <p:extLst>
      <p:ext uri="{BB962C8B-B14F-4D97-AF65-F5344CB8AC3E}">
        <p14:creationId xmlns:p14="http://schemas.microsoft.com/office/powerpoint/2010/main" val="148166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511" y="360805"/>
            <a:ext cx="5252464" cy="461665"/>
          </a:xfrm>
          <a:prstGeom prst="rect">
            <a:avLst/>
          </a:prstGeom>
        </p:spPr>
        <p:txBody>
          <a:bodyPr wrap="none">
            <a:spAutoFit/>
          </a:bodyPr>
          <a:lstStyle/>
          <a:p>
            <a:r>
              <a:rPr lang="es-CO" sz="2400" b="1" dirty="0"/>
              <a:t>BOLETÍN DE </a:t>
            </a:r>
            <a:r>
              <a:rPr lang="es-CO" sz="2400" b="1" dirty="0" smtClean="0"/>
              <a:t>TUTELAS </a:t>
            </a:r>
            <a:r>
              <a:rPr lang="es-CO" sz="2400" b="1" dirty="0" smtClean="0"/>
              <a:t>SEPTIEMBRE</a:t>
            </a:r>
            <a:r>
              <a:rPr lang="es-CO" sz="2400" b="1" dirty="0" smtClean="0"/>
              <a:t> </a:t>
            </a:r>
            <a:r>
              <a:rPr lang="es-CO" sz="2400" b="1" dirty="0" smtClean="0"/>
              <a:t>2023</a:t>
            </a:r>
            <a:endParaRPr lang="es-ES" sz="2400" b="1" dirty="0"/>
          </a:p>
        </p:txBody>
      </p:sp>
      <p:sp>
        <p:nvSpPr>
          <p:cNvPr id="5" name="Rectángulo 4"/>
          <p:cNvSpPr/>
          <p:nvPr/>
        </p:nvSpPr>
        <p:spPr>
          <a:xfrm>
            <a:off x="1650670" y="932335"/>
            <a:ext cx="9203377" cy="400110"/>
          </a:xfrm>
          <a:prstGeom prst="rect">
            <a:avLst/>
          </a:prstGeom>
        </p:spPr>
        <p:txBody>
          <a:bodyPr wrap="square">
            <a:spAutoFit/>
          </a:bodyPr>
          <a:lstStyle/>
          <a:p>
            <a:r>
              <a:rPr lang="es-CO" sz="2000" b="1" dirty="0" smtClean="0"/>
              <a:t>La Sentencia Corte Constitucional T-045 del 14 de febrero 2022, indica:</a:t>
            </a:r>
            <a:endParaRPr lang="es-ES" sz="2000" b="1" dirty="0"/>
          </a:p>
        </p:txBody>
      </p:sp>
      <p:sp>
        <p:nvSpPr>
          <p:cNvPr id="6" name="CuadroTexto 5"/>
          <p:cNvSpPr txBox="1"/>
          <p:nvPr/>
        </p:nvSpPr>
        <p:spPr>
          <a:xfrm>
            <a:off x="605642" y="1531044"/>
            <a:ext cx="10664042" cy="1938992"/>
          </a:xfrm>
          <a:prstGeom prst="rect">
            <a:avLst/>
          </a:prstGeom>
          <a:solidFill>
            <a:schemeClr val="accent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sz="2000" i="1" dirty="0">
                <a:latin typeface="Arial Narrow" panose="020B0606020202030204" pitchFamily="34" charset="0"/>
              </a:rPr>
              <a:t>“…. El artículo 23 de la Constitución Política dispone que toda persona tiene derecho a “presentar peticiones respetuosas a las autoridades por motivos de interés general o particular y a obtener pronta resolución</a:t>
            </a:r>
            <a:r>
              <a:rPr lang="es-CO" sz="2000" i="1" dirty="0" smtClean="0">
                <a:latin typeface="Arial Narrow" panose="020B0606020202030204" pitchFamily="34" charset="0"/>
              </a:rPr>
              <a:t>”. El </a:t>
            </a:r>
            <a:r>
              <a:rPr lang="es-CO" sz="2000" i="1" dirty="0">
                <a:latin typeface="Arial Narrow" panose="020B0606020202030204" pitchFamily="34" charset="0"/>
              </a:rPr>
              <a:t>Congreso de la República reguló el derecho de petición mediante la Ley 1755 de 2015. </a:t>
            </a:r>
            <a:r>
              <a:rPr lang="es-CO" sz="2000" i="1" dirty="0" smtClean="0">
                <a:latin typeface="Arial Narrow" panose="020B0606020202030204" pitchFamily="34" charset="0"/>
              </a:rPr>
              <a:t>En </a:t>
            </a:r>
            <a:r>
              <a:rPr lang="es-CO" sz="2000" i="1" dirty="0">
                <a:latin typeface="Arial Narrow" panose="020B060602020203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sz="2000" i="1" dirty="0" smtClean="0">
                <a:latin typeface="Arial Narrow" panose="020B0606020202030204" pitchFamily="34" charset="0"/>
              </a:rPr>
              <a:t>decisión…”</a:t>
            </a:r>
            <a:endParaRPr lang="es-CO" sz="2000" i="1" dirty="0">
              <a:latin typeface="Arial Narrow" panose="020B0606020202030204" pitchFamily="34" charset="0"/>
            </a:endParaRPr>
          </a:p>
        </p:txBody>
      </p:sp>
      <p:sp>
        <p:nvSpPr>
          <p:cNvPr id="3" name="Rectángulo 2"/>
          <p:cNvSpPr/>
          <p:nvPr/>
        </p:nvSpPr>
        <p:spPr>
          <a:xfrm>
            <a:off x="605642" y="4084029"/>
            <a:ext cx="10592790" cy="1754326"/>
          </a:xfrm>
          <a:prstGeom prst="rect">
            <a:avLst/>
          </a:prstGeom>
          <a:solidFill>
            <a:schemeClr val="accent3">
              <a:lumMod val="20000"/>
              <a:lumOff val="80000"/>
            </a:schemeClr>
          </a:solidFill>
        </p:spPr>
        <p:txBody>
          <a:bodyPr wrap="square">
            <a:spAutoFit/>
          </a:bodyPr>
          <a:lstStyle/>
          <a:p>
            <a:pPr algn="just"/>
            <a:r>
              <a:rPr lang="es-CO" i="1" dirty="0">
                <a:latin typeface="Arial Narrow" panose="020B0606020202030204" pitchFamily="34" charset="0"/>
              </a:rPr>
              <a:t>El derecho al debido proceso es ese conjunto de garantías que brindan protección al ciudadano incurso en una actuación judicial o administrativa, para que sus derechos sean respetados. Una de tales garantías es la imparcialidad del juez que comprende no solo la probidad de este, de manera que no se incline intencionalmente para favorecer o perjudicar a alguno de los sujetos procesales sino, además, no tener contacto anterior con el asunto que decide. Así mismo, esta prerrogativa supone que la convicción personal del juez se presume hasta que se demuestre lo contrario o ante la existencia de ciertos hechos que permitan sospechar sobre su imparcialidad.</a:t>
            </a:r>
            <a:endParaRPr lang="es-ES" dirty="0">
              <a:latin typeface="Arial Narrow" panose="020B0606020202030204" pitchFamily="34" charset="0"/>
            </a:endParaRPr>
          </a:p>
        </p:txBody>
      </p:sp>
      <p:sp>
        <p:nvSpPr>
          <p:cNvPr id="4" name="Rectángulo 3"/>
          <p:cNvSpPr/>
          <p:nvPr/>
        </p:nvSpPr>
        <p:spPr>
          <a:xfrm>
            <a:off x="1650670" y="3574633"/>
            <a:ext cx="9488385" cy="369332"/>
          </a:xfrm>
          <a:prstGeom prst="rect">
            <a:avLst/>
          </a:prstGeom>
        </p:spPr>
        <p:txBody>
          <a:bodyPr wrap="square">
            <a:spAutoFit/>
          </a:bodyPr>
          <a:lstStyle/>
          <a:p>
            <a:r>
              <a:rPr lang="es-CO" b="1" dirty="0"/>
              <a:t>La Sentencia </a:t>
            </a:r>
            <a:r>
              <a:rPr lang="es-CO" b="1" dirty="0" smtClean="0"/>
              <a:t>Corte </a:t>
            </a:r>
            <a:r>
              <a:rPr lang="es-CO" b="1" dirty="0"/>
              <a:t>Constitucional </a:t>
            </a:r>
            <a:r>
              <a:rPr lang="es-ES" b="1" dirty="0" smtClean="0"/>
              <a:t>SU 174/21</a:t>
            </a:r>
            <a:r>
              <a:rPr lang="es-CO" b="1" dirty="0" smtClean="0"/>
              <a:t> del 03 de junio de 2021, indica:</a:t>
            </a:r>
            <a:endParaRPr lang="es-ES" dirty="0"/>
          </a:p>
        </p:txBody>
      </p:sp>
    </p:spTree>
    <p:extLst>
      <p:ext uri="{BB962C8B-B14F-4D97-AF65-F5344CB8AC3E}">
        <p14:creationId xmlns:p14="http://schemas.microsoft.com/office/powerpoint/2010/main" val="237191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750143" y="33219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endParaRPr lang="es-ES" sz="3600" dirty="0">
              <a:latin typeface="Arial Black" panose="020B0A04020102020204" pitchFamily="34" charset="0"/>
            </a:endParaRPr>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977</TotalTime>
  <Words>561</Words>
  <Application>Microsoft Office PowerPoint</Application>
  <PresentationFormat>Panorámica</PresentationFormat>
  <Paragraphs>75</Paragraphs>
  <Slides>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vt:i4>
      </vt:variant>
    </vt:vector>
  </HeadingPairs>
  <TitlesOfParts>
    <vt:vector size="11" baseType="lpstr">
      <vt:lpstr>Arial</vt:lpstr>
      <vt:lpstr>Arial Black</vt:lpstr>
      <vt:lpstr>Arial Narrow</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85</cp:revision>
  <dcterms:created xsi:type="dcterms:W3CDTF">2021-07-07T17:06:09Z</dcterms:created>
  <dcterms:modified xsi:type="dcterms:W3CDTF">2024-01-05T18:40:45Z</dcterms:modified>
</cp:coreProperties>
</file>