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
  </p:notesMasterIdLst>
  <p:sldIdLst>
    <p:sldId id="264" r:id="rId3"/>
    <p:sldId id="272" r:id="rId4"/>
    <p:sldId id="270" r:id="rId5"/>
    <p:sldId id="269" r:id="rId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1D0"/>
    <a:srgbClr val="0291CF"/>
    <a:srgbClr val="1F9232"/>
    <a:srgbClr val="0061A6"/>
    <a:srgbClr val="124B9C"/>
    <a:srgbClr val="D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05/01/2024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49599" y="1243952"/>
            <a:ext cx="3062084" cy="461665"/>
          </a:xfrm>
          <a:prstGeom prst="rect">
            <a:avLst/>
          </a:prstGeom>
          <a:noFill/>
        </p:spPr>
        <p:txBody>
          <a:bodyPr wrap="square" rtlCol="0">
            <a:spAutoFit/>
          </a:bodyPr>
          <a:lstStyle/>
          <a:p>
            <a:r>
              <a:rPr lang="es-CO" sz="2400" b="1" dirty="0" smtClean="0">
                <a:latin typeface="Arial" panose="020B0604020202020204" pitchFamily="34" charset="0"/>
                <a:cs typeface="Arial" panose="020B0604020202020204" pitchFamily="34" charset="0"/>
              </a:rPr>
              <a:t>OFICINA LEGAL</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393883" y="2906332"/>
            <a:ext cx="5425026"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a:t>
            </a:r>
            <a:r>
              <a:rPr lang="es-ES" sz="3600" dirty="0" smtClean="0">
                <a:latin typeface="Arial Black" panose="020B0A04020102020204" pitchFamily="34" charset="0"/>
              </a:rPr>
              <a:t>TUTELAS </a:t>
            </a:r>
            <a:endParaRPr lang="es-CO" sz="3600" dirty="0">
              <a:latin typeface="Arial Black" panose="020B0A04020102020204" pitchFamily="34" charset="0"/>
            </a:endParaRPr>
          </a:p>
          <a:p>
            <a:pPr algn="ctr"/>
            <a:r>
              <a:rPr lang="es-CO" sz="3600" dirty="0" smtClean="0">
                <a:latin typeface="Arial Black" panose="020B0A04020102020204" pitchFamily="34" charset="0"/>
              </a:rPr>
              <a:t>OCTUBRE</a:t>
            </a:r>
            <a:r>
              <a:rPr lang="es-CO" sz="3600" dirty="0" smtClean="0">
                <a:latin typeface="Arial Black" panose="020B0A04020102020204" pitchFamily="34" charset="0"/>
              </a:rPr>
              <a:t> </a:t>
            </a:r>
            <a:r>
              <a:rPr lang="es-CO" sz="3600" dirty="0" smtClean="0">
                <a:latin typeface="Arial Black" panose="020B0A04020102020204" pitchFamily="34" charset="0"/>
              </a:rPr>
              <a:t>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78141" y="275502"/>
            <a:ext cx="4865306" cy="461665"/>
          </a:xfrm>
          <a:prstGeom prst="rect">
            <a:avLst/>
          </a:prstGeom>
        </p:spPr>
        <p:txBody>
          <a:bodyPr wrap="none">
            <a:spAutoFit/>
          </a:bodyPr>
          <a:lstStyle/>
          <a:p>
            <a:r>
              <a:rPr lang="es-CO" sz="2400" b="1" dirty="0"/>
              <a:t>BOLETÍN DE TUTELAS </a:t>
            </a:r>
            <a:r>
              <a:rPr lang="es-CO" sz="2400" b="1" dirty="0" smtClean="0"/>
              <a:t>OCTU</a:t>
            </a:r>
            <a:r>
              <a:rPr lang="es-CO" sz="2400" b="1" dirty="0" smtClean="0"/>
              <a:t>BRE</a:t>
            </a:r>
            <a:r>
              <a:rPr lang="es-CO" sz="2400" b="1" dirty="0" smtClean="0"/>
              <a:t> </a:t>
            </a:r>
            <a:r>
              <a:rPr lang="es-CO" sz="2400" b="1" dirty="0" smtClean="0"/>
              <a:t>2023</a:t>
            </a:r>
            <a:endParaRPr lang="es-ES" sz="2400" b="1" dirty="0"/>
          </a:p>
        </p:txBody>
      </p:sp>
      <p:graphicFrame>
        <p:nvGraphicFramePr>
          <p:cNvPr id="4" name="Tabla 3"/>
          <p:cNvGraphicFramePr>
            <a:graphicFrameLocks noGrp="1"/>
          </p:cNvGraphicFramePr>
          <p:nvPr>
            <p:extLst>
              <p:ext uri="{D42A27DB-BD31-4B8C-83A1-F6EECF244321}">
                <p14:modId xmlns:p14="http://schemas.microsoft.com/office/powerpoint/2010/main" val="3688179966"/>
              </p:ext>
            </p:extLst>
          </p:nvPr>
        </p:nvGraphicFramePr>
        <p:xfrm>
          <a:off x="368137" y="946851"/>
          <a:ext cx="11269683" cy="5097690"/>
        </p:xfrm>
        <a:graphic>
          <a:graphicData uri="http://schemas.openxmlformats.org/drawingml/2006/table">
            <a:tbl>
              <a:tblPr/>
              <a:tblGrid>
                <a:gridCol w="363864">
                  <a:extLst>
                    <a:ext uri="{9D8B030D-6E8A-4147-A177-3AD203B41FA5}">
                      <a16:colId xmlns:a16="http://schemas.microsoft.com/office/drawing/2014/main" val="102134445"/>
                    </a:ext>
                  </a:extLst>
                </a:gridCol>
                <a:gridCol w="1435243">
                  <a:extLst>
                    <a:ext uri="{9D8B030D-6E8A-4147-A177-3AD203B41FA5}">
                      <a16:colId xmlns:a16="http://schemas.microsoft.com/office/drawing/2014/main" val="992415425"/>
                    </a:ext>
                  </a:extLst>
                </a:gridCol>
                <a:gridCol w="1384705">
                  <a:extLst>
                    <a:ext uri="{9D8B030D-6E8A-4147-A177-3AD203B41FA5}">
                      <a16:colId xmlns:a16="http://schemas.microsoft.com/office/drawing/2014/main" val="3848299281"/>
                    </a:ext>
                  </a:extLst>
                </a:gridCol>
                <a:gridCol w="1859750">
                  <a:extLst>
                    <a:ext uri="{9D8B030D-6E8A-4147-A177-3AD203B41FA5}">
                      <a16:colId xmlns:a16="http://schemas.microsoft.com/office/drawing/2014/main" val="2728853726"/>
                    </a:ext>
                  </a:extLst>
                </a:gridCol>
                <a:gridCol w="2092219">
                  <a:extLst>
                    <a:ext uri="{9D8B030D-6E8A-4147-A177-3AD203B41FA5}">
                      <a16:colId xmlns:a16="http://schemas.microsoft.com/office/drawing/2014/main" val="1696637733"/>
                    </a:ext>
                  </a:extLst>
                </a:gridCol>
                <a:gridCol w="788373">
                  <a:extLst>
                    <a:ext uri="{9D8B030D-6E8A-4147-A177-3AD203B41FA5}">
                      <a16:colId xmlns:a16="http://schemas.microsoft.com/office/drawing/2014/main" val="2804801783"/>
                    </a:ext>
                  </a:extLst>
                </a:gridCol>
                <a:gridCol w="1182558">
                  <a:extLst>
                    <a:ext uri="{9D8B030D-6E8A-4147-A177-3AD203B41FA5}">
                      <a16:colId xmlns:a16="http://schemas.microsoft.com/office/drawing/2014/main" val="4264002853"/>
                    </a:ext>
                  </a:extLst>
                </a:gridCol>
                <a:gridCol w="859125">
                  <a:extLst>
                    <a:ext uri="{9D8B030D-6E8A-4147-A177-3AD203B41FA5}">
                      <a16:colId xmlns:a16="http://schemas.microsoft.com/office/drawing/2014/main" val="2667569073"/>
                    </a:ext>
                  </a:extLst>
                </a:gridCol>
                <a:gridCol w="1303846">
                  <a:extLst>
                    <a:ext uri="{9D8B030D-6E8A-4147-A177-3AD203B41FA5}">
                      <a16:colId xmlns:a16="http://schemas.microsoft.com/office/drawing/2014/main" val="542782043"/>
                    </a:ext>
                  </a:extLst>
                </a:gridCol>
              </a:tblGrid>
              <a:tr h="265334">
                <a:tc gridSpan="9">
                  <a:txBody>
                    <a:bodyPr/>
                    <a:lstStyle/>
                    <a:p>
                      <a:pPr algn="ctr" fontAlgn="ctr"/>
                      <a:r>
                        <a:rPr lang="es-ES" sz="1600" b="1" i="0" u="none" strike="noStrike" dirty="0">
                          <a:solidFill>
                            <a:srgbClr val="000000"/>
                          </a:solidFill>
                          <a:effectLst/>
                          <a:latin typeface="Calibri" panose="020F0502020204030204" pitchFamily="34" charset="0"/>
                        </a:rPr>
                        <a:t>TUTELAS OCTUBRE 2023</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CE6F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863085982"/>
                  </a:ext>
                </a:extLst>
              </a:tr>
              <a:tr h="763863">
                <a:tc>
                  <a:txBody>
                    <a:bodyPr/>
                    <a:lstStyle/>
                    <a:p>
                      <a:pPr algn="ctr" fontAlgn="ctr"/>
                      <a:r>
                        <a:rPr lang="es-ES" sz="900" b="1" i="0" u="none" strike="noStrike" dirty="0" err="1">
                          <a:solidFill>
                            <a:srgbClr val="000000"/>
                          </a:solidFill>
                          <a:effectLst/>
                          <a:latin typeface="Arial" panose="020B0604020202020204" pitchFamily="34" charset="0"/>
                          <a:cs typeface="Arial" panose="020B0604020202020204" pitchFamily="34" charset="0"/>
                        </a:rPr>
                        <a:t>Item</a:t>
                      </a:r>
                      <a:endParaRPr lang="es-ES" sz="900" b="1" i="0" u="none" strike="noStrike" dirty="0">
                        <a:solidFill>
                          <a:srgbClr val="000000"/>
                        </a:solidFill>
                        <a:effectLst/>
                        <a:latin typeface="Arial" panose="020B0604020202020204" pitchFamily="34" charset="0"/>
                        <a:cs typeface="Arial" panose="020B0604020202020204" pitchFamily="34" charset="0"/>
                      </a:endParaRP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dirty="0">
                          <a:solidFill>
                            <a:srgbClr val="000000"/>
                          </a:solidFill>
                          <a:effectLst/>
                          <a:latin typeface="Arial" panose="020B0604020202020204" pitchFamily="34" charset="0"/>
                          <a:cs typeface="Arial" panose="020B0604020202020204" pitchFamily="34" charset="0"/>
                        </a:rPr>
                        <a:t>NUMERO DE RADICADO</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cs typeface="Arial" panose="020B0604020202020204" pitchFamily="34" charset="0"/>
                        </a:rPr>
                        <a:t> DESPACHO JUDICIAL</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cs typeface="Arial" panose="020B0604020202020204" pitchFamily="34" charset="0"/>
                        </a:rPr>
                        <a:t>ACCIONANTE</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dirty="0">
                          <a:solidFill>
                            <a:srgbClr val="000000"/>
                          </a:solidFill>
                          <a:effectLst/>
                          <a:latin typeface="Arial" panose="020B0604020202020204" pitchFamily="34" charset="0"/>
                          <a:cs typeface="Arial" panose="020B0604020202020204" pitchFamily="34" charset="0"/>
                        </a:rPr>
                        <a:t>ACCIONADO</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cs typeface="Arial" panose="020B0604020202020204" pitchFamily="34" charset="0"/>
                        </a:rPr>
                        <a:t>CONTESTACIÓN</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cs typeface="Arial" panose="020B0604020202020204" pitchFamily="34" charset="0"/>
                        </a:rPr>
                        <a:t>FALLO</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cs typeface="Arial" panose="020B0604020202020204" pitchFamily="34" charset="0"/>
                        </a:rPr>
                        <a:t>ESTADO ACTUAL</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1" i="0" u="none" strike="noStrike">
                          <a:solidFill>
                            <a:srgbClr val="000000"/>
                          </a:solidFill>
                          <a:effectLst/>
                          <a:latin typeface="Arial" panose="020B0604020202020204" pitchFamily="34" charset="0"/>
                          <a:cs typeface="Arial" panose="020B0604020202020204" pitchFamily="34" charset="0"/>
                        </a:rPr>
                        <a:t>DERECHO FUNDAMENTAL PRESUNTAMENTE VULNERADO</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094108"/>
                  </a:ext>
                </a:extLst>
              </a:tr>
              <a:tr h="847959">
                <a:tc>
                  <a:txBody>
                    <a:bodyPr/>
                    <a:lstStyle/>
                    <a:p>
                      <a:pPr algn="ctr" fontAlgn="ctr"/>
                      <a:r>
                        <a:rPr lang="es-ES" sz="900" b="1" i="0" u="none" strike="noStrike">
                          <a:solidFill>
                            <a:srgbClr val="000000"/>
                          </a:solidFill>
                          <a:effectLst/>
                          <a:latin typeface="Arial" panose="020B0604020202020204" pitchFamily="34" charset="0"/>
                          <a:cs typeface="Arial" panose="020B0604020202020204" pitchFamily="34" charset="0"/>
                        </a:rPr>
                        <a:t>1</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2023 – 0215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CO" sz="900" b="0" i="0" u="none" strike="noStrike" dirty="0">
                          <a:solidFill>
                            <a:srgbClr val="000000"/>
                          </a:solidFill>
                          <a:effectLst/>
                          <a:latin typeface="Arial" panose="020B0604020202020204" pitchFamily="34" charset="0"/>
                          <a:cs typeface="Arial" panose="020B0604020202020204" pitchFamily="34" charset="0"/>
                        </a:rPr>
                        <a:t>JUZGADO SEGUNDO (2) PENAL DEL CIRCUITO PARA ADOLESCENTES CON FUNCIÓN DE CONOCIMIENTO DE BOGOTÁ D.C.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Arial" panose="020B0604020202020204" pitchFamily="34" charset="0"/>
                          <a:cs typeface="Arial" panose="020B0604020202020204" pitchFamily="34" charset="0"/>
                        </a:rPr>
                        <a:t>UNION TEMPORAL SERVICIOS DE CARGA 2021</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900" b="0" i="0" u="none" strike="noStrike" dirty="0">
                          <a:solidFill>
                            <a:srgbClr val="000000"/>
                          </a:solidFill>
                          <a:effectLst/>
                          <a:latin typeface="Arial" panose="020B0604020202020204" pitchFamily="34" charset="0"/>
                          <a:cs typeface="Arial" panose="020B0604020202020204" pitchFamily="34" charset="0"/>
                        </a:rPr>
                        <a:t>INDUSTRIA MILITAR – INDUMIL </a:t>
                      </a:r>
                    </a:p>
                  </a:txBody>
                  <a:tcPr marL="5920" marR="5920" marT="5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Arial" panose="020B0604020202020204" pitchFamily="34" charset="0"/>
                          <a:cs typeface="Arial" panose="020B0604020202020204" pitchFamily="34" charset="0"/>
                        </a:rPr>
                        <a:t>12/10/2023</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Arial" panose="020B0604020202020204" pitchFamily="34" charset="0"/>
                          <a:cs typeface="Arial" panose="020B0604020202020204" pitchFamily="34" charset="0"/>
                        </a:rPr>
                        <a:t>A FAVOR DE INDUMIL</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Arial" panose="020B0604020202020204" pitchFamily="34" charset="0"/>
                          <a:cs typeface="Arial" panose="020B0604020202020204" pitchFamily="34" charset="0"/>
                        </a:rPr>
                        <a:t>Terminada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Derecho de Petición - Derecho deLibertad de Asocición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438950"/>
                  </a:ext>
                </a:extLst>
              </a:tr>
              <a:tr h="868982">
                <a:tc>
                  <a:txBody>
                    <a:bodyPr/>
                    <a:lstStyle/>
                    <a:p>
                      <a:pPr algn="ctr" fontAlgn="ctr"/>
                      <a:r>
                        <a:rPr lang="es-ES" sz="900" b="1" i="0" u="none" strike="noStrike">
                          <a:solidFill>
                            <a:srgbClr val="000000"/>
                          </a:solidFill>
                          <a:effectLst/>
                          <a:latin typeface="Arial" panose="020B0604020202020204" pitchFamily="34" charset="0"/>
                          <a:cs typeface="Arial" panose="020B0604020202020204" pitchFamily="34" charset="0"/>
                        </a:rPr>
                        <a:t>2</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Arial" panose="020B0604020202020204" pitchFamily="34" charset="0"/>
                          <a:cs typeface="Arial" panose="020B0604020202020204" pitchFamily="34" charset="0"/>
                        </a:rPr>
                        <a:t>2023-00314-00</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JUZGADO VEINTINUEVE (29) LABORAL DEL CIRCUITO DE BOGOTÁ D.C.</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JHON JAIRO FONSECA ARDILA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MINISTERIO DE DEFENSA - SECCIONAL 16 USAQUEN; BRIGADA 13 DEL EJERCITO - INDUSTRIA MILITAR – INDUMIL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19/10/2023</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Arial" panose="020B0604020202020204" pitchFamily="34" charset="0"/>
                          <a:cs typeface="Arial" panose="020B0604020202020204" pitchFamily="34" charset="0"/>
                        </a:rPr>
                        <a:t>A FAVOR DE INDUMIL</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Arial" panose="020B0604020202020204" pitchFamily="34" charset="0"/>
                          <a:cs typeface="Arial" panose="020B0604020202020204" pitchFamily="34" charset="0"/>
                        </a:rPr>
                        <a:t>Terminada</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053032"/>
                  </a:ext>
                </a:extLst>
              </a:tr>
              <a:tr h="1106962">
                <a:tc>
                  <a:txBody>
                    <a:bodyPr/>
                    <a:lstStyle/>
                    <a:p>
                      <a:pPr algn="ctr" fontAlgn="ctr"/>
                      <a:r>
                        <a:rPr lang="es-ES" sz="900" b="1" i="0" u="none" strike="noStrike">
                          <a:solidFill>
                            <a:srgbClr val="000000"/>
                          </a:solidFill>
                          <a:effectLst/>
                          <a:latin typeface="Arial" panose="020B0604020202020204" pitchFamily="34" charset="0"/>
                          <a:cs typeface="Arial" panose="020B0604020202020204" pitchFamily="34" charset="0"/>
                        </a:rPr>
                        <a:t>3</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Arial" panose="020B0604020202020204" pitchFamily="34" charset="0"/>
                          <a:cs typeface="Arial" panose="020B0604020202020204" pitchFamily="34" charset="0"/>
                        </a:rPr>
                        <a:t>2023-0008200</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JUZGADO TERCERO (3) DE EJECUCIÓN DE PENAS Y MEDIDAS DE SEGURIDAD DE NEIVA - HUILA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RICARDO CAICEDO NARVÁEZ</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dirty="0">
                          <a:solidFill>
                            <a:srgbClr val="000000"/>
                          </a:solidFill>
                          <a:effectLst/>
                          <a:latin typeface="Arial" panose="020B0604020202020204" pitchFamily="34" charset="0"/>
                          <a:cs typeface="Arial" panose="020B0604020202020204" pitchFamily="34" charset="0"/>
                        </a:rPr>
                        <a:t>COMANDO GENERAL DE LAS FUERZAS MILITARES Y</a:t>
                      </a:r>
                      <a:br>
                        <a:rPr lang="es-CO" sz="900" b="0" i="0" u="none" strike="noStrike" dirty="0">
                          <a:solidFill>
                            <a:srgbClr val="000000"/>
                          </a:solidFill>
                          <a:effectLst/>
                          <a:latin typeface="Arial" panose="020B0604020202020204" pitchFamily="34" charset="0"/>
                          <a:cs typeface="Arial" panose="020B0604020202020204" pitchFamily="34" charset="0"/>
                        </a:rPr>
                      </a:br>
                      <a:r>
                        <a:rPr lang="es-CO" sz="900" b="0" i="0" u="none" strike="noStrike" dirty="0">
                          <a:solidFill>
                            <a:srgbClr val="000000"/>
                          </a:solidFill>
                          <a:effectLst/>
                          <a:latin typeface="Arial" panose="020B0604020202020204" pitchFamily="34" charset="0"/>
                          <a:cs typeface="Arial" panose="020B0604020202020204" pitchFamily="34" charset="0"/>
                        </a:rPr>
                        <a:t>DEPARTAMENTO DE CONTROL COMERCIO DE ARMAS</a:t>
                      </a:r>
                      <a:br>
                        <a:rPr lang="es-CO" sz="900" b="0" i="0" u="none" strike="noStrike" dirty="0">
                          <a:solidFill>
                            <a:srgbClr val="000000"/>
                          </a:solidFill>
                          <a:effectLst/>
                          <a:latin typeface="Arial" panose="020B0604020202020204" pitchFamily="34" charset="0"/>
                          <a:cs typeface="Arial" panose="020B0604020202020204" pitchFamily="34" charset="0"/>
                        </a:rPr>
                      </a:br>
                      <a:r>
                        <a:rPr lang="es-CO" sz="900" b="0" i="0" u="none" strike="noStrike" dirty="0">
                          <a:solidFill>
                            <a:srgbClr val="000000"/>
                          </a:solidFill>
                          <a:effectLst/>
                          <a:latin typeface="Arial" panose="020B0604020202020204" pitchFamily="34" charset="0"/>
                          <a:cs typeface="Arial" panose="020B0604020202020204" pitchFamily="34" charset="0"/>
                        </a:rPr>
                        <a:t>MUNICIONES Y EXPLOSIVOS — DCCAE INDUSTRIA MILITAR – INDUMIL </a:t>
                      </a:r>
                      <a:br>
                        <a:rPr lang="es-CO" sz="900" b="0" i="0" u="none" strike="noStrike" dirty="0">
                          <a:solidFill>
                            <a:srgbClr val="000000"/>
                          </a:solidFill>
                          <a:effectLst/>
                          <a:latin typeface="Arial" panose="020B0604020202020204" pitchFamily="34" charset="0"/>
                          <a:cs typeface="Arial" panose="020B0604020202020204" pitchFamily="34" charset="0"/>
                        </a:rPr>
                      </a:br>
                      <a:endParaRPr lang="es-CO" sz="900" b="0" i="0" u="none" strike="noStrike" dirty="0">
                        <a:solidFill>
                          <a:srgbClr val="000000"/>
                        </a:solidFill>
                        <a:effectLst/>
                        <a:latin typeface="Arial" panose="020B0604020202020204" pitchFamily="34" charset="0"/>
                        <a:cs typeface="Arial" panose="020B0604020202020204" pitchFamily="34" charset="0"/>
                      </a:endParaRPr>
                    </a:p>
                  </a:txBody>
                  <a:tcPr marL="5920" marR="5920" marT="59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23/10/2023</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Terminada</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Derecho de Petición - Debido Proceso </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894275"/>
                  </a:ext>
                </a:extLst>
              </a:tr>
              <a:tr h="1244590">
                <a:tc>
                  <a:txBody>
                    <a:bodyPr/>
                    <a:lstStyle/>
                    <a:p>
                      <a:pPr algn="ctr" fontAlgn="ctr"/>
                      <a:r>
                        <a:rPr lang="es-ES" sz="900" b="1" i="0" u="none" strike="noStrike">
                          <a:solidFill>
                            <a:srgbClr val="000000"/>
                          </a:solidFill>
                          <a:effectLst/>
                          <a:latin typeface="Arial" panose="020B0604020202020204" pitchFamily="34" charset="0"/>
                          <a:cs typeface="Arial" panose="020B0604020202020204" pitchFamily="34" charset="0"/>
                        </a:rPr>
                        <a:t>4</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Arial" panose="020B0604020202020204" pitchFamily="34" charset="0"/>
                          <a:cs typeface="Arial" panose="020B0604020202020204" pitchFamily="34" charset="0"/>
                        </a:rPr>
                        <a:t>2023-00196</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JUZGADO DÉCIMO (10) PENAL MUNICIPAL CON FUNCIÓN DE CONOCIMIENTO DE VALLEDUPAR, DISTRITO JUDICIAL DE VALLEDUPAR, CESAR</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a:solidFill>
                            <a:srgbClr val="000000"/>
                          </a:solidFill>
                          <a:effectLst/>
                          <a:latin typeface="Arial" panose="020B0604020202020204" pitchFamily="34" charset="0"/>
                          <a:cs typeface="Arial" panose="020B0604020202020204" pitchFamily="34" charset="0"/>
                        </a:rPr>
                        <a:t>JAMILTON CESAR BLANCO TETE</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cs typeface="Arial" panose="020B0604020202020204" pitchFamily="34" charset="0"/>
                        </a:rPr>
                        <a:t>POLICIA NACIONAL DEL DEPARTAMENTO DEL CESAR, DEPARTAMENTO DE CONTROL COMERCIO DE ARMAS,</a:t>
                      </a:r>
                      <a:br>
                        <a:rPr lang="es-CO" sz="900" b="0" i="0" u="none" strike="noStrike">
                          <a:solidFill>
                            <a:srgbClr val="000000"/>
                          </a:solidFill>
                          <a:effectLst/>
                          <a:latin typeface="Arial" panose="020B0604020202020204" pitchFamily="34" charset="0"/>
                          <a:cs typeface="Arial" panose="020B0604020202020204" pitchFamily="34" charset="0"/>
                        </a:rPr>
                      </a:br>
                      <a:r>
                        <a:rPr lang="es-CO" sz="900" b="0" i="0" u="none" strike="noStrike">
                          <a:solidFill>
                            <a:srgbClr val="000000"/>
                          </a:solidFill>
                          <a:effectLst/>
                          <a:latin typeface="Arial" panose="020B0604020202020204" pitchFamily="34" charset="0"/>
                          <a:cs typeface="Arial" panose="020B0604020202020204" pitchFamily="34" charset="0"/>
                        </a:rPr>
                        <a:t>MUNICIONES Y EXPLOSIVOS DEL COMANDO GENERAL</a:t>
                      </a:r>
                      <a:br>
                        <a:rPr lang="es-CO" sz="900" b="0" i="0" u="none" strike="noStrike">
                          <a:solidFill>
                            <a:srgbClr val="000000"/>
                          </a:solidFill>
                          <a:effectLst/>
                          <a:latin typeface="Arial" panose="020B0604020202020204" pitchFamily="34" charset="0"/>
                          <a:cs typeface="Arial" panose="020B0604020202020204" pitchFamily="34" charset="0"/>
                        </a:rPr>
                      </a:br>
                      <a:r>
                        <a:rPr lang="es-CO" sz="900" b="0" i="0" u="none" strike="noStrike">
                          <a:solidFill>
                            <a:srgbClr val="000000"/>
                          </a:solidFill>
                          <a:effectLst/>
                          <a:latin typeface="Arial" panose="020B0604020202020204" pitchFamily="34" charset="0"/>
                          <a:cs typeface="Arial" panose="020B0604020202020204" pitchFamily="34" charset="0"/>
                        </a:rPr>
                        <a:t>DE LAS FUERZAS MILITARES INDUSTRIA MILITAR- INDUMIL</a:t>
                      </a:r>
                      <a:br>
                        <a:rPr lang="es-CO" sz="900" b="0" i="0" u="none" strike="noStrike">
                          <a:solidFill>
                            <a:srgbClr val="000000"/>
                          </a:solidFill>
                          <a:effectLst/>
                          <a:latin typeface="Arial" panose="020B0604020202020204" pitchFamily="34" charset="0"/>
                          <a:cs typeface="Arial" panose="020B0604020202020204" pitchFamily="34" charset="0"/>
                        </a:rPr>
                      </a:br>
                      <a:endParaRPr lang="es-CO" sz="900" b="0" i="0" u="none" strike="noStrike">
                        <a:solidFill>
                          <a:srgbClr val="000000"/>
                        </a:solidFill>
                        <a:effectLst/>
                        <a:latin typeface="Arial" panose="020B0604020202020204" pitchFamily="34" charset="0"/>
                        <a:cs typeface="Arial" panose="020B0604020202020204" pitchFamily="34" charset="0"/>
                      </a:endParaRP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23/10/2023</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A FAVOR DE INDUMIL</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panose="020B0604020202020204" pitchFamily="34" charset="0"/>
                          <a:cs typeface="Arial" panose="020B0604020202020204" pitchFamily="34" charset="0"/>
                        </a:rPr>
                        <a:t>Terminada</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Arial" panose="020B0604020202020204" pitchFamily="34" charset="0"/>
                          <a:cs typeface="Arial" panose="020B0604020202020204" pitchFamily="34" charset="0"/>
                        </a:rPr>
                        <a:t>Derecho de Petición - Debido Proceso</a:t>
                      </a:r>
                    </a:p>
                  </a:txBody>
                  <a:tcPr marL="5920" marR="5920" marT="59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944538"/>
                  </a:ext>
                </a:extLst>
              </a:tr>
            </a:tbl>
          </a:graphicData>
        </a:graphic>
      </p:graphicFrame>
    </p:spTree>
    <p:extLst>
      <p:ext uri="{BB962C8B-B14F-4D97-AF65-F5344CB8AC3E}">
        <p14:creationId xmlns:p14="http://schemas.microsoft.com/office/powerpoint/2010/main" val="148166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40511" y="360805"/>
            <a:ext cx="4865306" cy="461665"/>
          </a:xfrm>
          <a:prstGeom prst="rect">
            <a:avLst/>
          </a:prstGeom>
        </p:spPr>
        <p:txBody>
          <a:bodyPr wrap="none">
            <a:spAutoFit/>
          </a:bodyPr>
          <a:lstStyle/>
          <a:p>
            <a:r>
              <a:rPr lang="es-CO" sz="2400" b="1" dirty="0"/>
              <a:t>BOLETÍN DE </a:t>
            </a:r>
            <a:r>
              <a:rPr lang="es-CO" sz="2400" b="1" dirty="0" smtClean="0"/>
              <a:t>TUTELAS </a:t>
            </a:r>
            <a:r>
              <a:rPr lang="es-CO" sz="2400" b="1" dirty="0" smtClean="0"/>
              <a:t>OCTU</a:t>
            </a:r>
            <a:r>
              <a:rPr lang="es-CO" sz="2400" b="1" dirty="0" smtClean="0"/>
              <a:t>BRE</a:t>
            </a:r>
            <a:r>
              <a:rPr lang="es-CO" sz="2400" b="1" dirty="0" smtClean="0"/>
              <a:t> </a:t>
            </a:r>
            <a:r>
              <a:rPr lang="es-CO" sz="2400" b="1" dirty="0" smtClean="0"/>
              <a:t>2023</a:t>
            </a:r>
            <a:endParaRPr lang="es-ES" sz="2400" b="1" dirty="0"/>
          </a:p>
        </p:txBody>
      </p:sp>
      <p:sp>
        <p:nvSpPr>
          <p:cNvPr id="5" name="Rectángulo 4"/>
          <p:cNvSpPr/>
          <p:nvPr/>
        </p:nvSpPr>
        <p:spPr>
          <a:xfrm>
            <a:off x="1650670" y="932335"/>
            <a:ext cx="9203377" cy="400110"/>
          </a:xfrm>
          <a:prstGeom prst="rect">
            <a:avLst/>
          </a:prstGeom>
        </p:spPr>
        <p:txBody>
          <a:bodyPr wrap="square">
            <a:spAutoFit/>
          </a:bodyPr>
          <a:lstStyle/>
          <a:p>
            <a:r>
              <a:rPr lang="es-CO" sz="2000" b="1" dirty="0" smtClean="0"/>
              <a:t>La Sentencia Corte Constitucional T-045 del 14 de febrero 2022, indica:</a:t>
            </a:r>
            <a:endParaRPr lang="es-ES" sz="2000" b="1" dirty="0"/>
          </a:p>
        </p:txBody>
      </p:sp>
      <p:sp>
        <p:nvSpPr>
          <p:cNvPr id="6" name="CuadroTexto 5"/>
          <p:cNvSpPr txBox="1"/>
          <p:nvPr/>
        </p:nvSpPr>
        <p:spPr>
          <a:xfrm>
            <a:off x="605642" y="1531044"/>
            <a:ext cx="10664042" cy="1938992"/>
          </a:xfrm>
          <a:prstGeom prst="rect">
            <a:avLst/>
          </a:prstGeom>
          <a:solidFill>
            <a:schemeClr val="accent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CO" sz="2000" i="1" dirty="0">
                <a:latin typeface="Arial Narrow" panose="020B0606020202030204" pitchFamily="34" charset="0"/>
              </a:rPr>
              <a:t>“…. El artículo 23 de la Constitución Política dispone que toda persona tiene derecho a “presentar peticiones respetuosas a las autoridades por motivos de interés general o particular y a obtener pronta resolución</a:t>
            </a:r>
            <a:r>
              <a:rPr lang="es-CO" sz="2000" i="1" dirty="0" smtClean="0">
                <a:latin typeface="Arial Narrow" panose="020B0606020202030204" pitchFamily="34" charset="0"/>
              </a:rPr>
              <a:t>”. El </a:t>
            </a:r>
            <a:r>
              <a:rPr lang="es-CO" sz="2000" i="1" dirty="0">
                <a:latin typeface="Arial Narrow" panose="020B0606020202030204" pitchFamily="34" charset="0"/>
              </a:rPr>
              <a:t>Congreso de la República reguló el derecho de petición mediante la Ley 1755 de 2015. </a:t>
            </a:r>
            <a:r>
              <a:rPr lang="es-CO" sz="2000" i="1" dirty="0" smtClean="0">
                <a:latin typeface="Arial Narrow" panose="020B0606020202030204" pitchFamily="34" charset="0"/>
              </a:rPr>
              <a:t>En </a:t>
            </a:r>
            <a:r>
              <a:rPr lang="es-CO" sz="2000" i="1" dirty="0">
                <a:latin typeface="Arial Narrow" panose="020B0606020202030204" pitchFamily="34" charset="0"/>
              </a:rPr>
              <a:t>la Sentencia C-951 de 2014, por medio de la cual la Sala Plena desarrolló el control constitucional respectivo, la Corte determinó que “el núcleo esencial del derecho de petición se circunscribe a” (i) la formulación de la petición, (ii) la pronta resolución, (iii) la respuesta de fondo y (iv) la notificación de la </a:t>
            </a:r>
            <a:r>
              <a:rPr lang="es-CO" sz="2000" i="1" dirty="0" smtClean="0">
                <a:latin typeface="Arial Narrow" panose="020B0606020202030204" pitchFamily="34" charset="0"/>
              </a:rPr>
              <a:t>decisión…”</a:t>
            </a:r>
            <a:endParaRPr lang="es-CO" sz="2000" i="1" dirty="0">
              <a:latin typeface="Arial Narrow" panose="020B0606020202030204" pitchFamily="34" charset="0"/>
            </a:endParaRPr>
          </a:p>
        </p:txBody>
      </p:sp>
      <p:sp>
        <p:nvSpPr>
          <p:cNvPr id="3" name="Rectángulo 2"/>
          <p:cNvSpPr/>
          <p:nvPr/>
        </p:nvSpPr>
        <p:spPr>
          <a:xfrm>
            <a:off x="605642" y="4084029"/>
            <a:ext cx="10592790" cy="1754326"/>
          </a:xfrm>
          <a:prstGeom prst="rect">
            <a:avLst/>
          </a:prstGeom>
          <a:solidFill>
            <a:schemeClr val="accent3">
              <a:lumMod val="20000"/>
              <a:lumOff val="80000"/>
            </a:schemeClr>
          </a:solidFill>
        </p:spPr>
        <p:txBody>
          <a:bodyPr wrap="square">
            <a:spAutoFit/>
          </a:bodyPr>
          <a:lstStyle/>
          <a:p>
            <a:pPr algn="just"/>
            <a:r>
              <a:rPr lang="es-CO" i="1" dirty="0">
                <a:latin typeface="Arial Narrow" panose="020B0606020202030204" pitchFamily="34" charset="0"/>
              </a:rPr>
              <a:t>El derecho al debido proceso es ese conjunto de garantías que brindan protección al ciudadano incurso en una actuación judicial o administrativa, para que sus derechos sean respetados. Una de tales garantías es la imparcialidad del juez que comprende no solo la probidad de este, de manera que no se incline intencionalmente para favorecer o perjudicar a alguno de los sujetos procesales sino, además, no tener contacto anterior con el asunto que decide. Así mismo, esta prerrogativa supone que la convicción personal del juez se presume hasta que se demuestre lo contrario o ante la existencia de ciertos hechos que permitan sospechar sobre su imparcialidad.</a:t>
            </a:r>
            <a:endParaRPr lang="es-ES" dirty="0">
              <a:latin typeface="Arial Narrow" panose="020B0606020202030204" pitchFamily="34" charset="0"/>
            </a:endParaRPr>
          </a:p>
        </p:txBody>
      </p:sp>
      <p:sp>
        <p:nvSpPr>
          <p:cNvPr id="4" name="Rectángulo 3"/>
          <p:cNvSpPr/>
          <p:nvPr/>
        </p:nvSpPr>
        <p:spPr>
          <a:xfrm>
            <a:off x="1650670" y="3574633"/>
            <a:ext cx="9488385" cy="369332"/>
          </a:xfrm>
          <a:prstGeom prst="rect">
            <a:avLst/>
          </a:prstGeom>
        </p:spPr>
        <p:txBody>
          <a:bodyPr wrap="square">
            <a:spAutoFit/>
          </a:bodyPr>
          <a:lstStyle/>
          <a:p>
            <a:r>
              <a:rPr lang="es-CO" b="1" dirty="0"/>
              <a:t>La Sentencia </a:t>
            </a:r>
            <a:r>
              <a:rPr lang="es-CO" b="1" dirty="0" smtClean="0"/>
              <a:t>Corte </a:t>
            </a:r>
            <a:r>
              <a:rPr lang="es-CO" b="1" dirty="0"/>
              <a:t>Constitucional </a:t>
            </a:r>
            <a:r>
              <a:rPr lang="es-ES" b="1" dirty="0" smtClean="0"/>
              <a:t>SU 174/21</a:t>
            </a:r>
            <a:r>
              <a:rPr lang="es-CO" b="1" dirty="0" smtClean="0"/>
              <a:t> del 03 de junio de 2021, indica:</a:t>
            </a:r>
            <a:endParaRPr lang="es-ES" dirty="0"/>
          </a:p>
        </p:txBody>
      </p:sp>
    </p:spTree>
    <p:extLst>
      <p:ext uri="{BB962C8B-B14F-4D97-AF65-F5344CB8AC3E}">
        <p14:creationId xmlns:p14="http://schemas.microsoft.com/office/powerpoint/2010/main" val="2371918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750143" y="33219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endParaRPr lang="es-ES" sz="3600" dirty="0">
              <a:latin typeface="Arial Black" panose="020B0A04020102020204" pitchFamily="34" charset="0"/>
            </a:endParaRPr>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980</TotalTime>
  <Words>489</Words>
  <Application>Microsoft Office PowerPoint</Application>
  <PresentationFormat>Panorámica</PresentationFormat>
  <Paragraphs>57</Paragraphs>
  <Slides>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vt:i4>
      </vt:variant>
    </vt:vector>
  </HeadingPairs>
  <TitlesOfParts>
    <vt:vector size="11" baseType="lpstr">
      <vt:lpstr>Arial</vt:lpstr>
      <vt:lpstr>Arial Black</vt:lpstr>
      <vt:lpstr>Arial Narrow</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86</cp:revision>
  <dcterms:created xsi:type="dcterms:W3CDTF">2021-07-07T17:06:09Z</dcterms:created>
  <dcterms:modified xsi:type="dcterms:W3CDTF">2024-01-05T18:42:57Z</dcterms:modified>
</cp:coreProperties>
</file>