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72" r:id="rId4"/>
    <p:sldId id="270"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1D0"/>
    <a:srgbClr val="0291CF"/>
    <a:srgbClr val="1F9232"/>
    <a:srgbClr val="0061A6"/>
    <a:srgbClr val="124B9C"/>
    <a:srgbClr val="D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05/01/2024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599" y="1243952"/>
            <a:ext cx="3062084"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OFICINA LEGAL</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3883" y="2906332"/>
            <a:ext cx="5425026" cy="1754326"/>
          </a:xfrm>
          <a:prstGeom prst="rect">
            <a:avLst/>
          </a:prstGeom>
          <a:noFill/>
        </p:spPr>
        <p:txBody>
          <a:bodyPr wrap="square" rtlCol="0">
            <a:spAutoFit/>
          </a:bodyPr>
          <a:lstStyle/>
          <a:p>
            <a:pPr algn="ctr"/>
            <a:r>
              <a:rPr lang="es-CO" sz="3600" dirty="0" smtClean="0">
                <a:latin typeface="Arial Black" panose="020B0A04020102020204" pitchFamily="34" charset="0"/>
              </a:rPr>
              <a:t>BOLETÍN </a:t>
            </a:r>
            <a:r>
              <a:rPr lang="es-ES" sz="3600" dirty="0" smtClean="0">
                <a:latin typeface="Arial Black" panose="020B0A04020102020204" pitchFamily="34" charset="0"/>
              </a:rPr>
              <a:t>TUTELAS </a:t>
            </a:r>
            <a:endParaRPr lang="es-CO" sz="3600" dirty="0">
              <a:latin typeface="Arial Black" panose="020B0A04020102020204" pitchFamily="34" charset="0"/>
            </a:endParaRPr>
          </a:p>
          <a:p>
            <a:pPr algn="ctr"/>
            <a:r>
              <a:rPr lang="es-CO" sz="3600" dirty="0" smtClean="0">
                <a:latin typeface="Arial Black" panose="020B0A04020102020204" pitchFamily="34" charset="0"/>
              </a:rPr>
              <a:t>NOVIEMBRE</a:t>
            </a:r>
            <a:r>
              <a:rPr lang="es-CO" sz="3600" dirty="0" smtClean="0">
                <a:latin typeface="Arial Black" panose="020B0A04020102020204" pitchFamily="34" charset="0"/>
              </a:rPr>
              <a:t> </a:t>
            </a:r>
            <a:r>
              <a:rPr lang="es-CO" sz="3600" dirty="0" smtClean="0">
                <a:latin typeface="Arial Black" panose="020B0A04020102020204" pitchFamily="34" charset="0"/>
              </a:rPr>
              <a:t>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78141" y="275502"/>
            <a:ext cx="5228867" cy="461665"/>
          </a:xfrm>
          <a:prstGeom prst="rect">
            <a:avLst/>
          </a:prstGeom>
        </p:spPr>
        <p:txBody>
          <a:bodyPr wrap="none">
            <a:spAutoFit/>
          </a:bodyPr>
          <a:lstStyle/>
          <a:p>
            <a:r>
              <a:rPr lang="es-CO" sz="2400" b="1" dirty="0"/>
              <a:t>BOLETÍN DE TUTELAS </a:t>
            </a:r>
            <a:r>
              <a:rPr lang="es-CO" sz="2400" b="1" dirty="0" smtClean="0"/>
              <a:t>NOVIEMBRE</a:t>
            </a:r>
            <a:r>
              <a:rPr lang="es-CO" sz="2400" b="1" dirty="0" smtClean="0"/>
              <a:t> </a:t>
            </a:r>
            <a:r>
              <a:rPr lang="es-CO" sz="2400" b="1" dirty="0" smtClean="0"/>
              <a:t>2023</a:t>
            </a:r>
            <a:endParaRPr lang="es-ES" sz="2400" b="1" dirty="0"/>
          </a:p>
        </p:txBody>
      </p:sp>
      <p:graphicFrame>
        <p:nvGraphicFramePr>
          <p:cNvPr id="5" name="Tabla 4"/>
          <p:cNvGraphicFramePr>
            <a:graphicFrameLocks noGrp="1"/>
          </p:cNvGraphicFramePr>
          <p:nvPr>
            <p:extLst>
              <p:ext uri="{D42A27DB-BD31-4B8C-83A1-F6EECF244321}">
                <p14:modId xmlns:p14="http://schemas.microsoft.com/office/powerpoint/2010/main" val="2754285776"/>
              </p:ext>
            </p:extLst>
          </p:nvPr>
        </p:nvGraphicFramePr>
        <p:xfrm>
          <a:off x="285008" y="899840"/>
          <a:ext cx="11744696" cy="5714717"/>
        </p:xfrm>
        <a:graphic>
          <a:graphicData uri="http://schemas.openxmlformats.org/drawingml/2006/table">
            <a:tbl>
              <a:tblPr/>
              <a:tblGrid>
                <a:gridCol w="379200">
                  <a:extLst>
                    <a:ext uri="{9D8B030D-6E8A-4147-A177-3AD203B41FA5}">
                      <a16:colId xmlns:a16="http://schemas.microsoft.com/office/drawing/2014/main" val="659050922"/>
                    </a:ext>
                  </a:extLst>
                </a:gridCol>
                <a:gridCol w="1495737">
                  <a:extLst>
                    <a:ext uri="{9D8B030D-6E8A-4147-A177-3AD203B41FA5}">
                      <a16:colId xmlns:a16="http://schemas.microsoft.com/office/drawing/2014/main" val="1315666690"/>
                    </a:ext>
                  </a:extLst>
                </a:gridCol>
                <a:gridCol w="1443071">
                  <a:extLst>
                    <a:ext uri="{9D8B030D-6E8A-4147-A177-3AD203B41FA5}">
                      <a16:colId xmlns:a16="http://schemas.microsoft.com/office/drawing/2014/main" val="2464103789"/>
                    </a:ext>
                  </a:extLst>
                </a:gridCol>
                <a:gridCol w="1938138">
                  <a:extLst>
                    <a:ext uri="{9D8B030D-6E8A-4147-A177-3AD203B41FA5}">
                      <a16:colId xmlns:a16="http://schemas.microsoft.com/office/drawing/2014/main" val="4236370741"/>
                    </a:ext>
                  </a:extLst>
                </a:gridCol>
                <a:gridCol w="2180404">
                  <a:extLst>
                    <a:ext uri="{9D8B030D-6E8A-4147-A177-3AD203B41FA5}">
                      <a16:colId xmlns:a16="http://schemas.microsoft.com/office/drawing/2014/main" val="1359976340"/>
                    </a:ext>
                  </a:extLst>
                </a:gridCol>
                <a:gridCol w="821603">
                  <a:extLst>
                    <a:ext uri="{9D8B030D-6E8A-4147-A177-3AD203B41FA5}">
                      <a16:colId xmlns:a16="http://schemas.microsoft.com/office/drawing/2014/main" val="1418183799"/>
                    </a:ext>
                  </a:extLst>
                </a:gridCol>
                <a:gridCol w="1232404">
                  <a:extLst>
                    <a:ext uri="{9D8B030D-6E8A-4147-A177-3AD203B41FA5}">
                      <a16:colId xmlns:a16="http://schemas.microsoft.com/office/drawing/2014/main" val="4213645107"/>
                    </a:ext>
                  </a:extLst>
                </a:gridCol>
                <a:gridCol w="895335">
                  <a:extLst>
                    <a:ext uri="{9D8B030D-6E8A-4147-A177-3AD203B41FA5}">
                      <a16:colId xmlns:a16="http://schemas.microsoft.com/office/drawing/2014/main" val="1478297364"/>
                    </a:ext>
                  </a:extLst>
                </a:gridCol>
                <a:gridCol w="1358804">
                  <a:extLst>
                    <a:ext uri="{9D8B030D-6E8A-4147-A177-3AD203B41FA5}">
                      <a16:colId xmlns:a16="http://schemas.microsoft.com/office/drawing/2014/main" val="4045773182"/>
                    </a:ext>
                  </a:extLst>
                </a:gridCol>
              </a:tblGrid>
              <a:tr h="221339">
                <a:tc gridSpan="9">
                  <a:txBody>
                    <a:bodyPr/>
                    <a:lstStyle/>
                    <a:p>
                      <a:pPr algn="ctr" fontAlgn="ctr"/>
                      <a:r>
                        <a:rPr lang="es-ES" sz="1400" b="1" i="0" u="none" strike="noStrike" dirty="0">
                          <a:solidFill>
                            <a:srgbClr val="000000"/>
                          </a:solidFill>
                          <a:effectLst/>
                          <a:latin typeface="Calibri" panose="020F0502020204030204" pitchFamily="34" charset="0"/>
                        </a:rPr>
                        <a:t>TUTELAS NOVIEMBRE  2023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509363296"/>
                  </a:ext>
                </a:extLst>
              </a:tr>
              <a:tr h="374821">
                <a:tc>
                  <a:txBody>
                    <a:bodyPr/>
                    <a:lstStyle/>
                    <a:p>
                      <a:pPr algn="ctr" fontAlgn="ctr"/>
                      <a:r>
                        <a:rPr lang="es-ES" sz="800" b="1" i="0" u="none" strike="noStrike" dirty="0" err="1">
                          <a:solidFill>
                            <a:srgbClr val="000000"/>
                          </a:solidFill>
                          <a:effectLst/>
                          <a:latin typeface="Arial" panose="020B0604020202020204" pitchFamily="34" charset="0"/>
                          <a:cs typeface="Arial" panose="020B0604020202020204" pitchFamily="34" charset="0"/>
                        </a:rPr>
                        <a:t>Item</a:t>
                      </a:r>
                      <a:endParaRPr lang="es-ES" sz="800" b="1" i="0" u="none" strike="noStrike" dirty="0">
                        <a:solidFill>
                          <a:srgbClr val="000000"/>
                        </a:solidFill>
                        <a:effectLst/>
                        <a:latin typeface="Arial" panose="020B0604020202020204" pitchFamily="34" charset="0"/>
                        <a:cs typeface="Arial" panose="020B0604020202020204" pitchFamily="34"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NUMERO DE RADICADO</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 DESPACHO JUDICIAL</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ACCIONANTE</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ACCIONADO</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CONTESTACIÓN</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FALLO</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ESTADO ACTUAL</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DERECHO FUNDAMENTAL PRESUNTAMENTE VULNERADO</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681347"/>
                  </a:ext>
                </a:extLst>
              </a:tr>
              <a:tr h="505917">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1</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2023-00201-00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JUZGADO PRIMERO (1°) PENAL DEL CIRCUITO ESPECIALIZADO DE IBAGUE</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JORGE MARIO ORTIZ DEL RÍO</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INDUMIL - DCCAE</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07/11/2023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N/A</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En Tramite</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Derecho de Petición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7642231"/>
                  </a:ext>
                </a:extLst>
              </a:tr>
              <a:tr h="587226">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20230075000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dirty="0">
                          <a:solidFill>
                            <a:srgbClr val="000000"/>
                          </a:solidFill>
                          <a:effectLst/>
                          <a:latin typeface="Arial" panose="020B0604020202020204" pitchFamily="34" charset="0"/>
                          <a:cs typeface="Arial" panose="020B0604020202020204" pitchFamily="34" charset="0"/>
                        </a:rPr>
                        <a:t>JUZGADO TRECE (13) DE FAMILIA DE BOGOTÁ D.C</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TULIO ABDON DIAZ</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INDUMIL - DCCAE</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08/11/2023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Derecho de Petición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5544345"/>
                  </a:ext>
                </a:extLst>
              </a:tr>
              <a:tr h="383955">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 2023 00250 00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dirty="0">
                          <a:solidFill>
                            <a:srgbClr val="000000"/>
                          </a:solidFill>
                          <a:effectLst/>
                          <a:latin typeface="Arial" panose="020B0604020202020204" pitchFamily="34" charset="0"/>
                          <a:cs typeface="Arial" panose="020B0604020202020204" pitchFamily="34" charset="0"/>
                        </a:rPr>
                        <a:t>JUZGADO CUARTO CIVIL DEL CIRCUITO VILLAVICENCIO, META</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JOSÉ TOVAR ROMERO</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INDUMIL - DCCAE</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18/11/2023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Derecho de Petición - Debido Proceso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4228086"/>
                  </a:ext>
                </a:extLst>
              </a:tr>
              <a:tr h="704670">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4</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20230075000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JUZGADO TRECE (13) DE FAMILIA DE BOGOTÁ D.C</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EDILBERTO SILVA CORTÉS</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INDUMIL - DCCAE</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20/11/2023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N/A</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En Tramite</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Derecho de Petición - Debido Proceso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5867852"/>
                  </a:ext>
                </a:extLst>
              </a:tr>
              <a:tr h="542056">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5</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 00283-00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JUZGADO PROMISCUO DE FAMILIA PUERTO BERRÍO, ANTIOQUIA</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HERNEY DE JESÚS JIMÉNEZ ZAPATA</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INDUMIL - DECIMA CUARTA BRIGADA DE PUERTO BERRIO</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22/11/2023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N/A</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En Tramite</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Derecho de Petición - Debido Proceso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485795"/>
                  </a:ext>
                </a:extLst>
              </a:tr>
              <a:tr h="560122">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6</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2023-0182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JUZGADO 48 PENAL CIRCUITO CON FUNCIÓN DE CONOCIMIENTO DE BOGOTÁ</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DIEGO FERNANDO SOLANO LANCHEROS</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INDUMIL - DCCAE</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22/11/2023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Derecho de Petición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7099341"/>
                  </a:ext>
                </a:extLst>
              </a:tr>
              <a:tr h="745985">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7</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2023-10302-00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JUZGADO PRIMERO (1) LABORAL DEL CIRCUITO DE PEREIRA – RISARALDA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RIGOBERTO MARIN PÉREZ</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MINISTERIO DE DEFENSA NACIONAL, COMANDO GENERAL - FUERZAS MILITARES - DEPARTAMENTO DE CONTROL COMERCIO DE ARMAS, MUNICIONES Y EXPLOSIVOS DCCAE , INDUSTRIA MILITAR - INDUMIL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30/11/2023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A FAVOR DE INDUMIL</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Derecho de Petición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6256365"/>
                  </a:ext>
                </a:extLst>
              </a:tr>
              <a:tr h="564640">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8</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 – 00828-00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JUZGADO VEINTITRES (23) DE FAMILIA EN ORALIDAD DE BOGOTÁ</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DAGOBERTO ANTONIO DÍAZ OSORIO</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INDUSTRIA MILITAR - INDUMIL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01/12/2023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N/A</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En Tramite</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dirty="0">
                          <a:solidFill>
                            <a:srgbClr val="000000"/>
                          </a:solidFill>
                          <a:effectLst/>
                          <a:latin typeface="Arial" panose="020B0604020202020204" pitchFamily="34" charset="0"/>
                          <a:cs typeface="Arial" panose="020B0604020202020204" pitchFamily="34" charset="0"/>
                        </a:rPr>
                        <a:t>Derecho de Petición - Debido Proceso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8289155"/>
                  </a:ext>
                </a:extLst>
              </a:tr>
              <a:tr h="523986">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16</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2023-744</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JUZGADO SEGUNDO DE FAMILA DE BOGOTÁ</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SEGURIDAD EMIRATOS VIGILANCIA PRIVADA LTDA</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 DEPARTAMENTO DE CONTROL COMERCIO DE ARMAS, MUNICIONES Y EXPLOSIVOS DCCAE , INDUSTRIA MILITAR - INDUMIL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06/12/2023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Terminada</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dirty="0">
                          <a:solidFill>
                            <a:srgbClr val="000000"/>
                          </a:solidFill>
                          <a:effectLst/>
                          <a:latin typeface="Arial" panose="020B0604020202020204" pitchFamily="34" charset="0"/>
                          <a:cs typeface="Arial" panose="020B0604020202020204" pitchFamily="34" charset="0"/>
                        </a:rPr>
                        <a:t>Derecho de Petición, Debido Proceso, Habeas Data, al Trabajo y la Propiedad Privada</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5563644"/>
                  </a:ext>
                </a:extLst>
              </a:tr>
            </a:tbl>
          </a:graphicData>
        </a:graphic>
      </p:graphicFrame>
    </p:spTree>
    <p:extLst>
      <p:ext uri="{BB962C8B-B14F-4D97-AF65-F5344CB8AC3E}">
        <p14:creationId xmlns:p14="http://schemas.microsoft.com/office/powerpoint/2010/main" val="148166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511" y="360805"/>
            <a:ext cx="5228867" cy="461665"/>
          </a:xfrm>
          <a:prstGeom prst="rect">
            <a:avLst/>
          </a:prstGeom>
        </p:spPr>
        <p:txBody>
          <a:bodyPr wrap="none">
            <a:spAutoFit/>
          </a:bodyPr>
          <a:lstStyle/>
          <a:p>
            <a:r>
              <a:rPr lang="es-CO" sz="2400" b="1" dirty="0"/>
              <a:t>BOLETÍN DE </a:t>
            </a:r>
            <a:r>
              <a:rPr lang="es-CO" sz="2400" b="1" dirty="0" smtClean="0"/>
              <a:t>TUTELAS </a:t>
            </a:r>
            <a:r>
              <a:rPr lang="es-CO" sz="2400" b="1" dirty="0" smtClean="0"/>
              <a:t>NOVIEMBRE</a:t>
            </a:r>
            <a:r>
              <a:rPr lang="es-CO" sz="2400" b="1" dirty="0" smtClean="0"/>
              <a:t> </a:t>
            </a:r>
            <a:r>
              <a:rPr lang="es-CO" sz="2400" b="1" dirty="0" smtClean="0"/>
              <a:t>2023</a:t>
            </a:r>
            <a:endParaRPr lang="es-ES" sz="2400" b="1" dirty="0"/>
          </a:p>
        </p:txBody>
      </p:sp>
      <p:sp>
        <p:nvSpPr>
          <p:cNvPr id="5" name="Rectángulo 4"/>
          <p:cNvSpPr/>
          <p:nvPr/>
        </p:nvSpPr>
        <p:spPr>
          <a:xfrm>
            <a:off x="1650670" y="932335"/>
            <a:ext cx="9203377" cy="400110"/>
          </a:xfrm>
          <a:prstGeom prst="rect">
            <a:avLst/>
          </a:prstGeom>
        </p:spPr>
        <p:txBody>
          <a:bodyPr wrap="square">
            <a:spAutoFit/>
          </a:bodyPr>
          <a:lstStyle/>
          <a:p>
            <a:r>
              <a:rPr lang="es-CO" sz="2000" b="1" dirty="0" smtClean="0"/>
              <a:t>La Sentencia Corte Constitucional T-045 del 14 de febrero 2022, indica:</a:t>
            </a:r>
            <a:endParaRPr lang="es-ES" sz="2000" b="1" dirty="0"/>
          </a:p>
        </p:txBody>
      </p:sp>
      <p:sp>
        <p:nvSpPr>
          <p:cNvPr id="6" name="CuadroTexto 5"/>
          <p:cNvSpPr txBox="1"/>
          <p:nvPr/>
        </p:nvSpPr>
        <p:spPr>
          <a:xfrm>
            <a:off x="605642" y="1531044"/>
            <a:ext cx="10664042" cy="1938992"/>
          </a:xfrm>
          <a:prstGeom prst="rect">
            <a:avLst/>
          </a:prstGeom>
          <a:solidFill>
            <a:schemeClr val="accent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sz="2000" i="1" dirty="0">
                <a:latin typeface="Arial Narrow" panose="020B0606020202030204" pitchFamily="34" charset="0"/>
              </a:rPr>
              <a:t>“…. El artículo 23 de la Constitución Política dispone que toda persona tiene derecho a “presentar peticiones respetuosas a las autoridades por motivos de interés general o particular y a obtener pronta resolución</a:t>
            </a:r>
            <a:r>
              <a:rPr lang="es-CO" sz="2000" i="1" dirty="0" smtClean="0">
                <a:latin typeface="Arial Narrow" panose="020B0606020202030204" pitchFamily="34" charset="0"/>
              </a:rPr>
              <a:t>”. El </a:t>
            </a:r>
            <a:r>
              <a:rPr lang="es-CO" sz="2000" i="1" dirty="0">
                <a:latin typeface="Arial Narrow" panose="020B0606020202030204" pitchFamily="34" charset="0"/>
              </a:rPr>
              <a:t>Congreso de la República reguló el derecho de petición mediante la Ley 1755 de 2015. </a:t>
            </a:r>
            <a:r>
              <a:rPr lang="es-CO" sz="2000" i="1" dirty="0" smtClean="0">
                <a:latin typeface="Arial Narrow" panose="020B0606020202030204" pitchFamily="34" charset="0"/>
              </a:rPr>
              <a:t>En </a:t>
            </a:r>
            <a:r>
              <a:rPr lang="es-CO" sz="2000" i="1" dirty="0">
                <a:latin typeface="Arial Narrow" panose="020B060602020203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sz="2000" i="1" dirty="0" smtClean="0">
                <a:latin typeface="Arial Narrow" panose="020B0606020202030204" pitchFamily="34" charset="0"/>
              </a:rPr>
              <a:t>decisión…”</a:t>
            </a:r>
            <a:endParaRPr lang="es-CO" sz="2000" i="1" dirty="0">
              <a:latin typeface="Arial Narrow" panose="020B0606020202030204" pitchFamily="34" charset="0"/>
            </a:endParaRPr>
          </a:p>
        </p:txBody>
      </p:sp>
      <p:sp>
        <p:nvSpPr>
          <p:cNvPr id="3" name="Rectángulo 2"/>
          <p:cNvSpPr/>
          <p:nvPr/>
        </p:nvSpPr>
        <p:spPr>
          <a:xfrm>
            <a:off x="605642" y="4084029"/>
            <a:ext cx="10592790" cy="1754326"/>
          </a:xfrm>
          <a:prstGeom prst="rect">
            <a:avLst/>
          </a:prstGeom>
          <a:solidFill>
            <a:schemeClr val="accent3">
              <a:lumMod val="20000"/>
              <a:lumOff val="80000"/>
            </a:schemeClr>
          </a:solidFill>
        </p:spPr>
        <p:txBody>
          <a:bodyPr wrap="square">
            <a:spAutoFit/>
          </a:bodyPr>
          <a:lstStyle/>
          <a:p>
            <a:pPr algn="just"/>
            <a:r>
              <a:rPr lang="es-CO" i="1" dirty="0">
                <a:latin typeface="Arial Narrow" panose="020B0606020202030204" pitchFamily="34" charset="0"/>
              </a:rPr>
              <a:t>El derecho al debido proceso es ese conjunto de garantías que brindan protección al ciudadano incurso en una actuación judicial o administrativa, para que sus derechos sean respetados. Una de tales garantías es la imparcialidad del juez que comprende no solo la probidad de este, de manera que no se incline intencionalmente para favorecer o perjudicar a alguno de los sujetos procesales sino, además, no tener contacto anterior con el asunto que decide. Así mismo, esta prerrogativa supone que la convicción personal del juez se presume hasta que se demuestre lo contrario o ante la existencia de ciertos hechos que permitan sospechar sobre su imparcialidad.</a:t>
            </a:r>
            <a:endParaRPr lang="es-ES" dirty="0">
              <a:latin typeface="Arial Narrow" panose="020B0606020202030204" pitchFamily="34" charset="0"/>
            </a:endParaRPr>
          </a:p>
        </p:txBody>
      </p:sp>
      <p:sp>
        <p:nvSpPr>
          <p:cNvPr id="4" name="Rectángulo 3"/>
          <p:cNvSpPr/>
          <p:nvPr/>
        </p:nvSpPr>
        <p:spPr>
          <a:xfrm>
            <a:off x="1650670" y="3574633"/>
            <a:ext cx="9488385" cy="369332"/>
          </a:xfrm>
          <a:prstGeom prst="rect">
            <a:avLst/>
          </a:prstGeom>
        </p:spPr>
        <p:txBody>
          <a:bodyPr wrap="square">
            <a:spAutoFit/>
          </a:bodyPr>
          <a:lstStyle/>
          <a:p>
            <a:r>
              <a:rPr lang="es-CO" b="1" dirty="0"/>
              <a:t>La Sentencia </a:t>
            </a:r>
            <a:r>
              <a:rPr lang="es-CO" b="1" dirty="0" smtClean="0"/>
              <a:t>Corte </a:t>
            </a:r>
            <a:r>
              <a:rPr lang="es-CO" b="1" dirty="0"/>
              <a:t>Constitucional </a:t>
            </a:r>
            <a:r>
              <a:rPr lang="es-ES" b="1" dirty="0" smtClean="0"/>
              <a:t>SU 174/21</a:t>
            </a:r>
            <a:r>
              <a:rPr lang="es-CO" b="1" dirty="0" smtClean="0"/>
              <a:t> del 03 de junio de 2021, indica:</a:t>
            </a:r>
            <a:endParaRPr lang="es-ES" dirty="0"/>
          </a:p>
        </p:txBody>
      </p:sp>
    </p:spTree>
    <p:extLst>
      <p:ext uri="{BB962C8B-B14F-4D97-AF65-F5344CB8AC3E}">
        <p14:creationId xmlns:p14="http://schemas.microsoft.com/office/powerpoint/2010/main" val="237191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750143" y="33219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endParaRPr lang="es-ES" sz="3600" dirty="0">
              <a:latin typeface="Arial Black" panose="020B0A04020102020204" pitchFamily="34" charset="0"/>
            </a:endParaRPr>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983</TotalTime>
  <Words>617</Words>
  <Application>Microsoft Office PowerPoint</Application>
  <PresentationFormat>Panorámica</PresentationFormat>
  <Paragraphs>102</Paragraphs>
  <Slides>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vt:i4>
      </vt:variant>
    </vt:vector>
  </HeadingPairs>
  <TitlesOfParts>
    <vt:vector size="11" baseType="lpstr">
      <vt:lpstr>Arial</vt:lpstr>
      <vt:lpstr>Arial Black</vt:lpstr>
      <vt:lpstr>Arial Narrow</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87</cp:revision>
  <dcterms:created xsi:type="dcterms:W3CDTF">2021-07-07T17:06:09Z</dcterms:created>
  <dcterms:modified xsi:type="dcterms:W3CDTF">2024-01-05T18:45:49Z</dcterms:modified>
</cp:coreProperties>
</file>