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6"/>
  </p:notesMasterIdLst>
  <p:sldIdLst>
    <p:sldId id="264" r:id="rId3"/>
    <p:sldId id="272" r:id="rId4"/>
    <p:sldId id="269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91D0"/>
    <a:srgbClr val="0291CF"/>
    <a:srgbClr val="1F9232"/>
    <a:srgbClr val="0061A6"/>
    <a:srgbClr val="124B9C"/>
    <a:srgbClr val="D21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0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62F42-B226-439E-9D0A-C1B0CF8E0480}" type="datetimeFigureOut">
              <a:rPr lang="es-ES" smtClean="0"/>
              <a:t>05/01/2024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89CD3-C901-4DC8-98BA-35E55B651C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69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7983EDC-037C-4F94-B472-F7F38785B7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2245366" y="5768340"/>
            <a:ext cx="5433060" cy="93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60606" y="5789079"/>
            <a:ext cx="5031733" cy="8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16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3B592-451D-4E67-BABB-5FCA34D5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C68783-56DF-4FAA-8F93-6B4AD56AE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4641D9-FAB3-4457-92C4-E0E523444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5505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/>
          <p:cNvSpPr/>
          <p:nvPr userDrawn="1"/>
        </p:nvSpPr>
        <p:spPr>
          <a:xfrm>
            <a:off x="2245366" y="5768340"/>
            <a:ext cx="5433060" cy="93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0606" y="5789079"/>
            <a:ext cx="5031733" cy="8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84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5856F1-C003-4654-AA02-EDE23AEA0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1CB533-E44F-43AA-BAB3-5324B317E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66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9BD77-AD71-493E-B871-AD470499A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44FD2C-C375-4A8A-8B03-A85B4FE09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156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131CB-222D-48DE-BC39-60092EB62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26C976-1CD7-485E-8A8D-72FCC226F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D4FB2A-C698-49C4-A98A-FFC9AFEAE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854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53DF47-D18C-4A8C-9BC7-D841607FA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BC5400-AD0C-4C31-BCFB-707F2DEFF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A996D35-EF62-4B3A-B959-496A75EC7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E405BD5-2C10-4ABA-85B0-69043DA2F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649223E-8D26-46A3-AE99-245556CAC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807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D37E02-0B4D-4586-91B3-E08A7DA1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710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8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3B605-8832-402F-9AD0-0B57E8D79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66553B-CFF3-4211-8A6F-9DBF433D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186850-71AC-40CE-A5DD-CFDD366CC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1563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8581101-EE73-49E2-A291-71A545029C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2245366" y="5768340"/>
            <a:ext cx="5433060" cy="93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60606" y="5789079"/>
            <a:ext cx="5031733" cy="8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9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260CDAC-D31F-460D-8A0D-3FDC1BBD5E3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7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49599" y="1243952"/>
            <a:ext cx="306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OFICINA LEGAL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93883" y="2906332"/>
            <a:ext cx="5425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latin typeface="Arial Black" panose="020B0A04020102020204" pitchFamily="34" charset="0"/>
              </a:rPr>
              <a:t>BOLETÍN </a:t>
            </a:r>
            <a:r>
              <a:rPr lang="es-ES" sz="3600" dirty="0" smtClean="0">
                <a:latin typeface="Arial Black" panose="020B0A04020102020204" pitchFamily="34" charset="0"/>
              </a:rPr>
              <a:t>TUTELAS </a:t>
            </a:r>
            <a:endParaRPr lang="es-CO" sz="3600" dirty="0">
              <a:latin typeface="Arial Black" panose="020B0A04020102020204" pitchFamily="34" charset="0"/>
            </a:endParaRPr>
          </a:p>
          <a:p>
            <a:pPr algn="ctr"/>
            <a:r>
              <a:rPr lang="es-CO" sz="3600" dirty="0" smtClean="0">
                <a:latin typeface="Arial Black" panose="020B0A04020102020204" pitchFamily="34" charset="0"/>
              </a:rPr>
              <a:t>DICIEMBRE</a:t>
            </a:r>
            <a:r>
              <a:rPr lang="es-CO" sz="3600" dirty="0" smtClean="0">
                <a:latin typeface="Arial Black" panose="020B0A04020102020204" pitchFamily="34" charset="0"/>
              </a:rPr>
              <a:t> </a:t>
            </a:r>
            <a:r>
              <a:rPr lang="es-CO" sz="3600" dirty="0" smtClean="0">
                <a:latin typeface="Arial Black" panose="020B0A04020102020204" pitchFamily="34" charset="0"/>
              </a:rPr>
              <a:t>DE 2023</a:t>
            </a:r>
            <a:endParaRPr lang="es-E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0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78141" y="275502"/>
            <a:ext cx="5080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/>
              <a:t>BOLETÍN DE TUTELAS </a:t>
            </a:r>
            <a:r>
              <a:rPr lang="es-CO" sz="2400" b="1" dirty="0" smtClean="0"/>
              <a:t>DICIEM</a:t>
            </a:r>
            <a:r>
              <a:rPr lang="es-CO" sz="2400" b="1" dirty="0" smtClean="0"/>
              <a:t>BRE</a:t>
            </a:r>
            <a:r>
              <a:rPr lang="es-CO" sz="2400" b="1" dirty="0" smtClean="0"/>
              <a:t> </a:t>
            </a:r>
            <a:r>
              <a:rPr lang="es-CO" sz="2400" b="1" dirty="0" smtClean="0"/>
              <a:t>2023</a:t>
            </a:r>
            <a:endParaRPr lang="es-ES" sz="2400" b="1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836324"/>
              </p:ext>
            </p:extLst>
          </p:nvPr>
        </p:nvGraphicFramePr>
        <p:xfrm>
          <a:off x="695696" y="1270034"/>
          <a:ext cx="10775867" cy="4058960"/>
        </p:xfrm>
        <a:graphic>
          <a:graphicData uri="http://schemas.openxmlformats.org/drawingml/2006/table">
            <a:tbl>
              <a:tblPr/>
              <a:tblGrid>
                <a:gridCol w="347920">
                  <a:extLst>
                    <a:ext uri="{9D8B030D-6E8A-4147-A177-3AD203B41FA5}">
                      <a16:colId xmlns:a16="http://schemas.microsoft.com/office/drawing/2014/main" val="1708126304"/>
                    </a:ext>
                  </a:extLst>
                </a:gridCol>
                <a:gridCol w="1372352">
                  <a:extLst>
                    <a:ext uri="{9D8B030D-6E8A-4147-A177-3AD203B41FA5}">
                      <a16:colId xmlns:a16="http://schemas.microsoft.com/office/drawing/2014/main" val="2282424244"/>
                    </a:ext>
                  </a:extLst>
                </a:gridCol>
                <a:gridCol w="1324030">
                  <a:extLst>
                    <a:ext uri="{9D8B030D-6E8A-4147-A177-3AD203B41FA5}">
                      <a16:colId xmlns:a16="http://schemas.microsoft.com/office/drawing/2014/main" val="1295784086"/>
                    </a:ext>
                  </a:extLst>
                </a:gridCol>
                <a:gridCol w="1778260">
                  <a:extLst>
                    <a:ext uri="{9D8B030D-6E8A-4147-A177-3AD203B41FA5}">
                      <a16:colId xmlns:a16="http://schemas.microsoft.com/office/drawing/2014/main" val="1301464923"/>
                    </a:ext>
                  </a:extLst>
                </a:gridCol>
                <a:gridCol w="2000542">
                  <a:extLst>
                    <a:ext uri="{9D8B030D-6E8A-4147-A177-3AD203B41FA5}">
                      <a16:colId xmlns:a16="http://schemas.microsoft.com/office/drawing/2014/main" val="1076671448"/>
                    </a:ext>
                  </a:extLst>
                </a:gridCol>
                <a:gridCol w="753827">
                  <a:extLst>
                    <a:ext uri="{9D8B030D-6E8A-4147-A177-3AD203B41FA5}">
                      <a16:colId xmlns:a16="http://schemas.microsoft.com/office/drawing/2014/main" val="2578037889"/>
                    </a:ext>
                  </a:extLst>
                </a:gridCol>
                <a:gridCol w="1130742">
                  <a:extLst>
                    <a:ext uri="{9D8B030D-6E8A-4147-A177-3AD203B41FA5}">
                      <a16:colId xmlns:a16="http://schemas.microsoft.com/office/drawing/2014/main" val="287509139"/>
                    </a:ext>
                  </a:extLst>
                </a:gridCol>
                <a:gridCol w="821479">
                  <a:extLst>
                    <a:ext uri="{9D8B030D-6E8A-4147-A177-3AD203B41FA5}">
                      <a16:colId xmlns:a16="http://schemas.microsoft.com/office/drawing/2014/main" val="3863079526"/>
                    </a:ext>
                  </a:extLst>
                </a:gridCol>
                <a:gridCol w="1246715">
                  <a:extLst>
                    <a:ext uri="{9D8B030D-6E8A-4147-A177-3AD203B41FA5}">
                      <a16:colId xmlns:a16="http://schemas.microsoft.com/office/drawing/2014/main" val="4000622730"/>
                    </a:ext>
                  </a:extLst>
                </a:gridCol>
              </a:tblGrid>
              <a:tr h="676689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TUTELAS DICIEMBRE  2023</a:t>
                      </a:r>
                    </a:p>
                  </a:txBody>
                  <a:tcPr marL="7073" marR="7073" marT="7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929873"/>
                  </a:ext>
                </a:extLst>
              </a:tr>
              <a:tr h="8415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</a:p>
                  </a:txBody>
                  <a:tcPr marL="7073" marR="7073" marT="7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NUMERO DE RADICADO</a:t>
                      </a:r>
                    </a:p>
                  </a:txBody>
                  <a:tcPr marL="7073" marR="7073" marT="7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DESPACHO JUDICIAL</a:t>
                      </a:r>
                    </a:p>
                  </a:txBody>
                  <a:tcPr marL="7073" marR="7073" marT="7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ACCIONANTE</a:t>
                      </a:r>
                    </a:p>
                  </a:txBody>
                  <a:tcPr marL="7073" marR="7073" marT="7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ACCIONADO</a:t>
                      </a:r>
                    </a:p>
                  </a:txBody>
                  <a:tcPr marL="7073" marR="7073" marT="7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CONTESTACIÓN</a:t>
                      </a:r>
                    </a:p>
                  </a:txBody>
                  <a:tcPr marL="7073" marR="7073" marT="7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FALLO</a:t>
                      </a:r>
                    </a:p>
                  </a:txBody>
                  <a:tcPr marL="7073" marR="7073" marT="7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ESTADO ACTUAL</a:t>
                      </a:r>
                    </a:p>
                  </a:txBody>
                  <a:tcPr marL="7073" marR="7073" marT="7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DERECHO FUNDAMENTAL PRESUNTAMENTE VULNERADO</a:t>
                      </a:r>
                    </a:p>
                  </a:txBody>
                  <a:tcPr marL="7073" marR="7073" marT="7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261717"/>
                  </a:ext>
                </a:extLst>
              </a:tr>
              <a:tr h="73741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073" marR="7073" marT="7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– 00828-00</a:t>
                      </a:r>
                    </a:p>
                  </a:txBody>
                  <a:tcPr marL="7073" marR="7073" marT="7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JUZGADO VEINTITRES (23) DE FAMILIA EN ORALIDAD DE BOGOTÁ</a:t>
                      </a:r>
                    </a:p>
                  </a:txBody>
                  <a:tcPr marL="7073" marR="7073" marT="7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DAGOBERTO ANTONIO DÍAZ OSORIO</a:t>
                      </a:r>
                    </a:p>
                  </a:txBody>
                  <a:tcPr marL="7073" marR="7073" marT="7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INDUSTRIA MILITAR - INDUMIL </a:t>
                      </a:r>
                    </a:p>
                  </a:txBody>
                  <a:tcPr marL="7073" marR="7073" marT="7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01/12/2023</a:t>
                      </a:r>
                    </a:p>
                  </a:txBody>
                  <a:tcPr marL="7073" marR="7073" marT="7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7073" marR="7073" marT="7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Tramite</a:t>
                      </a:r>
                    </a:p>
                  </a:txBody>
                  <a:tcPr marL="7073" marR="7073" marT="7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Derecho de Petición - Debido Proceso </a:t>
                      </a:r>
                    </a:p>
                  </a:txBody>
                  <a:tcPr marL="7073" marR="7073" marT="7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351243"/>
                  </a:ext>
                </a:extLst>
              </a:tr>
              <a:tr h="8502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073" marR="7073" marT="7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2023-744</a:t>
                      </a:r>
                    </a:p>
                  </a:txBody>
                  <a:tcPr marL="7073" marR="7073" marT="7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JUZGADO SEGUNDO DE FAMILA DE BOGOTÁ</a:t>
                      </a:r>
                    </a:p>
                  </a:txBody>
                  <a:tcPr marL="7073" marR="7073" marT="7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SEGURIDAD EMIRATOS VIGILANCIA PRIVADA LTDA</a:t>
                      </a:r>
                    </a:p>
                  </a:txBody>
                  <a:tcPr marL="7073" marR="7073" marT="7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DEPARTAMENTO DE CONTROL COMERCIO DE ARMAS, MUNICIONES Y EXPLOSIVOS DCCAE , INDUSTRIA MILITAR - INDUMIL </a:t>
                      </a:r>
                    </a:p>
                  </a:txBody>
                  <a:tcPr marL="7073" marR="7073" marT="7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06/12/2023</a:t>
                      </a:r>
                    </a:p>
                  </a:txBody>
                  <a:tcPr marL="7073" marR="7073" marT="7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FAVOR DE INDUMIL</a:t>
                      </a:r>
                    </a:p>
                  </a:txBody>
                  <a:tcPr marL="7073" marR="7073" marT="7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Terminada</a:t>
                      </a:r>
                    </a:p>
                  </a:txBody>
                  <a:tcPr marL="7073" marR="7073" marT="7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Derecho de Petición, Debido Proceso, Habeas Data, al Trabajo y la Propiedad Privada</a:t>
                      </a:r>
                    </a:p>
                  </a:txBody>
                  <a:tcPr marL="7073" marR="7073" marT="7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065200"/>
                  </a:ext>
                </a:extLst>
              </a:tr>
              <a:tr h="88490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073" marR="7073" marT="7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2023-00518 </a:t>
                      </a:r>
                    </a:p>
                  </a:txBody>
                  <a:tcPr marL="7073" marR="7073" marT="7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JUZGADO DIECISÉIS (16) CIVIL DEL CIRCUITO DE BOGOTÁ D.C.</a:t>
                      </a:r>
                    </a:p>
                  </a:txBody>
                  <a:tcPr marL="7073" marR="7073" marT="7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JAIR GABRIEL MARTINEZ PÉREZ </a:t>
                      </a:r>
                    </a:p>
                  </a:txBody>
                  <a:tcPr marL="7073" marR="7073" marT="7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DEPARTAMENTO CONTROL COMERCIO, DE ARMAS, MUNICIONES Y EXPLOSIVOS - DCCAE, MINISTERIO DE DEFENSA NACIONAL - INDUSTRIA MILITAR - INDUMIL </a:t>
                      </a:r>
                    </a:p>
                  </a:txBody>
                  <a:tcPr marL="7073" marR="7073" marT="7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13/12/2023</a:t>
                      </a:r>
                    </a:p>
                  </a:txBody>
                  <a:tcPr marL="7073" marR="7073" marT="7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7073" marR="7073" marT="7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Tarmite</a:t>
                      </a:r>
                    </a:p>
                  </a:txBody>
                  <a:tcPr marL="7073" marR="7073" marT="7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Derecho de Petición - Debido Proceso </a:t>
                      </a:r>
                    </a:p>
                  </a:txBody>
                  <a:tcPr marL="7073" marR="7073" marT="70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756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665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81168" y="1267703"/>
            <a:ext cx="2919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INDUSTRIA MILITAR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50143" y="3321968"/>
            <a:ext cx="4973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latin typeface="Arial Black" panose="020B0A04020102020204" pitchFamily="34" charset="0"/>
              </a:rPr>
              <a:t>GRACIAS</a:t>
            </a:r>
            <a:endParaRPr lang="es-E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74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61A8979-B2DD-439C-B13A-4067FD04E7A3}" vid="{19B68D62-4EA8-4682-AB5E-F2758D38594B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61A8979-B2DD-439C-B13A-4067FD04E7A3}" vid="{DB09B226-686D-41D6-9355-6452507B665F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PRESENTACIÓN INDUMIL</Template>
  <TotalTime>985</TotalTime>
  <Words>170</Words>
  <Application>Microsoft Office PowerPoint</Application>
  <PresentationFormat>Panorámica</PresentationFormat>
  <Paragraphs>43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Tema de Office</vt:lpstr>
      <vt:lpstr>Diseño personalizado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 Tamayo</dc:creator>
  <cp:lastModifiedBy>Daniel Esteban Echeverria Villa</cp:lastModifiedBy>
  <cp:revision>88</cp:revision>
  <dcterms:created xsi:type="dcterms:W3CDTF">2021-07-07T17:06:09Z</dcterms:created>
  <dcterms:modified xsi:type="dcterms:W3CDTF">2024-01-05T18:48:03Z</dcterms:modified>
</cp:coreProperties>
</file>