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
  </p:notesMasterIdLst>
  <p:sldIdLst>
    <p:sldId id="264" r:id="rId3"/>
    <p:sldId id="287" r:id="rId4"/>
    <p:sldId id="275" r:id="rId5"/>
    <p:sldId id="284" r:id="rId6"/>
    <p:sldId id="266" r:id="rId7"/>
    <p:sldId id="285"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74" d="100"/>
          <a:sy n="74" d="100"/>
        </p:scale>
        <p:origin x="84" y="738"/>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08/11/2023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3900" y="1064503"/>
            <a:ext cx="3784600" cy="707886"/>
          </a:xfrm>
          <a:prstGeom prst="rect">
            <a:avLst/>
          </a:prstGeom>
          <a:noFill/>
        </p:spPr>
        <p:txBody>
          <a:bodyPr wrap="square" rtlCol="0">
            <a:spAutoFit/>
          </a:bodyPr>
          <a:lstStyle/>
          <a:p>
            <a:pPr algn="ctr"/>
            <a:r>
              <a:rPr lang="es-CO" sz="2000" b="1" dirty="0" smtClean="0">
                <a:latin typeface="Arial" panose="020B0604020202020204" pitchFamily="34" charset="0"/>
                <a:cs typeface="Arial" panose="020B0604020202020204" pitchFamily="34" charset="0"/>
              </a:rPr>
              <a:t>OFICINA LEGAL</a:t>
            </a:r>
          </a:p>
          <a:p>
            <a:pPr algn="ctr"/>
            <a:r>
              <a:rPr lang="es-CO" sz="2000" b="1" dirty="0">
                <a:latin typeface="Arial" panose="020B0604020202020204" pitchFamily="34" charset="0"/>
                <a:cs typeface="Arial" panose="020B0604020202020204" pitchFamily="34" charset="0"/>
              </a:rPr>
              <a:t> INDUSTRIA </a:t>
            </a:r>
            <a:r>
              <a:rPr lang="es-CO" sz="2000" b="1" dirty="0" smtClean="0">
                <a:latin typeface="Arial" panose="020B0604020202020204" pitchFamily="34" charset="0"/>
                <a:cs typeface="Arial" panose="020B0604020202020204" pitchFamily="34" charset="0"/>
              </a:rPr>
              <a:t>MILITAR</a:t>
            </a:r>
            <a:endParaRPr lang="es-CO" sz="2000" b="1" dirty="0">
              <a:latin typeface="Arial" panose="020B0604020202020204" pitchFamily="34" charset="0"/>
              <a:cs typeface="Arial" panose="020B0604020202020204" pitchFamily="34" charset="0"/>
            </a:endParaRPr>
          </a:p>
        </p:txBody>
      </p:sp>
      <p:sp>
        <p:nvSpPr>
          <p:cNvPr id="3" name="CuadroTexto 2"/>
          <p:cNvSpPr txBox="1"/>
          <p:nvPr/>
        </p:nvSpPr>
        <p:spPr>
          <a:xfrm>
            <a:off x="444682" y="2906332"/>
            <a:ext cx="5714818"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JURÍDICO </a:t>
            </a:r>
            <a:endParaRPr lang="es-CO" sz="3600" dirty="0">
              <a:latin typeface="Arial Black" panose="020B0A04020102020204" pitchFamily="34" charset="0"/>
            </a:endParaRPr>
          </a:p>
          <a:p>
            <a:pPr algn="ctr"/>
            <a:r>
              <a:rPr lang="es-CO" sz="3600" dirty="0" smtClean="0">
                <a:latin typeface="Arial Black" panose="020B0A04020102020204" pitchFamily="34" charset="0"/>
              </a:rPr>
              <a:t>OCTUBRE </a:t>
            </a:r>
            <a:r>
              <a:rPr lang="es-CO" sz="3600" dirty="0" smtClean="0">
                <a:latin typeface="Arial Black" panose="020B0A04020102020204" pitchFamily="34" charset="0"/>
              </a:rPr>
              <a:t>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02050" y="326492"/>
            <a:ext cx="4157933"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OCTUBRE</a:t>
            </a:r>
            <a:r>
              <a:rPr lang="es-CO" sz="2000" b="1" dirty="0" smtClean="0">
                <a:solidFill>
                  <a:schemeClr val="accent1"/>
                </a:solidFill>
              </a:rPr>
              <a:t>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484624" y="2104835"/>
            <a:ext cx="8057165" cy="3754874"/>
          </a:xfrm>
          <a:prstGeom prst="rect">
            <a:avLst/>
          </a:prstGeom>
        </p:spPr>
        <p:txBody>
          <a:bodyPr wrap="square">
            <a:spAutoFit/>
          </a:bodyPr>
          <a:lstStyle/>
          <a:p>
            <a:pPr algn="just"/>
            <a:r>
              <a:rPr lang="es-CO" sz="2000" b="1" dirty="0" smtClean="0">
                <a:latin typeface="Arial" panose="020B0604020202020204" pitchFamily="34" charset="0"/>
                <a:cs typeface="Arial" panose="020B0604020202020204" pitchFamily="34" charset="0"/>
              </a:rPr>
              <a:t>DEFINICIÓN LEGAL LEY 80 DE 1993:</a:t>
            </a:r>
            <a:endParaRPr lang="es-CO" sz="2000" b="1" dirty="0" smtClean="0">
              <a:latin typeface="Arial" panose="020B0604020202020204" pitchFamily="34" charset="0"/>
              <a:cs typeface="Arial" panose="020B0604020202020204" pitchFamily="34" charset="0"/>
            </a:endParaRPr>
          </a:p>
          <a:p>
            <a:pPr algn="just"/>
            <a:endParaRPr lang="es-CO" b="1" dirty="0">
              <a:latin typeface="Arial" panose="020B0604020202020204" pitchFamily="34" charset="0"/>
              <a:cs typeface="Arial" panose="020B0604020202020204" pitchFamily="34" charset="0"/>
            </a:endParaRPr>
          </a:p>
          <a:p>
            <a:pPr algn="just"/>
            <a:r>
              <a:rPr lang="es-CO" sz="2000" i="1" dirty="0">
                <a:latin typeface="Arial" panose="020B0604020202020204" pitchFamily="34" charset="0"/>
                <a:cs typeface="Arial" panose="020B0604020202020204" pitchFamily="34" charset="0"/>
              </a:rPr>
              <a:t>ARTICULO 7o. DE LOS CONSORCIOS Y UNIONES TEMPORALES. Para los efectos de esta ley se entiende por</a:t>
            </a:r>
            <a:r>
              <a:rPr lang="es-CO" sz="2000" i="1" dirty="0" smtClean="0">
                <a:latin typeface="Arial" panose="020B0604020202020204" pitchFamily="34" charset="0"/>
                <a:cs typeface="Arial" panose="020B0604020202020204" pitchFamily="34" charset="0"/>
              </a:rPr>
              <a:t>:</a:t>
            </a:r>
          </a:p>
          <a:p>
            <a:pPr algn="just"/>
            <a:endParaRPr lang="es-CO" sz="2000" i="1" dirty="0">
              <a:latin typeface="Arial" panose="020B0604020202020204" pitchFamily="34" charset="0"/>
              <a:cs typeface="Arial" panose="020B0604020202020204" pitchFamily="34" charset="0"/>
            </a:endParaRPr>
          </a:p>
          <a:p>
            <a:pPr algn="just"/>
            <a:r>
              <a:rPr lang="es-CO" sz="2000" i="1" dirty="0">
                <a:latin typeface="Arial" panose="020B0604020202020204" pitchFamily="34" charset="0"/>
                <a:cs typeface="Arial" panose="020B0604020202020204" pitchFamily="34" charset="0"/>
              </a:rPr>
              <a:t>1. Consorcio: cuando dos o más personas en forma conjunta presentan una misma propuesta para la adjudicación</a:t>
            </a:r>
            <a:r>
              <a:rPr lang="es-CO" sz="2000" i="1" dirty="0" smtClean="0">
                <a:latin typeface="Arial" panose="020B0604020202020204" pitchFamily="34" charset="0"/>
                <a:cs typeface="Arial" panose="020B0604020202020204" pitchFamily="34" charset="0"/>
              </a:rPr>
              <a:t>, celebración </a:t>
            </a:r>
            <a:r>
              <a:rPr lang="es-CO" sz="2000" i="1" dirty="0">
                <a:latin typeface="Arial" panose="020B0604020202020204" pitchFamily="34" charset="0"/>
                <a:cs typeface="Arial" panose="020B0604020202020204" pitchFamily="34" charset="0"/>
              </a:rPr>
              <a:t>y ejecución de un contrato, respondiendo solidariamente de todas y cada una de las </a:t>
            </a:r>
            <a:r>
              <a:rPr lang="es-CO" sz="2000" i="1" dirty="0" smtClean="0">
                <a:latin typeface="Arial" panose="020B0604020202020204" pitchFamily="34" charset="0"/>
                <a:cs typeface="Arial" panose="020B0604020202020204" pitchFamily="34" charset="0"/>
              </a:rPr>
              <a:t>obligaciones derivadas </a:t>
            </a:r>
            <a:r>
              <a:rPr lang="es-CO" sz="2000" i="1" dirty="0">
                <a:latin typeface="Arial" panose="020B0604020202020204" pitchFamily="34" charset="0"/>
                <a:cs typeface="Arial" panose="020B0604020202020204" pitchFamily="34" charset="0"/>
              </a:rPr>
              <a:t>de la propuesta y del contrato. En consecuencia, las actuaciones, hechos y omisiones que se </a:t>
            </a:r>
            <a:r>
              <a:rPr lang="es-CO" sz="2000" i="1" dirty="0" smtClean="0">
                <a:latin typeface="Arial" panose="020B0604020202020204" pitchFamily="34" charset="0"/>
                <a:cs typeface="Arial" panose="020B0604020202020204" pitchFamily="34" charset="0"/>
              </a:rPr>
              <a:t>presenten en </a:t>
            </a:r>
            <a:r>
              <a:rPr lang="es-CO" sz="2000" i="1" dirty="0">
                <a:latin typeface="Arial" panose="020B0604020202020204" pitchFamily="34" charset="0"/>
                <a:cs typeface="Arial" panose="020B0604020202020204" pitchFamily="34" charset="0"/>
              </a:rPr>
              <a:t>desarrollo de la propuesta y del contrato, afectarán a todos los miembros que lo conforman.</a:t>
            </a:r>
            <a:endParaRPr lang="es-CO" sz="2000" i="1" dirty="0" smtClean="0">
              <a:latin typeface="Arial" panose="020B0604020202020204" pitchFamily="34" charset="0"/>
              <a:cs typeface="Arial" panose="020B0604020202020204" pitchFamily="34" charset="0"/>
            </a:endParaRPr>
          </a:p>
        </p:txBody>
      </p:sp>
      <p:sp>
        <p:nvSpPr>
          <p:cNvPr id="4" name="Rectángulo 3"/>
          <p:cNvSpPr/>
          <p:nvPr/>
        </p:nvSpPr>
        <p:spPr>
          <a:xfrm>
            <a:off x="484624" y="822755"/>
            <a:ext cx="10592783"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PRECISIONES JURISPRUDENCIALES SOBRE LA FIGURA JURÍDICA DEL CONSORCIO</a:t>
            </a:r>
            <a:endParaRPr lang="es-CO" sz="2800" b="1" dirty="0" smtClean="0">
              <a:latin typeface="Arial" panose="020B0604020202020204" pitchFamily="34" charset="0"/>
              <a:cs typeface="Arial" panose="020B0604020202020204" pitchFamily="34" charset="0"/>
            </a:endParaRPr>
          </a:p>
        </p:txBody>
      </p:sp>
      <p:pic>
        <p:nvPicPr>
          <p:cNvPr id="2050" name="Picture 2" descr="Mozilla, DuckDuckGo o Proton respaldan AICOA, una Ley pr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2182" y="3012661"/>
            <a:ext cx="2665926" cy="220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61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95992" y="1873015"/>
            <a:ext cx="7673778" cy="4062651"/>
          </a:xfrm>
          <a:prstGeom prst="rect">
            <a:avLst/>
          </a:prstGeom>
        </p:spPr>
        <p:txBody>
          <a:bodyPr wrap="square">
            <a:spAutoFit/>
          </a:bodyPr>
          <a:lstStyle/>
          <a:p>
            <a:pPr algn="just"/>
            <a:r>
              <a:rPr lang="es-CO" sz="2000" b="1" dirty="0" smtClean="0">
                <a:latin typeface="Arial" panose="020B0604020202020204" pitchFamily="34" charset="0"/>
                <a:cs typeface="Arial" panose="020B0604020202020204" pitchFamily="34" charset="0"/>
              </a:rPr>
              <a:t>REGULACION LEGAL</a:t>
            </a:r>
            <a:endParaRPr lang="es-CO" sz="2000" b="1" dirty="0" smtClean="0">
              <a:latin typeface="Arial" panose="020B0604020202020204" pitchFamily="34" charset="0"/>
              <a:cs typeface="Arial" panose="020B0604020202020204" pitchFamily="34" charset="0"/>
            </a:endParaRPr>
          </a:p>
          <a:p>
            <a:pPr algn="just"/>
            <a:endParaRPr lang="es-CO" b="1" dirty="0">
              <a:latin typeface="Arial" panose="020B0604020202020204" pitchFamily="34" charset="0"/>
              <a:cs typeface="Arial" panose="020B0604020202020204" pitchFamily="34" charset="0"/>
            </a:endParaRPr>
          </a:p>
          <a:p>
            <a:pPr algn="just"/>
            <a:r>
              <a:rPr lang="es-CO" sz="2000" dirty="0">
                <a:latin typeface="Arial" panose="020B0604020202020204" pitchFamily="34" charset="0"/>
                <a:cs typeface="Arial" panose="020B0604020202020204" pitchFamily="34" charset="0"/>
              </a:rPr>
              <a:t>L</a:t>
            </a:r>
            <a:r>
              <a:rPr lang="es-CO" sz="2000" dirty="0" smtClean="0">
                <a:latin typeface="Arial" panose="020B0604020202020204" pitchFamily="34" charset="0"/>
                <a:cs typeface="Arial" panose="020B0604020202020204" pitchFamily="34" charset="0"/>
              </a:rPr>
              <a:t>a </a:t>
            </a:r>
            <a:r>
              <a:rPr lang="es-CO" sz="2000" dirty="0">
                <a:latin typeface="Arial" panose="020B0604020202020204" pitchFamily="34" charset="0"/>
                <a:cs typeface="Arial" panose="020B0604020202020204" pitchFamily="34" charset="0"/>
              </a:rPr>
              <a:t>única regulación legal expresa que tiene la figura del consorcio se encuentra en la Ley 80 de 1993, y</a:t>
            </a:r>
            <a:r>
              <a:rPr lang="es-CO" sz="2000" dirty="0" smtClean="0">
                <a:latin typeface="Arial" panose="020B0604020202020204" pitchFamily="34" charset="0"/>
                <a:cs typeface="Arial" panose="020B0604020202020204" pitchFamily="34" charset="0"/>
              </a:rPr>
              <a:t> </a:t>
            </a:r>
            <a:r>
              <a:rPr lang="es-CO" sz="2000" dirty="0">
                <a:latin typeface="Arial" panose="020B0604020202020204" pitchFamily="34" charset="0"/>
                <a:cs typeface="Arial" panose="020B0604020202020204" pitchFamily="34" charset="0"/>
              </a:rPr>
              <a:t>establece la posibilidad de que el Estado celebre contratos con esa clase de asociaciones colaborativas, y determina la responsabilidad solidaria que a estas le asiste frente a la entidad pública contratante.</a:t>
            </a:r>
          </a:p>
          <a:p>
            <a:pPr algn="just"/>
            <a:endParaRPr lang="es-CO" sz="2000" dirty="0">
              <a:latin typeface="Arial" panose="020B0604020202020204" pitchFamily="34" charset="0"/>
              <a:cs typeface="Arial" panose="020B0604020202020204" pitchFamily="34" charset="0"/>
            </a:endParaRPr>
          </a:p>
          <a:p>
            <a:pPr algn="just"/>
            <a:r>
              <a:rPr lang="es-CO" sz="2000" dirty="0" smtClean="0">
                <a:latin typeface="Arial" panose="020B0604020202020204" pitchFamily="34" charset="0"/>
                <a:cs typeface="Arial" panose="020B0604020202020204" pitchFamily="34" charset="0"/>
              </a:rPr>
              <a:t>El </a:t>
            </a:r>
            <a:r>
              <a:rPr lang="es-CO" sz="2000" dirty="0">
                <a:latin typeface="Arial" panose="020B0604020202020204" pitchFamily="34" charset="0"/>
                <a:cs typeface="Arial" panose="020B0604020202020204" pitchFamily="34" charset="0"/>
              </a:rPr>
              <a:t>consorcio surge como tal desde que sus integrantes pactan y establecen su conformación con miras a la celebración y ejecución del negocio jurídico con el Estado, y no se disuelve por las desavenencias acontecidas entre sus integrantes ni por el ejercicio irregular de su representación</a:t>
            </a:r>
            <a:endParaRPr lang="es-CO" sz="2000" dirty="0" smtClean="0">
              <a:latin typeface="Arial" panose="020B0604020202020204" pitchFamily="34" charset="0"/>
              <a:cs typeface="Arial" panose="020B0604020202020204" pitchFamily="34" charset="0"/>
            </a:endParaRPr>
          </a:p>
        </p:txBody>
      </p:sp>
      <p:sp>
        <p:nvSpPr>
          <p:cNvPr id="11" name="Rectángulo 10"/>
          <p:cNvSpPr/>
          <p:nvPr/>
        </p:nvSpPr>
        <p:spPr>
          <a:xfrm>
            <a:off x="3702050" y="326492"/>
            <a:ext cx="4157933"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OCTUBRE</a:t>
            </a:r>
            <a:r>
              <a:rPr lang="es-CO" sz="2000" b="1" dirty="0" smtClean="0">
                <a:solidFill>
                  <a:schemeClr val="accent1"/>
                </a:solidFill>
              </a:rPr>
              <a:t>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20" name="Rectángulo 19"/>
          <p:cNvSpPr/>
          <p:nvPr/>
        </p:nvSpPr>
        <p:spPr>
          <a:xfrm>
            <a:off x="484624" y="822755"/>
            <a:ext cx="10592783"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PRECISIONES JURISPRUDENCIALES SOBRE LA FIGURA JURÍDICA DEL CONSORCIO</a:t>
            </a:r>
            <a:endParaRPr lang="es-CO" sz="2800" b="1" dirty="0" smtClean="0">
              <a:latin typeface="Arial" panose="020B0604020202020204" pitchFamily="34" charset="0"/>
              <a:cs typeface="Arial" panose="020B0604020202020204" pitchFamily="34" charset="0"/>
            </a:endParaRPr>
          </a:p>
        </p:txBody>
      </p:sp>
      <p:sp>
        <p:nvSpPr>
          <p:cNvPr id="2" name="AutoShape 2" descr="Hasta dónde rige cláusula compromisoria pactada en promesa de compraventa?  | Ámbito Juríd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25" y="2691685"/>
            <a:ext cx="2711366" cy="2711366"/>
          </a:xfrm>
          <a:prstGeom prst="rect">
            <a:avLst/>
          </a:prstGeom>
        </p:spPr>
      </p:pic>
    </p:spTree>
    <p:extLst>
      <p:ext uri="{BB962C8B-B14F-4D97-AF65-F5344CB8AC3E}">
        <p14:creationId xmlns:p14="http://schemas.microsoft.com/office/powerpoint/2010/main" val="2083530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157933"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OCTUBRE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124690" y="2829275"/>
            <a:ext cx="3164610" cy="892552"/>
          </a:xfrm>
          <a:prstGeom prst="rect">
            <a:avLst/>
          </a:prstGeom>
        </p:spPr>
        <p:txBody>
          <a:bodyPr wrap="square">
            <a:spAutoFit/>
          </a:bodyPr>
          <a:lstStyle/>
          <a:p>
            <a:pPr algn="just"/>
            <a:r>
              <a:rPr lang="es-CO" sz="2400" dirty="0" smtClean="0"/>
              <a:t> </a:t>
            </a:r>
          </a:p>
          <a:p>
            <a:pPr algn="just"/>
            <a:endParaRPr lang="es-CO" sz="1400" dirty="0"/>
          </a:p>
          <a:p>
            <a:pPr algn="just"/>
            <a:endParaRPr lang="es-ES" sz="1400" dirty="0"/>
          </a:p>
        </p:txBody>
      </p:sp>
      <p:sp>
        <p:nvSpPr>
          <p:cNvPr id="2" name="CuadroTexto 1"/>
          <p:cNvSpPr txBox="1"/>
          <p:nvPr/>
        </p:nvSpPr>
        <p:spPr>
          <a:xfrm>
            <a:off x="465074" y="736394"/>
            <a:ext cx="8031763" cy="5970865"/>
          </a:xfrm>
          <a:prstGeom prst="rect">
            <a:avLst/>
          </a:prstGeom>
          <a:noFill/>
        </p:spPr>
        <p:txBody>
          <a:bodyPr wrap="square" rtlCol="0">
            <a:spAutoFit/>
          </a:bodyPr>
          <a:lstStyle/>
          <a:p>
            <a:pPr algn="just"/>
            <a:r>
              <a:rPr lang="es-CO" sz="2000" b="1" dirty="0" smtClean="0">
                <a:latin typeface="Arial" panose="020B0604020202020204" pitchFamily="34" charset="0"/>
                <a:cs typeface="Arial" panose="020B0604020202020204" pitchFamily="34" charset="0"/>
              </a:rPr>
              <a:t>CARACTERISTICAS DE LA FIGURA Y SU REPRESENTACIÓN</a:t>
            </a:r>
          </a:p>
          <a:p>
            <a:pPr algn="just"/>
            <a:endParaRPr lang="es-CO" sz="2000" b="1" dirty="0" smtClean="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N</a:t>
            </a:r>
            <a:r>
              <a:rPr lang="es-CO" dirty="0" smtClean="0">
                <a:latin typeface="Arial" panose="020B0604020202020204" pitchFamily="34" charset="0"/>
                <a:cs typeface="Arial" panose="020B0604020202020204" pitchFamily="34" charset="0"/>
              </a:rPr>
              <a:t>o </a:t>
            </a:r>
            <a:r>
              <a:rPr lang="es-CO" dirty="0">
                <a:latin typeface="Arial" panose="020B0604020202020204" pitchFamily="34" charset="0"/>
                <a:cs typeface="Arial" panose="020B0604020202020204" pitchFamily="34" charset="0"/>
              </a:rPr>
              <a:t>está detalladamente regulada por la ley la figura del consorcio, tampoco lo están las bases o presupuestos de su representación, respecto de la cual la Ley 80 pone de manifiesto dos aspectos fundamentales, a saber</a:t>
            </a:r>
            <a:r>
              <a:rPr lang="es-CO" dirty="0" smtClean="0">
                <a:latin typeface="Arial" panose="020B0604020202020204" pitchFamily="34" charset="0"/>
                <a:cs typeface="Arial" panose="020B0604020202020204" pitchFamily="34" charset="0"/>
              </a:rPr>
              <a:t>:</a:t>
            </a:r>
          </a:p>
          <a:p>
            <a:pPr algn="just"/>
            <a:endParaRPr lang="es-CO" dirty="0">
              <a:latin typeface="Arial" panose="020B0604020202020204" pitchFamily="34" charset="0"/>
              <a:cs typeface="Arial" panose="020B0604020202020204" pitchFamily="34" charset="0"/>
            </a:endParaRPr>
          </a:p>
          <a:p>
            <a:pPr marL="400050" indent="-400050" algn="just">
              <a:buAutoNum type="romanLcParenR"/>
            </a:pPr>
            <a:r>
              <a:rPr lang="es-CO" dirty="0">
                <a:latin typeface="Arial" panose="020B0604020202020204" pitchFamily="34" charset="0"/>
                <a:cs typeface="Arial" panose="020B0604020202020204" pitchFamily="34" charset="0"/>
              </a:rPr>
              <a:t>L</a:t>
            </a:r>
            <a:r>
              <a:rPr lang="es-CO" dirty="0" smtClean="0">
                <a:latin typeface="Arial" panose="020B0604020202020204" pitchFamily="34" charset="0"/>
                <a:cs typeface="Arial" panose="020B0604020202020204" pitchFamily="34" charset="0"/>
              </a:rPr>
              <a:t>a </a:t>
            </a:r>
            <a:r>
              <a:rPr lang="es-CO" dirty="0">
                <a:latin typeface="Arial" panose="020B0604020202020204" pitchFamily="34" charset="0"/>
                <a:cs typeface="Arial" panose="020B0604020202020204" pitchFamily="34" charset="0"/>
              </a:rPr>
              <a:t>Constitución del consorcio no da lugar a una persona jurídica distinta de los sujetos que lo integran, su representación no puede concebirse en esos casos como una derivación de personería jurídica alguna ni como presupuesto de la capacidad para contratar, </a:t>
            </a:r>
            <a:r>
              <a:rPr lang="es-CO" dirty="0" smtClean="0">
                <a:latin typeface="Arial" panose="020B0604020202020204" pitchFamily="34" charset="0"/>
                <a:cs typeface="Arial" panose="020B0604020202020204" pitchFamily="34" charset="0"/>
              </a:rPr>
              <a:t>mas bien es un instrumento exclusivo para </a:t>
            </a:r>
            <a:r>
              <a:rPr lang="es-CO" dirty="0">
                <a:latin typeface="Arial" panose="020B0604020202020204" pitchFamily="34" charset="0"/>
                <a:cs typeface="Arial" panose="020B0604020202020204" pitchFamily="34" charset="0"/>
              </a:rPr>
              <a:t>efectos de la contratación estatal, </a:t>
            </a:r>
            <a:r>
              <a:rPr lang="es-CO" dirty="0" smtClean="0">
                <a:latin typeface="Arial" panose="020B0604020202020204" pitchFamily="34" charset="0"/>
                <a:cs typeface="Arial" panose="020B0604020202020204" pitchFamily="34" charset="0"/>
              </a:rPr>
              <a:t>que facilita </a:t>
            </a:r>
            <a:r>
              <a:rPr lang="es-CO" dirty="0">
                <a:latin typeface="Arial" panose="020B0604020202020204" pitchFamily="34" charset="0"/>
                <a:cs typeface="Arial" panose="020B0604020202020204" pitchFamily="34" charset="0"/>
              </a:rPr>
              <a:t>el cumplimiento de las obligaciones que le competen al consorcio proponente y/o </a:t>
            </a:r>
            <a:r>
              <a:rPr lang="es-CO" dirty="0" smtClean="0">
                <a:latin typeface="Arial" panose="020B0604020202020204" pitchFamily="34" charset="0"/>
                <a:cs typeface="Arial" panose="020B0604020202020204" pitchFamily="34" charset="0"/>
              </a:rPr>
              <a:t>contratista.</a:t>
            </a:r>
          </a:p>
          <a:p>
            <a:pPr marL="400050" indent="-400050" algn="just">
              <a:buAutoNum type="romanLcParenR"/>
            </a:pPr>
            <a:endParaRPr lang="es-CO" dirty="0" smtClean="0">
              <a:latin typeface="Arial" panose="020B0604020202020204" pitchFamily="34" charset="0"/>
              <a:cs typeface="Arial" panose="020B0604020202020204" pitchFamily="34" charset="0"/>
            </a:endParaRPr>
          </a:p>
          <a:p>
            <a:pPr marL="400050" indent="-400050" algn="just">
              <a:buAutoNum type="romanLcParenR"/>
            </a:pPr>
            <a:r>
              <a:rPr lang="es-CO" dirty="0" smtClean="0">
                <a:latin typeface="Arial" panose="020B0604020202020204" pitchFamily="34" charset="0"/>
                <a:cs typeface="Arial" panose="020B0604020202020204" pitchFamily="34" charset="0"/>
              </a:rPr>
              <a:t>Sin embargo, </a:t>
            </a:r>
            <a:r>
              <a:rPr lang="es-CO" dirty="0">
                <a:latin typeface="Arial" panose="020B0604020202020204" pitchFamily="34" charset="0"/>
                <a:cs typeface="Arial" panose="020B0604020202020204" pitchFamily="34" charset="0"/>
              </a:rPr>
              <a:t>debe existir un representante expresamente autorizado por el consorcio, </a:t>
            </a:r>
            <a:r>
              <a:rPr lang="es-CO" dirty="0" smtClean="0">
                <a:latin typeface="Arial" panose="020B0604020202020204" pitchFamily="34" charset="0"/>
                <a:cs typeface="Arial" panose="020B0604020202020204" pitchFamily="34" charset="0"/>
              </a:rPr>
              <a:t>la </a:t>
            </a:r>
            <a:r>
              <a:rPr lang="es-CO" dirty="0">
                <a:latin typeface="Arial" panose="020B0604020202020204" pitchFamily="34" charset="0"/>
                <a:cs typeface="Arial" panose="020B0604020202020204" pitchFamily="34" charset="0"/>
              </a:rPr>
              <a:t>ley </a:t>
            </a:r>
            <a:r>
              <a:rPr lang="es-CO" dirty="0" smtClean="0">
                <a:latin typeface="Arial" panose="020B0604020202020204" pitchFamily="34" charset="0"/>
                <a:cs typeface="Arial" panose="020B0604020202020204" pitchFamily="34" charset="0"/>
              </a:rPr>
              <a:t>impone el deber </a:t>
            </a:r>
            <a:r>
              <a:rPr lang="es-CO" dirty="0">
                <a:latin typeface="Arial" panose="020B0604020202020204" pitchFamily="34" charset="0"/>
                <a:cs typeface="Arial" panose="020B0604020202020204" pitchFamily="34" charset="0"/>
              </a:rPr>
              <a:t>de designar a </a:t>
            </a:r>
            <a:r>
              <a:rPr lang="es-CO" dirty="0" smtClean="0">
                <a:latin typeface="Arial" panose="020B0604020202020204" pitchFamily="34" charset="0"/>
                <a:cs typeface="Arial" panose="020B0604020202020204" pitchFamily="34" charset="0"/>
              </a:rPr>
              <a:t>alguien que </a:t>
            </a:r>
            <a:r>
              <a:rPr lang="es-CO" dirty="0">
                <a:latin typeface="Arial" panose="020B0604020202020204" pitchFamily="34" charset="0"/>
                <a:cs typeface="Arial" panose="020B0604020202020204" pitchFamily="34" charset="0"/>
              </a:rPr>
              <a:t>“para todos los efectos” lo representará, especialmente </a:t>
            </a:r>
            <a:r>
              <a:rPr lang="es-CO" dirty="0" smtClean="0">
                <a:latin typeface="Arial" panose="020B0604020202020204" pitchFamily="34" charset="0"/>
                <a:cs typeface="Arial" panose="020B0604020202020204" pitchFamily="34" charset="0"/>
              </a:rPr>
              <a:t>como titular </a:t>
            </a:r>
            <a:r>
              <a:rPr lang="es-CO" dirty="0">
                <a:latin typeface="Arial" panose="020B0604020202020204" pitchFamily="34" charset="0"/>
                <a:cs typeface="Arial" panose="020B0604020202020204" pitchFamily="34" charset="0"/>
              </a:rPr>
              <a:t>del contrato, ya que </a:t>
            </a:r>
            <a:r>
              <a:rPr lang="es-CO" dirty="0" smtClean="0">
                <a:latin typeface="Arial" panose="020B0604020202020204" pitchFamily="34" charset="0"/>
                <a:cs typeface="Arial" panose="020B0604020202020204" pitchFamily="34" charset="0"/>
              </a:rPr>
              <a:t>para cada actuación </a:t>
            </a:r>
            <a:r>
              <a:rPr lang="es-CO" dirty="0">
                <a:latin typeface="Arial" panose="020B0604020202020204" pitchFamily="34" charset="0"/>
                <a:cs typeface="Arial" panose="020B0604020202020204" pitchFamily="34" charset="0"/>
              </a:rPr>
              <a:t>que las partes adelanten en el marco del negocio jurídico tiene la virtualidad de generar derechos y obligaciones.</a:t>
            </a:r>
          </a:p>
          <a:p>
            <a:pPr algn="just"/>
            <a:endParaRPr lang="es-ES"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837" y="2472744"/>
            <a:ext cx="2766466" cy="2830092"/>
          </a:xfrm>
          <a:prstGeom prst="rect">
            <a:avLst/>
          </a:prstGeom>
        </p:spPr>
      </p:pic>
    </p:spTree>
    <p:extLst>
      <p:ext uri="{BB962C8B-B14F-4D97-AF65-F5344CB8AC3E}">
        <p14:creationId xmlns:p14="http://schemas.microsoft.com/office/powerpoint/2010/main" val="1055113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356716"/>
            <a:ext cx="4157933"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OCTUBRE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124690" y="2829275"/>
            <a:ext cx="3164610" cy="892552"/>
          </a:xfrm>
          <a:prstGeom prst="rect">
            <a:avLst/>
          </a:prstGeom>
        </p:spPr>
        <p:txBody>
          <a:bodyPr wrap="square">
            <a:spAutoFit/>
          </a:bodyPr>
          <a:lstStyle/>
          <a:p>
            <a:pPr algn="just"/>
            <a:r>
              <a:rPr lang="es-CO" sz="2400" dirty="0" smtClean="0"/>
              <a:t> </a:t>
            </a:r>
          </a:p>
          <a:p>
            <a:pPr algn="just"/>
            <a:endParaRPr lang="es-CO" sz="1400" dirty="0"/>
          </a:p>
          <a:p>
            <a:pPr algn="just"/>
            <a:endParaRPr lang="es-ES" sz="1400" dirty="0"/>
          </a:p>
        </p:txBody>
      </p:sp>
      <p:sp>
        <p:nvSpPr>
          <p:cNvPr id="2" name="CuadroTexto 1"/>
          <p:cNvSpPr txBox="1"/>
          <p:nvPr/>
        </p:nvSpPr>
        <p:spPr>
          <a:xfrm>
            <a:off x="1378268" y="2363907"/>
            <a:ext cx="9105134" cy="3385542"/>
          </a:xfrm>
          <a:prstGeom prst="rect">
            <a:avLst/>
          </a:prstGeom>
          <a:noFill/>
        </p:spPr>
        <p:txBody>
          <a:bodyPr wrap="square" rtlCol="0">
            <a:spAutoFit/>
          </a:bodyPr>
          <a:lstStyle/>
          <a:p>
            <a:pPr algn="just"/>
            <a:r>
              <a:rPr lang="es-CO" dirty="0">
                <a:latin typeface="Arial" panose="020B0604020202020204" pitchFamily="34" charset="0"/>
                <a:cs typeface="Arial" panose="020B0604020202020204" pitchFamily="34" charset="0"/>
              </a:rPr>
              <a:t>L</a:t>
            </a:r>
            <a:r>
              <a:rPr lang="es-CO" dirty="0" smtClean="0">
                <a:latin typeface="Arial" panose="020B0604020202020204" pitchFamily="34" charset="0"/>
                <a:cs typeface="Arial" panose="020B0604020202020204" pitchFamily="34" charset="0"/>
              </a:rPr>
              <a:t>a </a:t>
            </a:r>
            <a:r>
              <a:rPr lang="es-CO" dirty="0">
                <a:latin typeface="Arial" panose="020B0604020202020204" pitchFamily="34" charset="0"/>
                <a:cs typeface="Arial" panose="020B0604020202020204" pitchFamily="34" charset="0"/>
              </a:rPr>
              <a:t>responsabilidad del consorcio es solidaria desde la presentación de la oferta; y más aún, presentada esta, el proponente queda sujeto a la obligación de suscribir el contrato estatal en caso de resultar seleccionado, por todo lo cual, tanto la celebración válida del negocio jurídico como lo que acontezca en el marco del mismo, incluido su pago, cobijan y afectan a la totalidad de los miembros del consorcio, incluso al margen de la irregular representación del mismo.</a:t>
            </a:r>
            <a:r>
              <a:rPr lang="es-ES" i="1" dirty="0" smtClean="0">
                <a:latin typeface="Arial" panose="020B0604020202020204" pitchFamily="34" charset="0"/>
                <a:cs typeface="Arial" panose="020B0604020202020204" pitchFamily="34" charset="0"/>
              </a:rPr>
              <a:t> </a:t>
            </a:r>
          </a:p>
          <a:p>
            <a:pPr algn="just"/>
            <a:endParaRPr lang="es-CO" i="1" dirty="0">
              <a:latin typeface="Arial" panose="020B0604020202020204" pitchFamily="34" charset="0"/>
              <a:cs typeface="Arial" panose="020B0604020202020204" pitchFamily="34" charset="0"/>
            </a:endParaRPr>
          </a:p>
          <a:p>
            <a:pPr algn="just"/>
            <a:r>
              <a:rPr lang="es-CO" dirty="0" smtClean="0">
                <a:latin typeface="Arial" panose="020B0604020202020204" pitchFamily="34" charset="0"/>
                <a:cs typeface="Arial" panose="020B0604020202020204" pitchFamily="34" charset="0"/>
              </a:rPr>
              <a:t>En ese orden de ideas, se </a:t>
            </a:r>
            <a:r>
              <a:rPr lang="es-CO" dirty="0">
                <a:latin typeface="Arial" panose="020B0604020202020204" pitchFamily="34" charset="0"/>
                <a:cs typeface="Arial" panose="020B0604020202020204" pitchFamily="34" charset="0"/>
              </a:rPr>
              <a:t>requiere que los consorciados habiliten expresamente a quien, a nombre de esa figura asociativa, presentará la propuesta, celebrará el contrato desarrollará el objeto pactado y ejecutará ante la entidad los distintos actos que se requieran en el avance de la relación contractual.</a:t>
            </a:r>
            <a:endParaRPr lang="es-ES" dirty="0" smtClean="0">
              <a:latin typeface="Arial" panose="020B0604020202020204" pitchFamily="34" charset="0"/>
              <a:cs typeface="Arial" panose="020B0604020202020204" pitchFamily="34" charset="0"/>
            </a:endParaRPr>
          </a:p>
          <a:p>
            <a:pPr lvl="0" algn="just"/>
            <a:endParaRPr lang="es-ES" sz="1600" dirty="0"/>
          </a:p>
        </p:txBody>
      </p:sp>
      <p:sp>
        <p:nvSpPr>
          <p:cNvPr id="6" name="Rectángulo 5"/>
          <p:cNvSpPr/>
          <p:nvPr/>
        </p:nvSpPr>
        <p:spPr>
          <a:xfrm>
            <a:off x="512392" y="1131331"/>
            <a:ext cx="10592783"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RESPONSABILIDAD DEL CONSORCIO Y SU REPRESENTANTE</a:t>
            </a:r>
            <a:endParaRPr lang="es-CO" sz="2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7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157933"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OCTUBRE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124690" y="2829275"/>
            <a:ext cx="3164610" cy="892552"/>
          </a:xfrm>
          <a:prstGeom prst="rect">
            <a:avLst/>
          </a:prstGeom>
        </p:spPr>
        <p:txBody>
          <a:bodyPr wrap="square">
            <a:spAutoFit/>
          </a:bodyPr>
          <a:lstStyle/>
          <a:p>
            <a:pPr algn="just"/>
            <a:r>
              <a:rPr lang="es-CO" sz="2400" dirty="0" smtClean="0"/>
              <a:t> </a:t>
            </a:r>
          </a:p>
          <a:p>
            <a:pPr algn="just"/>
            <a:endParaRPr lang="es-CO" sz="1400" dirty="0"/>
          </a:p>
          <a:p>
            <a:pPr algn="just"/>
            <a:endParaRPr lang="es-ES" sz="1400" dirty="0"/>
          </a:p>
        </p:txBody>
      </p:sp>
      <p:sp>
        <p:nvSpPr>
          <p:cNvPr id="2" name="CuadroTexto 1"/>
          <p:cNvSpPr txBox="1"/>
          <p:nvPr/>
        </p:nvSpPr>
        <p:spPr>
          <a:xfrm>
            <a:off x="4080041" y="1358160"/>
            <a:ext cx="6957153" cy="5078313"/>
          </a:xfrm>
          <a:prstGeom prst="rect">
            <a:avLst/>
          </a:prstGeom>
          <a:noFill/>
        </p:spPr>
        <p:txBody>
          <a:bodyPr wrap="square" rtlCol="0">
            <a:spAutoFit/>
          </a:bodyPr>
          <a:lstStyle/>
          <a:p>
            <a:pPr algn="just"/>
            <a:r>
              <a:rPr lang="es-CO" dirty="0" smtClean="0">
                <a:latin typeface="Arial" panose="020B0604020202020204" pitchFamily="34" charset="0"/>
                <a:cs typeface="Arial" panose="020B0604020202020204" pitchFamily="34" charset="0"/>
              </a:rPr>
              <a:t>El </a:t>
            </a:r>
            <a:r>
              <a:rPr lang="es-CO" dirty="0">
                <a:latin typeface="Arial" panose="020B0604020202020204" pitchFamily="34" charset="0"/>
                <a:cs typeface="Arial" panose="020B0604020202020204" pitchFamily="34" charset="0"/>
              </a:rPr>
              <a:t>Consejo de Estado parte de reconocer que, no solo bajo el principio de la autonomía de la voluntad, sino también porque la ley establece precisamente que son los consorcios (y uniones temporales) los que “deberán” designar a quien los represente para todos los efectos, es </a:t>
            </a:r>
            <a:r>
              <a:rPr lang="es-CO" dirty="0" smtClean="0">
                <a:latin typeface="Arial" panose="020B0604020202020204" pitchFamily="34" charset="0"/>
                <a:cs typeface="Arial" panose="020B0604020202020204" pitchFamily="34" charset="0"/>
              </a:rPr>
              <a:t>palmario </a:t>
            </a:r>
            <a:r>
              <a:rPr lang="es-CO" dirty="0">
                <a:latin typeface="Arial" panose="020B0604020202020204" pitchFamily="34" charset="0"/>
                <a:cs typeface="Arial" panose="020B0604020202020204" pitchFamily="34" charset="0"/>
              </a:rPr>
              <a:t>que el representante del consorcio debe hallarse facultado o autorizado por su representado, quien en principio solo se obliga civil o comercialmente por manifestación expresa de su voluntad, y por regla general, la ley no privilegia que alguien pueda obligar a un tercero sin su consentimiento</a:t>
            </a:r>
          </a:p>
          <a:p>
            <a:pPr algn="just"/>
            <a:endParaRPr lang="es-CO" dirty="0" smtClean="0">
              <a:latin typeface="Arial" panose="020B0604020202020204" pitchFamily="34" charset="0"/>
              <a:cs typeface="Arial" panose="020B0604020202020204" pitchFamily="34" charset="0"/>
            </a:endParaRPr>
          </a:p>
          <a:p>
            <a:pPr algn="just"/>
            <a:r>
              <a:rPr lang="es-CO" dirty="0" smtClean="0">
                <a:latin typeface="Arial" panose="020B0604020202020204" pitchFamily="34" charset="0"/>
                <a:cs typeface="Arial" panose="020B0604020202020204" pitchFamily="34" charset="0"/>
              </a:rPr>
              <a:t>Desde </a:t>
            </a:r>
            <a:r>
              <a:rPr lang="es-CO" dirty="0">
                <a:latin typeface="Arial" panose="020B0604020202020204" pitchFamily="34" charset="0"/>
                <a:cs typeface="Arial" panose="020B0604020202020204" pitchFamily="34" charset="0"/>
              </a:rPr>
              <a:t>el momento de presentación de la propuesta surge para los consorcios la responsabilidad solidaria que abarca tanto lo que se derive de la oferta misma como del contrato, y de otro lado, el ejercicio de representación sin previo poder o facultad no genera la responsabilidad del tercero que con el representante contrata, sino la de este frente a aquel y frente a su representado. </a:t>
            </a:r>
          </a:p>
          <a:p>
            <a:pPr algn="just"/>
            <a:r>
              <a:rPr lang="es-CO" dirty="0" smtClean="0">
                <a:latin typeface="Arial" panose="020B0604020202020204" pitchFamily="34" charset="0"/>
                <a:cs typeface="Arial" panose="020B0604020202020204" pitchFamily="34" charset="0"/>
              </a:rPr>
              <a:t>(</a:t>
            </a:r>
            <a:r>
              <a:rPr lang="es-CO" dirty="0">
                <a:latin typeface="Arial" panose="020B0604020202020204" pitchFamily="34" charset="0"/>
                <a:cs typeface="Arial" panose="020B0604020202020204" pitchFamily="34" charset="0"/>
              </a:rPr>
              <a:t>C.P.: María Adriana Marín).</a:t>
            </a:r>
            <a:endParaRPr lang="es-ES" b="1" i="1" dirty="0">
              <a:latin typeface="Arial" panose="020B0604020202020204" pitchFamily="34" charset="0"/>
              <a:cs typeface="Arial" panose="020B0604020202020204" pitchFamily="34" charset="0"/>
            </a:endParaRPr>
          </a:p>
        </p:txBody>
      </p:sp>
      <p:pic>
        <p:nvPicPr>
          <p:cNvPr id="1026" name="Picture 2" descr="¿Cuáles son las diferencias entre ley y no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30" y="2614411"/>
            <a:ext cx="2833346" cy="2497768"/>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652049" y="675377"/>
            <a:ext cx="10592783" cy="523220"/>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POSICION DEL CONSEJO DE ESTADO</a:t>
            </a:r>
            <a:endParaRPr lang="es-CO" sz="2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037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1809</TotalTime>
  <Words>716</Words>
  <Application>Microsoft Office PowerPoint</Application>
  <PresentationFormat>Panorámica</PresentationFormat>
  <Paragraphs>40</Paragraphs>
  <Slides>6</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6</vt:i4>
      </vt:variant>
    </vt:vector>
  </HeadingPairs>
  <TitlesOfParts>
    <vt:vector size="12" baseType="lpstr">
      <vt:lpstr>Arial</vt:lpstr>
      <vt:lpstr>Arial Black</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Carlos Andres Moreno Torres</cp:lastModifiedBy>
  <cp:revision>117</cp:revision>
  <dcterms:created xsi:type="dcterms:W3CDTF">2021-07-07T17:06:09Z</dcterms:created>
  <dcterms:modified xsi:type="dcterms:W3CDTF">2023-11-08T19:14:27Z</dcterms:modified>
</cp:coreProperties>
</file>