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
  </p:notesMasterIdLst>
  <p:sldIdLst>
    <p:sldId id="264" r:id="rId3"/>
    <p:sldId id="287" r:id="rId4"/>
    <p:sldId id="284" r:id="rId5"/>
    <p:sldId id="275" r:id="rId6"/>
    <p:sldId id="285" r:id="rId7"/>
    <p:sldId id="266"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4" d="100"/>
          <a:sy n="74" d="100"/>
        </p:scale>
        <p:origin x="84" y="738"/>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04/12/2023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3145" y="1064503"/>
            <a:ext cx="3784600" cy="707886"/>
          </a:xfrm>
          <a:prstGeom prst="rect">
            <a:avLst/>
          </a:prstGeom>
          <a:noFill/>
        </p:spPr>
        <p:txBody>
          <a:bodyPr wrap="square" rtlCol="0">
            <a:spAutoFit/>
          </a:bodyPr>
          <a:lstStyle/>
          <a:p>
            <a:pPr algn="ctr"/>
            <a:r>
              <a:rPr lang="es-CO" sz="2000" b="1" dirty="0" smtClean="0">
                <a:latin typeface="Arial" panose="020B0604020202020204" pitchFamily="34" charset="0"/>
                <a:cs typeface="Arial" panose="020B0604020202020204" pitchFamily="34" charset="0"/>
              </a:rPr>
              <a:t>OFICINA LEGAL</a:t>
            </a:r>
          </a:p>
          <a:p>
            <a:pPr algn="ctr"/>
            <a:r>
              <a:rPr lang="es-CO" sz="2000" b="1" dirty="0">
                <a:latin typeface="Arial" panose="020B0604020202020204" pitchFamily="34" charset="0"/>
                <a:cs typeface="Arial" panose="020B0604020202020204" pitchFamily="34" charset="0"/>
              </a:rPr>
              <a:t> INDUSTRIA </a:t>
            </a:r>
            <a:r>
              <a:rPr lang="es-CO" sz="2000" b="1" dirty="0" smtClean="0">
                <a:latin typeface="Arial" panose="020B0604020202020204" pitchFamily="34" charset="0"/>
                <a:cs typeface="Arial" panose="020B0604020202020204" pitchFamily="34" charset="0"/>
              </a:rPr>
              <a:t>MILITAR</a:t>
            </a:r>
            <a:endParaRPr lang="es-CO" sz="2000" b="1" dirty="0">
              <a:latin typeface="Arial" panose="020B0604020202020204" pitchFamily="34" charset="0"/>
              <a:cs typeface="Arial" panose="020B0604020202020204" pitchFamily="34" charset="0"/>
            </a:endParaRPr>
          </a:p>
        </p:txBody>
      </p:sp>
      <p:sp>
        <p:nvSpPr>
          <p:cNvPr id="3" name="CuadroTexto 2"/>
          <p:cNvSpPr txBox="1"/>
          <p:nvPr/>
        </p:nvSpPr>
        <p:spPr>
          <a:xfrm>
            <a:off x="444682" y="2906332"/>
            <a:ext cx="5714818"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JURÍDICO </a:t>
            </a:r>
            <a:endParaRPr lang="es-CO" sz="3600" dirty="0">
              <a:latin typeface="Arial Black" panose="020B0A04020102020204" pitchFamily="34" charset="0"/>
            </a:endParaRPr>
          </a:p>
          <a:p>
            <a:pPr algn="ctr"/>
            <a:r>
              <a:rPr lang="es-CO" sz="3600" dirty="0" smtClean="0">
                <a:latin typeface="Arial Black" panose="020B0A04020102020204" pitchFamily="34" charset="0"/>
              </a:rPr>
              <a:t>NOVIEMBRE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2050" y="326492"/>
            <a:ext cx="446167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NOVIEMBRE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484624" y="2546054"/>
            <a:ext cx="8057165" cy="3139321"/>
          </a:xfrm>
          <a:prstGeom prst="rect">
            <a:avLst/>
          </a:prstGeom>
        </p:spPr>
        <p:txBody>
          <a:bodyPr wrap="square">
            <a:spAutoFit/>
          </a:bodyPr>
          <a:lstStyle/>
          <a:p>
            <a:pPr algn="just"/>
            <a:r>
              <a:rPr lang="es-CO" sz="2000" b="1" dirty="0" smtClean="0">
                <a:latin typeface="Arial" panose="020B0604020202020204" pitchFamily="34" charset="0"/>
                <a:cs typeface="Arial" panose="020B0604020202020204" pitchFamily="34" charset="0"/>
              </a:rPr>
              <a:t>DEFINICIÓN LEGAL LEY </a:t>
            </a:r>
            <a:r>
              <a:rPr lang="es-CO" sz="2000" b="1" dirty="0" smtClean="0">
                <a:latin typeface="Arial" panose="020B0604020202020204" pitchFamily="34" charset="0"/>
                <a:cs typeface="Arial" panose="020B0604020202020204" pitchFamily="34" charset="0"/>
              </a:rPr>
              <a:t>1563 DE 2012:</a:t>
            </a:r>
            <a:endParaRPr lang="es-CO" sz="2000" b="1" dirty="0" smtClean="0">
              <a:latin typeface="Arial" panose="020B0604020202020204" pitchFamily="34" charset="0"/>
              <a:cs typeface="Arial" panose="020B0604020202020204" pitchFamily="34" charset="0"/>
            </a:endParaRPr>
          </a:p>
          <a:p>
            <a:pPr algn="just"/>
            <a:endParaRPr lang="es-CO" b="1" dirty="0">
              <a:latin typeface="Arial" panose="020B0604020202020204" pitchFamily="34" charset="0"/>
              <a:cs typeface="Arial" panose="020B0604020202020204" pitchFamily="34" charset="0"/>
            </a:endParaRPr>
          </a:p>
          <a:p>
            <a:pPr algn="just"/>
            <a:r>
              <a:rPr lang="es-CO" sz="2000" i="1" dirty="0">
                <a:latin typeface="Arial" panose="020B0604020202020204" pitchFamily="34" charset="0"/>
                <a:cs typeface="Arial" panose="020B0604020202020204" pitchFamily="34" charset="0"/>
              </a:rPr>
              <a:t>ARTICULO </a:t>
            </a:r>
            <a:r>
              <a:rPr lang="es-CO" sz="2000" i="1" dirty="0" smtClean="0">
                <a:latin typeface="Arial" panose="020B0604020202020204" pitchFamily="34" charset="0"/>
                <a:cs typeface="Arial" panose="020B0604020202020204" pitchFamily="34" charset="0"/>
              </a:rPr>
              <a:t>1o</a:t>
            </a:r>
            <a:r>
              <a:rPr lang="es-CO" sz="2000" i="1" dirty="0">
                <a:latin typeface="Arial" panose="020B0604020202020204" pitchFamily="34" charset="0"/>
                <a:cs typeface="Arial" panose="020B0604020202020204" pitchFamily="34" charset="0"/>
              </a:rPr>
              <a:t>. </a:t>
            </a:r>
            <a:r>
              <a:rPr lang="es-CO" sz="2000" i="1" dirty="0">
                <a:latin typeface="Arial" panose="020B0604020202020204" pitchFamily="34" charset="0"/>
                <a:cs typeface="Arial" panose="020B0604020202020204" pitchFamily="34" charset="0"/>
              </a:rPr>
              <a:t>El arbitraje es un mecanismo alternativo de solución de conflictos mediante el cual las partes defieren a árbitros la solución de una controversia relativa a asuntos de libre disposición o aquellos que la ley autorice</a:t>
            </a:r>
            <a:r>
              <a:rPr lang="es-CO" sz="2000" i="1" dirty="0" smtClean="0">
                <a:latin typeface="Arial" panose="020B0604020202020204" pitchFamily="34" charset="0"/>
                <a:cs typeface="Arial" panose="020B0604020202020204" pitchFamily="34" charset="0"/>
              </a:rPr>
              <a:t>.</a:t>
            </a:r>
          </a:p>
          <a:p>
            <a:pPr algn="just"/>
            <a:endParaRPr lang="es-CO" sz="2000" i="1" dirty="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El </a:t>
            </a:r>
            <a:r>
              <a:rPr lang="es-CO" sz="2000" dirty="0">
                <a:latin typeface="Arial" panose="020B0604020202020204" pitchFamily="34" charset="0"/>
                <a:cs typeface="Arial" panose="020B0604020202020204" pitchFamily="34" charset="0"/>
              </a:rPr>
              <a:t>arbitraje quedó regulado en su integridad por la Ley 1563 de 2012, según lo dispone su artículo 119. Según la referida ley, el laudo arbitral puede ser en derecho, en equidad o técnico.</a:t>
            </a:r>
            <a:endParaRPr lang="es-CO" sz="2000" dirty="0" smtClean="0">
              <a:latin typeface="Arial" panose="020B0604020202020204" pitchFamily="34" charset="0"/>
              <a:cs typeface="Arial" panose="020B0604020202020204" pitchFamily="34" charset="0"/>
            </a:endParaRPr>
          </a:p>
        </p:txBody>
      </p:sp>
      <p:sp>
        <p:nvSpPr>
          <p:cNvPr id="4" name="Rectángulo 3"/>
          <p:cNvSpPr/>
          <p:nvPr/>
        </p:nvSpPr>
        <p:spPr>
          <a:xfrm>
            <a:off x="484624" y="822755"/>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OBLIGATORIEDAD DE ARBITRAJE EN DERECHO PARA ENTIDADES ESTATALES</a:t>
            </a:r>
            <a:endParaRPr lang="es-CO"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61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46167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NOVIEMBRE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p>
          <a:p>
            <a:pPr algn="just"/>
            <a:endParaRPr lang="es-CO" sz="1400" dirty="0"/>
          </a:p>
          <a:p>
            <a:pPr algn="just"/>
            <a:endParaRPr lang="es-ES" sz="1400" dirty="0"/>
          </a:p>
        </p:txBody>
      </p:sp>
      <p:sp>
        <p:nvSpPr>
          <p:cNvPr id="2" name="CuadroTexto 1"/>
          <p:cNvSpPr txBox="1"/>
          <p:nvPr/>
        </p:nvSpPr>
        <p:spPr>
          <a:xfrm>
            <a:off x="465074" y="610136"/>
            <a:ext cx="8877642" cy="6247864"/>
          </a:xfrm>
          <a:prstGeom prst="rect">
            <a:avLst/>
          </a:prstGeom>
          <a:noFill/>
        </p:spPr>
        <p:txBody>
          <a:bodyPr wrap="square" rtlCol="0">
            <a:spAutoFit/>
          </a:bodyPr>
          <a:lstStyle/>
          <a:p>
            <a:pPr algn="ctr"/>
            <a:r>
              <a:rPr lang="es-CO" sz="2000" b="1" dirty="0" smtClean="0">
                <a:latin typeface="Arial" panose="020B0604020202020204" pitchFamily="34" charset="0"/>
                <a:cs typeface="Arial" panose="020B0604020202020204" pitchFamily="34" charset="0"/>
              </a:rPr>
              <a:t>ARBITRAJE </a:t>
            </a:r>
          </a:p>
          <a:p>
            <a:pPr algn="ctr"/>
            <a:endParaRPr lang="es-CO" sz="2000" b="1" dirty="0" smtClean="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Para el arbitraje es necesario que exista un compromiso en el que podrá </a:t>
            </a:r>
            <a:r>
              <a:rPr lang="es-CO" dirty="0">
                <a:latin typeface="Arial" panose="020B0604020202020204" pitchFamily="34" charset="0"/>
                <a:cs typeface="Arial" panose="020B0604020202020204" pitchFamily="34" charset="0"/>
              </a:rPr>
              <a:t>constar en cualquier documento, que contenga:</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1. Los nombres de las partes</a:t>
            </a: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2. La indicación de las controversias que se someten al arbitraje</a:t>
            </a: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3. La indicación del proceso en curso, cuando a ello hubiere lugar</a:t>
            </a:r>
            <a:r>
              <a:rPr lang="es-CO" dirty="0" smtClean="0">
                <a:latin typeface="Arial" panose="020B0604020202020204" pitchFamily="34" charset="0"/>
                <a:cs typeface="Arial" panose="020B0604020202020204" pitchFamily="34" charset="0"/>
              </a:rPr>
              <a:t>.</a:t>
            </a:r>
          </a:p>
          <a:p>
            <a:pPr algn="ctr"/>
            <a:endParaRPr lang="es-CO" dirty="0" smtClean="0">
              <a:latin typeface="Arial" panose="020B0604020202020204" pitchFamily="34" charset="0"/>
              <a:cs typeface="Arial" panose="020B0604020202020204" pitchFamily="34" charset="0"/>
            </a:endParaRPr>
          </a:p>
          <a:p>
            <a:pPr algn="ctr"/>
            <a:r>
              <a:rPr lang="es-CO" sz="2000" b="1" dirty="0" smtClean="0">
                <a:latin typeface="Arial" panose="020B0604020202020204" pitchFamily="34" charset="0"/>
                <a:cs typeface="Arial" panose="020B0604020202020204" pitchFamily="34" charset="0"/>
              </a:rPr>
              <a:t>EXISTEN DOS FORMAS</a:t>
            </a:r>
          </a:p>
          <a:p>
            <a:pPr algn="ctr"/>
            <a:endParaRPr lang="es-CO" dirty="0" smtClean="0">
              <a:latin typeface="Arial" panose="020B0604020202020204" pitchFamily="34" charset="0"/>
              <a:cs typeface="Arial" panose="020B0604020202020204" pitchFamily="34" charset="0"/>
            </a:endParaRPr>
          </a:p>
          <a:p>
            <a:pPr marL="400050" indent="-400050" algn="just">
              <a:buAutoNum type="romanLcParenR"/>
            </a:pPr>
            <a:r>
              <a:rPr lang="es-CO" dirty="0" smtClean="0">
                <a:latin typeface="Arial" panose="020B0604020202020204" pitchFamily="34" charset="0"/>
                <a:cs typeface="Arial" panose="020B0604020202020204" pitchFamily="34" charset="0"/>
              </a:rPr>
              <a:t>El pacto arbitral es un negocio jurídico por virtud del cual las partes someten o se obligan a someter a arbitraje controversias que hayan surgido o puedan surgir entre ellas. El pacto arbitral implica la renuncia de las partes a hacer valer sus pretensiones ante los jueces. El pacto arbitral puede consistir en un compromiso o en una cláusula compromisoria.</a:t>
            </a:r>
          </a:p>
          <a:p>
            <a:pPr marL="400050" indent="-400050" algn="just">
              <a:buAutoNum type="romanLcParenR"/>
            </a:pPr>
            <a:endParaRPr lang="es-CO" dirty="0" smtClean="0">
              <a:latin typeface="Arial" panose="020B0604020202020204" pitchFamily="34" charset="0"/>
              <a:cs typeface="Arial" panose="020B0604020202020204" pitchFamily="34" charset="0"/>
            </a:endParaRPr>
          </a:p>
          <a:p>
            <a:pPr marL="400050" indent="-400050" algn="just">
              <a:buAutoNum type="romanLcParenR"/>
            </a:pPr>
            <a:r>
              <a:rPr lang="es-CO" dirty="0" smtClean="0">
                <a:latin typeface="Arial" panose="020B0604020202020204" pitchFamily="34" charset="0"/>
                <a:cs typeface="Arial" panose="020B0604020202020204" pitchFamily="34" charset="0"/>
              </a:rPr>
              <a:t>La </a:t>
            </a:r>
            <a:r>
              <a:rPr lang="es-CO" dirty="0">
                <a:latin typeface="Arial" panose="020B0604020202020204" pitchFamily="34" charset="0"/>
                <a:cs typeface="Arial" panose="020B0604020202020204" pitchFamily="34" charset="0"/>
              </a:rPr>
              <a:t>cláusula compromisoria, podrá formar parte de un contrato o constar en documento separado inequívocamente referido a </a:t>
            </a:r>
            <a:r>
              <a:rPr lang="es-CO" dirty="0" smtClean="0">
                <a:latin typeface="Arial" panose="020B0604020202020204" pitchFamily="34" charset="0"/>
                <a:cs typeface="Arial" panose="020B0604020202020204" pitchFamily="34" charset="0"/>
              </a:rPr>
              <a:t>él. La </a:t>
            </a:r>
            <a:r>
              <a:rPr lang="es-CO" dirty="0">
                <a:latin typeface="Arial" panose="020B0604020202020204" pitchFamily="34" charset="0"/>
                <a:cs typeface="Arial" panose="020B0604020202020204" pitchFamily="34" charset="0"/>
              </a:rPr>
              <a:t>cláusula compromisoria que se pacte en documento separado del contrato, para producir efectos jurídicos deberá expresar el nombre de las partes e indicar en forma precisa el contrato a que se refiere.</a:t>
            </a:r>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716" y="2455386"/>
            <a:ext cx="2557363" cy="2557363"/>
          </a:xfrm>
          <a:prstGeom prst="rect">
            <a:avLst/>
          </a:prstGeom>
        </p:spPr>
      </p:pic>
    </p:spTree>
    <p:extLst>
      <p:ext uri="{BB962C8B-B14F-4D97-AF65-F5344CB8AC3E}">
        <p14:creationId xmlns:p14="http://schemas.microsoft.com/office/powerpoint/2010/main" val="1055113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04329" y="1904887"/>
            <a:ext cx="7068471" cy="3139321"/>
          </a:xfrm>
          <a:prstGeom prst="rect">
            <a:avLst/>
          </a:prstGeom>
        </p:spPr>
        <p:txBody>
          <a:bodyPr wrap="square">
            <a:spAutoFit/>
          </a:bodyPr>
          <a:lstStyle/>
          <a:p>
            <a:pPr algn="just"/>
            <a:endParaRPr lang="es-CO" b="1" dirty="0">
              <a:latin typeface="Arial" panose="020B0604020202020204" pitchFamily="34" charset="0"/>
              <a:cs typeface="Arial" panose="020B0604020202020204" pitchFamily="34" charset="0"/>
            </a:endParaRPr>
          </a:p>
          <a:p>
            <a:pPr algn="just"/>
            <a:r>
              <a:rPr lang="es-CO" sz="2000" dirty="0">
                <a:latin typeface="Arial" panose="020B0604020202020204" pitchFamily="34" charset="0"/>
                <a:cs typeface="Arial" panose="020B0604020202020204" pitchFamily="34" charset="0"/>
              </a:rPr>
              <a:t>E</a:t>
            </a:r>
            <a:r>
              <a:rPr lang="es-CO" sz="2000" dirty="0" smtClean="0">
                <a:latin typeface="Arial" panose="020B0604020202020204" pitchFamily="34" charset="0"/>
                <a:cs typeface="Arial" panose="020B0604020202020204" pitchFamily="34" charset="0"/>
              </a:rPr>
              <a:t>n </a:t>
            </a:r>
            <a:r>
              <a:rPr lang="es-CO" sz="2000" dirty="0">
                <a:latin typeface="Arial" panose="020B0604020202020204" pitchFamily="34" charset="0"/>
                <a:cs typeface="Arial" panose="020B0604020202020204" pitchFamily="34" charset="0"/>
              </a:rPr>
              <a:t>los tribunales en que intervenga una entidad pública o quien desempeñe funciones administrativas, si las controversias han surgido por causa o con ocasión de la celebración, desarrollo, ejecución, interpretación, terminación y liquidación de </a:t>
            </a:r>
            <a:r>
              <a:rPr lang="es-CO" sz="2000" dirty="0" smtClean="0">
                <a:latin typeface="Arial" panose="020B0604020202020204" pitchFamily="34" charset="0"/>
                <a:cs typeface="Arial" panose="020B0604020202020204" pitchFamily="34" charset="0"/>
              </a:rPr>
              <a:t>contratos, </a:t>
            </a:r>
            <a:r>
              <a:rPr lang="es-CO" sz="2000" dirty="0">
                <a:latin typeface="Arial" panose="020B0604020202020204" pitchFamily="34" charset="0"/>
                <a:cs typeface="Arial" panose="020B0604020202020204" pitchFamily="34" charset="0"/>
              </a:rPr>
              <a:t>incluyendo las consecuencias económicas de los actos administrativos expedidos en ejercicio de facultades excepcionales, el laudo deberá proferirse en derecho y deberá ser institucional, es esto, administrado por un centro de arbitraje.</a:t>
            </a:r>
            <a:endParaRPr lang="es-CO" sz="2000" dirty="0" smtClean="0">
              <a:latin typeface="Arial" panose="020B0604020202020204" pitchFamily="34" charset="0"/>
              <a:cs typeface="Arial" panose="020B0604020202020204" pitchFamily="34" charset="0"/>
            </a:endParaRPr>
          </a:p>
        </p:txBody>
      </p:sp>
      <p:sp>
        <p:nvSpPr>
          <p:cNvPr id="11" name="Rectángulo 10"/>
          <p:cNvSpPr/>
          <p:nvPr/>
        </p:nvSpPr>
        <p:spPr>
          <a:xfrm>
            <a:off x="3702050" y="326492"/>
            <a:ext cx="4628383"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NOVIEMBRE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20" name="Rectángulo 19"/>
          <p:cNvSpPr/>
          <p:nvPr/>
        </p:nvSpPr>
        <p:spPr>
          <a:xfrm>
            <a:off x="484624" y="822755"/>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PRECISIONES JURISPRUDENCIALES SOBRE </a:t>
            </a:r>
            <a:r>
              <a:rPr lang="es-CO" sz="2800" b="1" dirty="0" smtClean="0">
                <a:latin typeface="Arial" panose="020B0604020202020204" pitchFamily="34" charset="0"/>
                <a:cs typeface="Arial" panose="020B0604020202020204" pitchFamily="34" charset="0"/>
              </a:rPr>
              <a:t>EL ARBITRAJE  CON ENTIDADES PUBLICAS</a:t>
            </a:r>
            <a:endParaRPr lang="es-CO" sz="2800" b="1" dirty="0" smtClean="0">
              <a:latin typeface="Arial" panose="020B0604020202020204" pitchFamily="34" charset="0"/>
              <a:cs typeface="Arial" panose="020B0604020202020204" pitchFamily="34" charset="0"/>
            </a:endParaRPr>
          </a:p>
        </p:txBody>
      </p:sp>
      <p:sp>
        <p:nvSpPr>
          <p:cNvPr id="2" name="AutoShape 2" descr="Hasta dónde rige cláusula compromisoria pactada en promesa de compraventa?  | Ámbito Juríd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2" descr="¿Cuáles son las diferencias entre ley y no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78" y="2238663"/>
            <a:ext cx="2602650" cy="249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3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60594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NOVIEMBRE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p>
          <a:p>
            <a:pPr algn="just"/>
            <a:endParaRPr lang="es-CO" sz="1400" dirty="0"/>
          </a:p>
          <a:p>
            <a:pPr algn="just"/>
            <a:endParaRPr lang="es-ES" sz="1400" dirty="0"/>
          </a:p>
        </p:txBody>
      </p:sp>
      <p:sp>
        <p:nvSpPr>
          <p:cNvPr id="2" name="CuadroTexto 1"/>
          <p:cNvSpPr txBox="1"/>
          <p:nvPr/>
        </p:nvSpPr>
        <p:spPr>
          <a:xfrm>
            <a:off x="420230" y="808166"/>
            <a:ext cx="8285889" cy="6124754"/>
          </a:xfrm>
          <a:prstGeom prst="rect">
            <a:avLst/>
          </a:prstGeom>
          <a:noFill/>
        </p:spPr>
        <p:txBody>
          <a:bodyPr wrap="square" rtlCol="0">
            <a:spAutoFit/>
          </a:bodyPr>
          <a:lstStyle/>
          <a:p>
            <a:pPr algn="just"/>
            <a:r>
              <a:rPr lang="es-CO" dirty="0" smtClean="0">
                <a:latin typeface="Arial" panose="020B0604020202020204" pitchFamily="34" charset="0"/>
                <a:cs typeface="Arial" panose="020B0604020202020204" pitchFamily="34" charset="0"/>
              </a:rPr>
              <a:t>Contra </a:t>
            </a:r>
            <a:r>
              <a:rPr lang="es-CO" dirty="0">
                <a:latin typeface="Arial" panose="020B0604020202020204" pitchFamily="34" charset="0"/>
                <a:cs typeface="Arial" panose="020B0604020202020204" pitchFamily="34" charset="0"/>
              </a:rPr>
              <a:t>el laudo arbitral procede el recurso extraordinario de anulación, que deberá interponerse debidamente sustentado, ante el tribunal arbitral, con indicación de las causales </a:t>
            </a:r>
            <a:r>
              <a:rPr lang="es-CO" dirty="0" smtClean="0">
                <a:latin typeface="Arial" panose="020B0604020202020204" pitchFamily="34" charset="0"/>
                <a:cs typeface="Arial" panose="020B0604020202020204" pitchFamily="34" charset="0"/>
              </a:rPr>
              <a:t>invocadas.</a:t>
            </a:r>
          </a:p>
          <a:p>
            <a:pPr algn="just"/>
            <a:endParaRPr lang="es-CO" dirty="0">
              <a:latin typeface="Arial" panose="020B0604020202020204" pitchFamily="34" charset="0"/>
              <a:cs typeface="Arial" panose="020B0604020202020204" pitchFamily="34" charset="0"/>
            </a:endParaRPr>
          </a:p>
          <a:p>
            <a:pPr marL="342900" indent="-342900">
              <a:buFont typeface="+mj-lt"/>
              <a:buAutoNum type="arabicPeriod"/>
            </a:pPr>
            <a:r>
              <a:rPr lang="es-CO" sz="1600" dirty="0" smtClean="0">
                <a:latin typeface="Arial" panose="020B0604020202020204" pitchFamily="34" charset="0"/>
                <a:cs typeface="Arial" panose="020B0604020202020204" pitchFamily="34" charset="0"/>
              </a:rPr>
              <a:t>La </a:t>
            </a:r>
            <a:r>
              <a:rPr lang="es-CO" sz="1600" dirty="0">
                <a:latin typeface="Arial" panose="020B0604020202020204" pitchFamily="34" charset="0"/>
                <a:cs typeface="Arial" panose="020B0604020202020204" pitchFamily="34" charset="0"/>
              </a:rPr>
              <a:t>inexistencia, invalidez </a:t>
            </a:r>
            <a:r>
              <a:rPr lang="es-CO" sz="1600" u="sng" dirty="0">
                <a:latin typeface="Arial" panose="020B0604020202020204" pitchFamily="34" charset="0"/>
                <a:cs typeface="Arial" panose="020B0604020202020204" pitchFamily="34" charset="0"/>
              </a:rPr>
              <a:t>absoluta</a:t>
            </a:r>
            <a:r>
              <a:rPr lang="es-CO" sz="1600" dirty="0">
                <a:latin typeface="Arial" panose="020B0604020202020204" pitchFamily="34" charset="0"/>
                <a:cs typeface="Arial" panose="020B0604020202020204" pitchFamily="34" charset="0"/>
              </a:rPr>
              <a:t> o </a:t>
            </a:r>
            <a:r>
              <a:rPr lang="es-CO" sz="1600" dirty="0" smtClean="0">
                <a:latin typeface="Arial" panose="020B0604020202020204" pitchFamily="34" charset="0"/>
                <a:cs typeface="Arial" panose="020B0604020202020204" pitchFamily="34" charset="0"/>
              </a:rPr>
              <a:t>inoponibilidad </a:t>
            </a:r>
            <a:r>
              <a:rPr lang="es-CO" sz="1600" dirty="0">
                <a:latin typeface="Arial" panose="020B0604020202020204" pitchFamily="34" charset="0"/>
                <a:cs typeface="Arial" panose="020B0604020202020204" pitchFamily="34" charset="0"/>
              </a:rPr>
              <a:t>del pacto arbitral.</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La </a:t>
            </a:r>
            <a:r>
              <a:rPr lang="es-CO" sz="1600" dirty="0">
                <a:latin typeface="Arial" panose="020B0604020202020204" pitchFamily="34" charset="0"/>
                <a:cs typeface="Arial" panose="020B0604020202020204" pitchFamily="34" charset="0"/>
              </a:rPr>
              <a:t>caducidad de la acción, la falta de jurisdicción o de competencia.</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No </a:t>
            </a:r>
            <a:r>
              <a:rPr lang="es-CO" sz="1600" dirty="0">
                <a:latin typeface="Arial" panose="020B0604020202020204" pitchFamily="34" charset="0"/>
                <a:cs typeface="Arial" panose="020B0604020202020204" pitchFamily="34" charset="0"/>
              </a:rPr>
              <a:t>haberse constituido el tribunal en forma legal.</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Estar </a:t>
            </a:r>
            <a:r>
              <a:rPr lang="es-CO" sz="1600" dirty="0">
                <a:latin typeface="Arial" panose="020B0604020202020204" pitchFamily="34" charset="0"/>
                <a:cs typeface="Arial" panose="020B0604020202020204" pitchFamily="34" charset="0"/>
              </a:rPr>
              <a:t>el recurrente en alguno de los casos de indebida representación, o falta de notificación o </a:t>
            </a:r>
            <a:r>
              <a:rPr lang="es-CO" sz="1600" dirty="0" smtClean="0">
                <a:latin typeface="Arial" panose="020B0604020202020204" pitchFamily="34" charset="0"/>
                <a:cs typeface="Arial" panose="020B0604020202020204" pitchFamily="34" charset="0"/>
              </a:rPr>
              <a:t>emplazamiento</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Haberse </a:t>
            </a:r>
            <a:r>
              <a:rPr lang="es-CO" sz="1600" dirty="0">
                <a:latin typeface="Arial" panose="020B0604020202020204" pitchFamily="34" charset="0"/>
                <a:cs typeface="Arial" panose="020B0604020202020204" pitchFamily="34" charset="0"/>
              </a:rPr>
              <a:t>negado el decreto de una prueba pedida oportunamente o haberse dejado de practicar una prueba decretada, sin fundamento legal, siempre y cuando se hubiere alegado la omisión oportunamente mediante el recurso de reposición y aquella pudiera tener incidencia en la decisión.</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Haberse </a:t>
            </a:r>
            <a:r>
              <a:rPr lang="es-CO" sz="1600" dirty="0">
                <a:latin typeface="Arial" panose="020B0604020202020204" pitchFamily="34" charset="0"/>
                <a:cs typeface="Arial" panose="020B0604020202020204" pitchFamily="34" charset="0"/>
              </a:rPr>
              <a:t>proferido el laudo o la decisión sobre su aclaración, adición o corrección después del vencimiento del término fijado para el proceso arbitral.</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Haberse </a:t>
            </a:r>
            <a:r>
              <a:rPr lang="es-CO" sz="1600" dirty="0">
                <a:latin typeface="Arial" panose="020B0604020202020204" pitchFamily="34" charset="0"/>
                <a:cs typeface="Arial" panose="020B0604020202020204" pitchFamily="34" charset="0"/>
              </a:rPr>
              <a:t>fallado en conciencia o equidad, debiendo ser en derecho, siempre que esta circunstancia aparezca manifiesta en el laudo.</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Contener </a:t>
            </a:r>
            <a:r>
              <a:rPr lang="es-CO" sz="1600" dirty="0">
                <a:latin typeface="Arial" panose="020B0604020202020204" pitchFamily="34" charset="0"/>
                <a:cs typeface="Arial" panose="020B0604020202020204" pitchFamily="34" charset="0"/>
              </a:rPr>
              <a:t>el laudo disposiciones contradictorias, errores aritméticos o errores por omisión o cambio de palabras o alteración de estas, siempre que estén comprendidas en la parte resolutiva o influyan en ella y hubieran sido alegados oportunamente ante el tribunal arbitral.</a:t>
            </a:r>
          </a:p>
          <a:p>
            <a:pPr marL="342900" indent="-342900">
              <a:buFont typeface="+mj-lt"/>
              <a:buAutoNum type="arabicPeriod"/>
            </a:pPr>
            <a:r>
              <a:rPr lang="es-CO" sz="1600" dirty="0" smtClean="0">
                <a:latin typeface="Arial" panose="020B0604020202020204" pitchFamily="34" charset="0"/>
                <a:cs typeface="Arial" panose="020B0604020202020204" pitchFamily="34" charset="0"/>
              </a:rPr>
              <a:t>Haber </a:t>
            </a:r>
            <a:r>
              <a:rPr lang="es-CO" sz="1600" dirty="0">
                <a:latin typeface="Arial" panose="020B0604020202020204" pitchFamily="34" charset="0"/>
                <a:cs typeface="Arial" panose="020B0604020202020204" pitchFamily="34" charset="0"/>
              </a:rPr>
              <a:t>recaído el laudo sobre aspectos no sujetos a la decisión de los árbitros, haber concedido más de lo pedido o no haber decidido sobre cuestiones sujetas al arbitramento.</a:t>
            </a:r>
          </a:p>
        </p:txBody>
      </p:sp>
      <p:sp>
        <p:nvSpPr>
          <p:cNvPr id="8" name="Rectángulo 7"/>
          <p:cNvSpPr/>
          <p:nvPr/>
        </p:nvSpPr>
        <p:spPr>
          <a:xfrm>
            <a:off x="736396" y="415751"/>
            <a:ext cx="10592783" cy="523220"/>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RECURSO EXTRAORDINARIO DE ANULACIÓN.</a:t>
            </a:r>
            <a:endParaRPr lang="es-CO" sz="2800" b="1" dirty="0" smtClean="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659" y="2447635"/>
            <a:ext cx="2781836" cy="2845816"/>
          </a:xfrm>
          <a:prstGeom prst="rect">
            <a:avLst/>
          </a:prstGeom>
        </p:spPr>
      </p:pic>
    </p:spTree>
    <p:extLst>
      <p:ext uri="{BB962C8B-B14F-4D97-AF65-F5344CB8AC3E}">
        <p14:creationId xmlns:p14="http://schemas.microsoft.com/office/powerpoint/2010/main" val="256603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356716"/>
            <a:ext cx="4461671"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NOVIEMB</a:t>
            </a:r>
            <a:r>
              <a:rPr lang="es-CO" sz="2000" b="1" dirty="0" smtClean="0">
                <a:solidFill>
                  <a:schemeClr val="accent1"/>
                </a:solidFill>
              </a:rPr>
              <a:t>RE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892552"/>
          </a:xfrm>
          <a:prstGeom prst="rect">
            <a:avLst/>
          </a:prstGeom>
        </p:spPr>
        <p:txBody>
          <a:bodyPr wrap="square">
            <a:spAutoFit/>
          </a:bodyPr>
          <a:lstStyle/>
          <a:p>
            <a:pPr algn="just"/>
            <a:r>
              <a:rPr lang="es-CO" sz="2400" dirty="0" smtClean="0"/>
              <a:t> </a:t>
            </a:r>
          </a:p>
          <a:p>
            <a:pPr algn="just"/>
            <a:endParaRPr lang="es-CO" sz="1400" dirty="0"/>
          </a:p>
          <a:p>
            <a:pPr algn="just"/>
            <a:endParaRPr lang="es-ES" sz="1400" dirty="0"/>
          </a:p>
        </p:txBody>
      </p:sp>
      <p:sp>
        <p:nvSpPr>
          <p:cNvPr id="2" name="CuadroTexto 1"/>
          <p:cNvSpPr txBox="1"/>
          <p:nvPr/>
        </p:nvSpPr>
        <p:spPr>
          <a:xfrm>
            <a:off x="1166064" y="2325271"/>
            <a:ext cx="9105134" cy="3477875"/>
          </a:xfrm>
          <a:prstGeom prst="rect">
            <a:avLst/>
          </a:prstGeom>
          <a:noFill/>
        </p:spPr>
        <p:txBody>
          <a:bodyPr wrap="square" rtlCol="0">
            <a:spAutoFit/>
          </a:bodyPr>
          <a:lstStyle/>
          <a:p>
            <a:pPr algn="just"/>
            <a:r>
              <a:rPr lang="es-CO" sz="2000" dirty="0">
                <a:latin typeface="Arial" panose="020B0604020202020204" pitchFamily="34" charset="0"/>
                <a:cs typeface="Arial" panose="020B0604020202020204" pitchFamily="34" charset="0"/>
              </a:rPr>
              <a:t>A través del recurso de anulación no podrán revocarse determinaciones del Tribunal de Arbitramento basadas en razonamientos o conceptos derivados de la aplicación de la ley sustancial, al resolver las pretensiones y excepciones propuestas, así como tampoco por la existencia de errores de hecho o de derecho al valorar las pruebas en el asunto concreto, que voluntariamente se les sometió a su consideración y decisión</a:t>
            </a:r>
            <a:r>
              <a:rPr lang="es-CO" sz="2000" dirty="0" smtClean="0">
                <a:latin typeface="Arial" panose="020B0604020202020204" pitchFamily="34" charset="0"/>
                <a:cs typeface="Arial" panose="020B0604020202020204" pitchFamily="34" charset="0"/>
              </a:rPr>
              <a:t>.</a:t>
            </a:r>
          </a:p>
          <a:p>
            <a:pPr algn="just"/>
            <a:endParaRPr lang="es-CO" sz="2000" dirty="0">
              <a:latin typeface="Arial" panose="020B0604020202020204" pitchFamily="34" charset="0"/>
              <a:cs typeface="Arial" panose="020B0604020202020204" pitchFamily="34" charset="0"/>
            </a:endParaRPr>
          </a:p>
          <a:p>
            <a:pPr algn="just"/>
            <a:endParaRPr lang="es-CO" sz="2000" dirty="0" smtClean="0">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La </a:t>
            </a:r>
            <a:r>
              <a:rPr lang="es-CO" sz="2000" dirty="0">
                <a:latin typeface="Arial" panose="020B0604020202020204" pitchFamily="34" charset="0"/>
                <a:cs typeface="Arial" panose="020B0604020202020204" pitchFamily="34" charset="0"/>
              </a:rPr>
              <a:t>sentencia que resuelve sobre la anulación del laudo es susceptible del recurso extraordinario de revisión por las causales y mediante el trámite señalado para el efecto en la norma. </a:t>
            </a:r>
            <a:endParaRPr lang="es-CO" sz="2000" dirty="0" smtClean="0">
              <a:latin typeface="Arial" panose="020B0604020202020204" pitchFamily="34" charset="0"/>
              <a:cs typeface="Arial" panose="020B0604020202020204" pitchFamily="34" charset="0"/>
            </a:endParaRPr>
          </a:p>
        </p:txBody>
      </p:sp>
      <p:sp>
        <p:nvSpPr>
          <p:cNvPr id="6" name="Rectángulo 5"/>
          <p:cNvSpPr/>
          <p:nvPr/>
        </p:nvSpPr>
        <p:spPr>
          <a:xfrm>
            <a:off x="512392" y="1131331"/>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PROHIBICIÓN EN LA </a:t>
            </a:r>
            <a:r>
              <a:rPr lang="es-CO" sz="2800" b="1" dirty="0" smtClean="0">
                <a:latin typeface="Arial" panose="020B0604020202020204" pitchFamily="34" charset="0"/>
                <a:cs typeface="Arial" panose="020B0604020202020204" pitchFamily="34" charset="0"/>
              </a:rPr>
              <a:t>REVOCACIÓN DE LAUDOS ARBITRALES</a:t>
            </a:r>
            <a:endParaRPr lang="es-CO"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75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1915</TotalTime>
  <Words>540</Words>
  <Application>Microsoft Office PowerPoint</Application>
  <PresentationFormat>Panorámica</PresentationFormat>
  <Paragraphs>51</Paragraphs>
  <Slides>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vt:i4>
      </vt:variant>
    </vt:vector>
  </HeadingPairs>
  <TitlesOfParts>
    <vt:vector size="12" baseType="lpstr">
      <vt:lpstr>Arial</vt:lpstr>
      <vt:lpstr>Arial Black</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Carlos Andres Moreno Torres</cp:lastModifiedBy>
  <cp:revision>127</cp:revision>
  <dcterms:created xsi:type="dcterms:W3CDTF">2021-07-07T17:06:09Z</dcterms:created>
  <dcterms:modified xsi:type="dcterms:W3CDTF">2023-12-04T15:03:26Z</dcterms:modified>
</cp:coreProperties>
</file>