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6" r:id="rId2"/>
  </p:sldMasterIdLst>
  <p:notesMasterIdLst>
    <p:notesMasterId r:id="rId9"/>
  </p:notesMasterIdLst>
  <p:handoutMasterIdLst>
    <p:handoutMasterId r:id="rId10"/>
  </p:handoutMasterIdLst>
  <p:sldIdLst>
    <p:sldId id="261" r:id="rId3"/>
    <p:sldId id="260" r:id="rId4"/>
    <p:sldId id="269" r:id="rId5"/>
    <p:sldId id="270" r:id="rId6"/>
    <p:sldId id="271" r:id="rId7"/>
    <p:sldId id="259" r:id="rId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2FF"/>
    <a:srgbClr val="F19999"/>
    <a:srgbClr val="5271FF"/>
    <a:srgbClr val="758FFF"/>
    <a:srgbClr val="D1ED87"/>
    <a:srgbClr val="BCF1A1"/>
    <a:srgbClr val="9BDA10"/>
    <a:srgbClr val="B60F02"/>
    <a:srgbClr val="328C99"/>
    <a:srgbClr val="C1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8/05/2024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3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9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51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6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3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0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42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109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4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8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5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4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0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0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6" Type="http://schemas.microsoft.com/office/2007/relationships/hdphoto" Target="../media/hdphoto1.wdp"/><Relationship Id="rId3" Type="http://schemas.openxmlformats.org/officeDocument/2006/relationships/image" Target="../media/image6.png"/><Relationship Id="rId21" Type="http://schemas.openxmlformats.org/officeDocument/2006/relationships/image" Target="../media/image20.svg"/><Relationship Id="rId17" Type="http://schemas.openxmlformats.org/officeDocument/2006/relationships/image" Target="../media/image16.svg"/><Relationship Id="rId25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22.svg"/><Relationship Id="rId23" Type="http://schemas.openxmlformats.org/officeDocument/2006/relationships/image" Target="../media/image8.png"/><Relationship Id="rId28" Type="http://schemas.microsoft.com/office/2007/relationships/hdphoto" Target="../media/hdphoto2.wdp"/><Relationship Id="rId22" Type="http://schemas.openxmlformats.org/officeDocument/2006/relationships/image" Target="../media/image7.png"/><Relationship Id="rId27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6" Type="http://schemas.microsoft.com/office/2007/relationships/hdphoto" Target="../media/hdphoto3.wdp"/><Relationship Id="rId3" Type="http://schemas.openxmlformats.org/officeDocument/2006/relationships/image" Target="../media/image8.png"/><Relationship Id="rId21" Type="http://schemas.openxmlformats.org/officeDocument/2006/relationships/image" Target="../media/image20.svg"/><Relationship Id="rId25" Type="http://schemas.openxmlformats.org/officeDocument/2006/relationships/image" Target="../media/image11.png"/><Relationship Id="rId2" Type="http://schemas.openxmlformats.org/officeDocument/2006/relationships/image" Target="../media/image2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22.svg"/><Relationship Id="rId28" Type="http://schemas.microsoft.com/office/2007/relationships/hdphoto" Target="../media/hdphoto4.wdp"/><Relationship Id="rId19" Type="http://schemas.openxmlformats.org/officeDocument/2006/relationships/image" Target="../media/image18.svg"/><Relationship Id="rId31" Type="http://schemas.microsoft.com/office/2007/relationships/hdphoto" Target="../media/hdphoto5.wdp"/><Relationship Id="rId27" Type="http://schemas.openxmlformats.org/officeDocument/2006/relationships/image" Target="../media/image12.png"/><Relationship Id="rId3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6" Type="http://schemas.microsoft.com/office/2007/relationships/hdphoto" Target="../media/hdphoto3.wdp"/><Relationship Id="rId3" Type="http://schemas.openxmlformats.org/officeDocument/2006/relationships/image" Target="../media/image8.png"/><Relationship Id="rId21" Type="http://schemas.openxmlformats.org/officeDocument/2006/relationships/image" Target="../media/image20.svg"/><Relationship Id="rId25" Type="http://schemas.openxmlformats.org/officeDocument/2006/relationships/image" Target="../media/image11.png"/><Relationship Id="rId2" Type="http://schemas.openxmlformats.org/officeDocument/2006/relationships/image" Target="../media/image2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22.svg"/><Relationship Id="rId32" Type="http://schemas.microsoft.com/office/2007/relationships/hdphoto" Target="../media/hdphoto6.wdp"/><Relationship Id="rId28" Type="http://schemas.microsoft.com/office/2007/relationships/hdphoto" Target="../media/hdphoto4.wdp"/><Relationship Id="rId31" Type="http://schemas.openxmlformats.org/officeDocument/2006/relationships/image" Target="../media/image16.png"/><Relationship Id="rId27" Type="http://schemas.openxmlformats.org/officeDocument/2006/relationships/image" Target="../media/image12.png"/><Relationship Id="rId30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26" Type="http://schemas.microsoft.com/office/2007/relationships/hdphoto" Target="../media/hdphoto3.wdp"/><Relationship Id="rId3" Type="http://schemas.openxmlformats.org/officeDocument/2006/relationships/image" Target="../media/image8.png"/><Relationship Id="rId21" Type="http://schemas.openxmlformats.org/officeDocument/2006/relationships/image" Target="../media/image20.svg"/><Relationship Id="rId25" Type="http://schemas.openxmlformats.org/officeDocument/2006/relationships/image" Target="../media/image11.png"/><Relationship Id="rId2" Type="http://schemas.openxmlformats.org/officeDocument/2006/relationships/image" Target="../media/image2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22.svg"/><Relationship Id="rId32" Type="http://schemas.microsoft.com/office/2007/relationships/hdphoto" Target="../media/hdphoto7.wdp"/><Relationship Id="rId28" Type="http://schemas.microsoft.com/office/2007/relationships/hdphoto" Target="../media/hdphoto4.wdp"/><Relationship Id="rId23" Type="http://schemas.openxmlformats.org/officeDocument/2006/relationships/image" Target="../media/image220.svg"/><Relationship Id="rId31" Type="http://schemas.openxmlformats.org/officeDocument/2006/relationships/image" Target="../media/image17.png"/><Relationship Id="rId27" Type="http://schemas.openxmlformats.org/officeDocument/2006/relationships/image" Target="../media/image12.png"/><Relationship Id="rId30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5832F2-03B8-77AD-4A5F-653F3BFEC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7" name="AutoShape 2" descr="4 Desafíos de detección de sanciones y cómo combatirlos | Feedz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436151" y="666388"/>
            <a:ext cx="4111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36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RESPONSABILIDAD DISCIPLINARIA POR FALSEDAD EN DOCUMENTOS</a:t>
            </a:r>
            <a:endParaRPr lang="es-419" sz="3600" dirty="0">
              <a:solidFill>
                <a:schemeClr val="bg1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436151" y="2974712"/>
            <a:ext cx="51758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DE CONTROL DISCIPLINARIO INTERNO</a:t>
            </a:r>
            <a:endParaRPr lang="es-CO" sz="23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36CE8-B21F-5110-FB18-EF64331A2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07854" y="152400"/>
            <a:ext cx="9645749" cy="61732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9953603" y="154384"/>
            <a:ext cx="1864711" cy="5905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94615" y="-3395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247015" y="-1871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TextBox 27"/>
          <p:cNvSpPr txBox="1"/>
          <p:nvPr/>
        </p:nvSpPr>
        <p:spPr>
          <a:xfrm>
            <a:off x="1375936" y="796379"/>
            <a:ext cx="358620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419" sz="3200" dirty="0" smtClean="0">
                <a:solidFill>
                  <a:srgbClr val="FFFFFF"/>
                </a:solidFill>
                <a:latin typeface="Bryndan Write Bold"/>
              </a:rPr>
              <a:t>¿QUÉ ES LA FALSEDAD DE UN DOCUMENTO?</a:t>
            </a:r>
            <a:endParaRPr lang="en-US" sz="3200" dirty="0">
              <a:solidFill>
                <a:srgbClr val="FFFFFF"/>
              </a:solidFill>
              <a:latin typeface="Bryndan Write Bold"/>
            </a:endParaRPr>
          </a:p>
        </p:txBody>
      </p:sp>
      <p:sp>
        <p:nvSpPr>
          <p:cNvPr id="14" name="Freeform 11"/>
          <p:cNvSpPr/>
          <p:nvPr/>
        </p:nvSpPr>
        <p:spPr>
          <a:xfrm rot="-4107262">
            <a:off x="-720514" y="-216256"/>
            <a:ext cx="2239859" cy="1381290"/>
          </a:xfrm>
          <a:custGeom>
            <a:avLst/>
            <a:gdLst/>
            <a:ahLst/>
            <a:cxnLst/>
            <a:rect l="l" t="t" r="r" b="b"/>
            <a:pathLst>
              <a:path w="3048000" h="2067098">
                <a:moveTo>
                  <a:pt x="0" y="0"/>
                </a:moveTo>
                <a:lnTo>
                  <a:pt x="3048000" y="0"/>
                </a:lnTo>
                <a:lnTo>
                  <a:pt x="3048000" y="2067098"/>
                </a:lnTo>
                <a:lnTo>
                  <a:pt x="0" y="206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9"/>
          <p:cNvSpPr/>
          <p:nvPr/>
        </p:nvSpPr>
        <p:spPr>
          <a:xfrm rot="-5400000">
            <a:off x="1710148" y="2677526"/>
            <a:ext cx="3227082" cy="2918996"/>
          </a:xfrm>
          <a:custGeom>
            <a:avLst/>
            <a:gdLst/>
            <a:ahLst/>
            <a:cxnLst/>
            <a:rect l="l" t="t" r="r" b="b"/>
            <a:pathLst>
              <a:path w="2927111" h="4214426">
                <a:moveTo>
                  <a:pt x="0" y="0"/>
                </a:moveTo>
                <a:lnTo>
                  <a:pt x="2927110" y="0"/>
                </a:lnTo>
                <a:lnTo>
                  <a:pt x="2927110" y="4214426"/>
                </a:lnTo>
                <a:lnTo>
                  <a:pt x="0" y="42144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30"/>
          <p:cNvSpPr txBox="1"/>
          <p:nvPr/>
        </p:nvSpPr>
        <p:spPr>
          <a:xfrm>
            <a:off x="2155459" y="2982862"/>
            <a:ext cx="2335935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3"/>
              </a:lnSpc>
            </a:pPr>
            <a:r>
              <a:rPr lang="es-419" sz="2000" dirty="0" smtClean="0">
                <a:solidFill>
                  <a:srgbClr val="FFFFFF"/>
                </a:solidFill>
                <a:latin typeface="Now"/>
              </a:rPr>
              <a:t>Es la </a:t>
            </a:r>
            <a:r>
              <a:rPr lang="es-419" sz="2000" dirty="0">
                <a:solidFill>
                  <a:srgbClr val="FFFFFF"/>
                </a:solidFill>
                <a:latin typeface="Now"/>
              </a:rPr>
              <a:t>modificación, alteración o</a:t>
            </a:r>
          </a:p>
          <a:p>
            <a:pPr algn="just">
              <a:lnSpc>
                <a:spcPts val="1963"/>
              </a:lnSpc>
            </a:pPr>
            <a:r>
              <a:rPr lang="es-419" sz="2000" dirty="0">
                <a:solidFill>
                  <a:srgbClr val="FFFFFF"/>
                </a:solidFill>
                <a:latin typeface="Now"/>
              </a:rPr>
              <a:t>falsificación de una parte o</a:t>
            </a:r>
          </a:p>
          <a:p>
            <a:pPr algn="just">
              <a:lnSpc>
                <a:spcPts val="1963"/>
              </a:lnSpc>
            </a:pPr>
            <a:r>
              <a:rPr lang="es-419" sz="2000" dirty="0">
                <a:solidFill>
                  <a:srgbClr val="FFFFFF"/>
                </a:solidFill>
                <a:latin typeface="Now"/>
              </a:rPr>
              <a:t>todo el documento con la</a:t>
            </a:r>
          </a:p>
          <a:p>
            <a:pPr algn="just">
              <a:lnSpc>
                <a:spcPts val="1963"/>
              </a:lnSpc>
            </a:pPr>
            <a:r>
              <a:rPr lang="es-419" sz="2000" dirty="0">
                <a:solidFill>
                  <a:srgbClr val="FFFFFF"/>
                </a:solidFill>
                <a:latin typeface="Now"/>
              </a:rPr>
              <a:t>intención de que parezca</a:t>
            </a:r>
          </a:p>
          <a:p>
            <a:pPr algn="just">
              <a:lnSpc>
                <a:spcPts val="1963"/>
              </a:lnSpc>
            </a:pPr>
            <a:r>
              <a:rPr lang="es-419" sz="2000" dirty="0">
                <a:solidFill>
                  <a:srgbClr val="FFFFFF"/>
                </a:solidFill>
                <a:latin typeface="Now"/>
              </a:rPr>
              <a:t>autentico.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6999531" y="514156"/>
            <a:ext cx="358620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419" sz="2800" dirty="0" smtClean="0">
                <a:solidFill>
                  <a:srgbClr val="FFFFFF"/>
                </a:solidFill>
                <a:latin typeface="Bryndan Write Bold"/>
              </a:rPr>
              <a:t>¡OJO! ES UNA FALTA GRAVISIMA</a:t>
            </a:r>
            <a:endParaRPr lang="en-US" sz="2800" dirty="0">
              <a:solidFill>
                <a:srgbClr val="FFFFFF"/>
              </a:solidFill>
              <a:latin typeface="Bryndan Write Bol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30793" y="155819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5634578" y="796379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/>
          <p:cNvSpPr/>
          <p:nvPr/>
        </p:nvSpPr>
        <p:spPr>
          <a:xfrm>
            <a:off x="5630793" y="1426810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5630793" y="2067370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5630793" y="2697801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/>
          <p:cNvSpPr/>
          <p:nvPr/>
        </p:nvSpPr>
        <p:spPr>
          <a:xfrm>
            <a:off x="5630793" y="3328232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27"/>
          <p:cNvSpPr/>
          <p:nvPr/>
        </p:nvSpPr>
        <p:spPr>
          <a:xfrm>
            <a:off x="5630793" y="3958663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5630793" y="4589094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31"/>
          <p:cNvSpPr/>
          <p:nvPr/>
        </p:nvSpPr>
        <p:spPr>
          <a:xfrm>
            <a:off x="5630793" y="5219525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5630793" y="5849956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Freeform 12"/>
          <p:cNvSpPr/>
          <p:nvPr/>
        </p:nvSpPr>
        <p:spPr>
          <a:xfrm rot="13979960">
            <a:off x="5479818" y="2135377"/>
            <a:ext cx="1233903" cy="575801"/>
          </a:xfrm>
          <a:custGeom>
            <a:avLst/>
            <a:gdLst/>
            <a:ahLst/>
            <a:cxnLst/>
            <a:rect l="l" t="t" r="r" b="b"/>
            <a:pathLst>
              <a:path w="3048000" h="2067098">
                <a:moveTo>
                  <a:pt x="0" y="0"/>
                </a:moveTo>
                <a:lnTo>
                  <a:pt x="3048000" y="0"/>
                </a:lnTo>
                <a:lnTo>
                  <a:pt x="3048000" y="2067099"/>
                </a:lnTo>
                <a:lnTo>
                  <a:pt x="0" y="206709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2"/>
          <p:cNvSpPr/>
          <p:nvPr/>
        </p:nvSpPr>
        <p:spPr>
          <a:xfrm rot="16200000">
            <a:off x="4213884" y="5355781"/>
            <a:ext cx="1282252" cy="664285"/>
          </a:xfrm>
          <a:custGeom>
            <a:avLst/>
            <a:gdLst/>
            <a:ahLst/>
            <a:cxnLst/>
            <a:rect l="l" t="t" r="r" b="b"/>
            <a:pathLst>
              <a:path w="3048000" h="2067098">
                <a:moveTo>
                  <a:pt x="0" y="0"/>
                </a:moveTo>
                <a:lnTo>
                  <a:pt x="3048000" y="0"/>
                </a:lnTo>
                <a:lnTo>
                  <a:pt x="3048000" y="2067099"/>
                </a:lnTo>
                <a:lnTo>
                  <a:pt x="0" y="206709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/>
            <a:stretch>
              <a:fillRect l="-75894" t="-49264" b="1"/>
            </a:stretch>
          </a:blipFill>
        </p:spPr>
      </p:sp>
      <p:sp>
        <p:nvSpPr>
          <p:cNvPr id="2" name="Forma libre 1"/>
          <p:cNvSpPr/>
          <p:nvPr/>
        </p:nvSpPr>
        <p:spPr>
          <a:xfrm>
            <a:off x="6574073" y="920574"/>
            <a:ext cx="1881470" cy="1261794"/>
          </a:xfrm>
          <a:custGeom>
            <a:avLst/>
            <a:gdLst>
              <a:gd name="connsiteX0" fmla="*/ 436327 w 1881470"/>
              <a:gd name="connsiteY0" fmla="*/ 6018 h 1261794"/>
              <a:gd name="connsiteX1" fmla="*/ 9607 w 1881470"/>
              <a:gd name="connsiteY1" fmla="*/ 91362 h 1261794"/>
              <a:gd name="connsiteX2" fmla="*/ 192487 w 1881470"/>
              <a:gd name="connsiteY2" fmla="*/ 640002 h 1261794"/>
              <a:gd name="connsiteX3" fmla="*/ 789895 w 1881470"/>
              <a:gd name="connsiteY3" fmla="*/ 725346 h 1261794"/>
              <a:gd name="connsiteX4" fmla="*/ 1228807 w 1881470"/>
              <a:gd name="connsiteY4" fmla="*/ 1078914 h 1261794"/>
              <a:gd name="connsiteX5" fmla="*/ 1801831 w 1881470"/>
              <a:gd name="connsiteY5" fmla="*/ 847266 h 1261794"/>
              <a:gd name="connsiteX6" fmla="*/ 1862791 w 1881470"/>
              <a:gd name="connsiteY6" fmla="*/ 1261794 h 12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470" h="1261794">
                <a:moveTo>
                  <a:pt x="436327" y="6018"/>
                </a:moveTo>
                <a:cubicBezTo>
                  <a:pt x="243287" y="-4142"/>
                  <a:pt x="50247" y="-14302"/>
                  <a:pt x="9607" y="91362"/>
                </a:cubicBezTo>
                <a:cubicBezTo>
                  <a:pt x="-31033" y="197026"/>
                  <a:pt x="62439" y="534338"/>
                  <a:pt x="192487" y="640002"/>
                </a:cubicBezTo>
                <a:cubicBezTo>
                  <a:pt x="322535" y="745666"/>
                  <a:pt x="617175" y="652194"/>
                  <a:pt x="789895" y="725346"/>
                </a:cubicBezTo>
                <a:cubicBezTo>
                  <a:pt x="962615" y="798498"/>
                  <a:pt x="1060151" y="1058594"/>
                  <a:pt x="1228807" y="1078914"/>
                </a:cubicBezTo>
                <a:cubicBezTo>
                  <a:pt x="1397463" y="1099234"/>
                  <a:pt x="1696167" y="816786"/>
                  <a:pt x="1801831" y="847266"/>
                </a:cubicBezTo>
                <a:cubicBezTo>
                  <a:pt x="1907495" y="877746"/>
                  <a:pt x="1885143" y="1069770"/>
                  <a:pt x="1862791" y="1261794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8314944" y="2273707"/>
            <a:ext cx="248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La Ley 1952 de 2019 nos remite a los DELITOS.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4" name="Freeform 9"/>
          <p:cNvSpPr/>
          <p:nvPr/>
        </p:nvSpPr>
        <p:spPr>
          <a:xfrm rot="-5400000">
            <a:off x="6355802" y="2786912"/>
            <a:ext cx="3227082" cy="4035814"/>
          </a:xfrm>
          <a:custGeom>
            <a:avLst/>
            <a:gdLst/>
            <a:ahLst/>
            <a:cxnLst/>
            <a:rect l="l" t="t" r="r" b="b"/>
            <a:pathLst>
              <a:path w="2927111" h="4214426">
                <a:moveTo>
                  <a:pt x="0" y="0"/>
                </a:moveTo>
                <a:lnTo>
                  <a:pt x="2927110" y="0"/>
                </a:lnTo>
                <a:lnTo>
                  <a:pt x="2927110" y="4214426"/>
                </a:lnTo>
                <a:lnTo>
                  <a:pt x="0" y="42144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/>
          <p:cNvSpPr txBox="1"/>
          <p:nvPr/>
        </p:nvSpPr>
        <p:spPr>
          <a:xfrm>
            <a:off x="6377586" y="3637910"/>
            <a:ext cx="3227582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3"/>
              </a:lnSpc>
            </a:pPr>
            <a:r>
              <a:rPr lang="es-419" sz="1400" dirty="0">
                <a:solidFill>
                  <a:srgbClr val="FFFFFF"/>
                </a:solidFill>
                <a:latin typeface="Now"/>
              </a:rPr>
              <a:t>Art. 65 “Faltas que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coinciden con </a:t>
            </a:r>
            <a:r>
              <a:rPr lang="es-419" sz="1400" dirty="0">
                <a:solidFill>
                  <a:srgbClr val="FFFFFF"/>
                </a:solidFill>
                <a:latin typeface="Now"/>
              </a:rPr>
              <a:t>descripciones típicas de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la </a:t>
            </a:r>
            <a:r>
              <a:rPr lang="es-419" sz="1400" dirty="0">
                <a:solidFill>
                  <a:srgbClr val="FFFFFF"/>
                </a:solidFill>
                <a:latin typeface="Now"/>
              </a:rPr>
              <a:t>ley penal. /…/ constituirá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falta </a:t>
            </a:r>
            <a:r>
              <a:rPr lang="es-419" sz="1400" dirty="0">
                <a:solidFill>
                  <a:srgbClr val="FFFFFF"/>
                </a:solidFill>
                <a:latin typeface="Now"/>
              </a:rPr>
              <a:t>gravísima realizar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 objetivamente </a:t>
            </a:r>
            <a:r>
              <a:rPr lang="es-419" sz="1400" dirty="0">
                <a:solidFill>
                  <a:srgbClr val="FFFFFF"/>
                </a:solidFill>
                <a:latin typeface="Now"/>
              </a:rPr>
              <a:t>una descripción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 típica </a:t>
            </a:r>
            <a:r>
              <a:rPr lang="es-419" sz="1400" dirty="0">
                <a:solidFill>
                  <a:srgbClr val="FFFFFF"/>
                </a:solidFill>
                <a:latin typeface="Now"/>
              </a:rPr>
              <a:t>consagrada en la ley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como </a:t>
            </a:r>
            <a:r>
              <a:rPr lang="es-419" sz="1400" dirty="0">
                <a:solidFill>
                  <a:srgbClr val="FFFFFF"/>
                </a:solidFill>
                <a:latin typeface="Now"/>
              </a:rPr>
              <a:t>delito sancionable a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título </a:t>
            </a:r>
            <a:r>
              <a:rPr lang="es-419" sz="1400" dirty="0">
                <a:solidFill>
                  <a:srgbClr val="FFFFFF"/>
                </a:solidFill>
                <a:latin typeface="Now"/>
              </a:rPr>
              <a:t>de dolo, cuando se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 cometa </a:t>
            </a:r>
            <a:r>
              <a:rPr lang="es-419" sz="1400" dirty="0">
                <a:solidFill>
                  <a:srgbClr val="FFFFFF"/>
                </a:solidFill>
                <a:latin typeface="Now"/>
              </a:rPr>
              <a:t>en razón, con ocasión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 o </a:t>
            </a:r>
            <a:r>
              <a:rPr lang="es-419" sz="1400" dirty="0">
                <a:solidFill>
                  <a:srgbClr val="FFFFFF"/>
                </a:solidFill>
                <a:latin typeface="Now"/>
              </a:rPr>
              <a:t>como consecuencia de la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función </a:t>
            </a:r>
            <a:r>
              <a:rPr lang="es-419" sz="1400" dirty="0">
                <a:solidFill>
                  <a:srgbClr val="FFFFFF"/>
                </a:solidFill>
                <a:latin typeface="Now"/>
              </a:rPr>
              <a:t>o cargo, o abusando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de </a:t>
            </a:r>
            <a:r>
              <a:rPr lang="es-419" sz="1400" dirty="0" smtClean="0">
                <a:solidFill>
                  <a:srgbClr val="FFFFFF"/>
                </a:solidFill>
                <a:latin typeface="Now"/>
              </a:rPr>
              <a:t>él.</a:t>
            </a:r>
            <a:endParaRPr lang="es-419" sz="1400" dirty="0">
              <a:solidFill>
                <a:srgbClr val="FFFFFF"/>
              </a:solidFill>
              <a:latin typeface="Now"/>
            </a:endParaRPr>
          </a:p>
        </p:txBody>
      </p:sp>
      <p:sp>
        <p:nvSpPr>
          <p:cNvPr id="6" name="Forma libre 5"/>
          <p:cNvSpPr/>
          <p:nvPr/>
        </p:nvSpPr>
        <p:spPr>
          <a:xfrm rot="21320785">
            <a:off x="10107168" y="2804160"/>
            <a:ext cx="842464" cy="1438656"/>
          </a:xfrm>
          <a:custGeom>
            <a:avLst/>
            <a:gdLst>
              <a:gd name="connsiteX0" fmla="*/ 414528 w 842464"/>
              <a:gd name="connsiteY0" fmla="*/ 0 h 1438656"/>
              <a:gd name="connsiteX1" fmla="*/ 670560 w 842464"/>
              <a:gd name="connsiteY1" fmla="*/ 414528 h 1438656"/>
              <a:gd name="connsiteX2" fmla="*/ 841248 w 842464"/>
              <a:gd name="connsiteY2" fmla="*/ 1024128 h 1438656"/>
              <a:gd name="connsiteX3" fmla="*/ 585216 w 842464"/>
              <a:gd name="connsiteY3" fmla="*/ 1292352 h 1438656"/>
              <a:gd name="connsiteX4" fmla="*/ 0 w 842464"/>
              <a:gd name="connsiteY4" fmla="*/ 1438656 h 143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464" h="1438656">
                <a:moveTo>
                  <a:pt x="414528" y="0"/>
                </a:moveTo>
                <a:cubicBezTo>
                  <a:pt x="506984" y="121920"/>
                  <a:pt x="599440" y="243840"/>
                  <a:pt x="670560" y="414528"/>
                </a:cubicBezTo>
                <a:cubicBezTo>
                  <a:pt x="741680" y="585216"/>
                  <a:pt x="855472" y="877824"/>
                  <a:pt x="841248" y="1024128"/>
                </a:cubicBezTo>
                <a:cubicBezTo>
                  <a:pt x="827024" y="1170432"/>
                  <a:pt x="725424" y="1223264"/>
                  <a:pt x="585216" y="1292352"/>
                </a:cubicBezTo>
                <a:cubicBezTo>
                  <a:pt x="445008" y="1361440"/>
                  <a:pt x="222504" y="1400048"/>
                  <a:pt x="0" y="1438656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647" b="90000" l="7325" r="89809">
                        <a14:foregroundMark x1="44268" y1="8529" x2="48726" y2="23235"/>
                        <a14:foregroundMark x1="23567" y1="54118" x2="25159" y2="7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339" y="2805803"/>
            <a:ext cx="2187734" cy="23688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9589" b="89589" l="0" r="996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4801" y="3958663"/>
            <a:ext cx="1793394" cy="24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36CE8-B21F-5110-FB18-EF64331A2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07854" y="152400"/>
            <a:ext cx="9645749" cy="61732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9953603" y="154384"/>
            <a:ext cx="1864711" cy="5905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94615" y="-3395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247015" y="-1871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TextBox 27"/>
          <p:cNvSpPr txBox="1"/>
          <p:nvPr/>
        </p:nvSpPr>
        <p:spPr>
          <a:xfrm>
            <a:off x="762776" y="869877"/>
            <a:ext cx="424281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419" sz="2800" dirty="0" smtClean="0">
                <a:solidFill>
                  <a:srgbClr val="BCF1A1"/>
                </a:solidFill>
                <a:latin typeface="Bryndan Write Bold"/>
              </a:rPr>
              <a:t>Descripción típica en el código penal (Ley 599 de 2000)… </a:t>
            </a:r>
            <a:endParaRPr lang="en-US" sz="2800" dirty="0">
              <a:solidFill>
                <a:srgbClr val="BCF1A1"/>
              </a:solidFill>
              <a:latin typeface="Bryndan Write Bol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30793" y="155819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5634578" y="796379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/>
          <p:cNvSpPr/>
          <p:nvPr/>
        </p:nvSpPr>
        <p:spPr>
          <a:xfrm>
            <a:off x="5630793" y="1426810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5630793" y="2067370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5630793" y="2697801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/>
          <p:cNvSpPr/>
          <p:nvPr/>
        </p:nvSpPr>
        <p:spPr>
          <a:xfrm>
            <a:off x="5630793" y="3328232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27"/>
          <p:cNvSpPr/>
          <p:nvPr/>
        </p:nvSpPr>
        <p:spPr>
          <a:xfrm>
            <a:off x="5630793" y="3958663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5630793" y="4589094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31"/>
          <p:cNvSpPr/>
          <p:nvPr/>
        </p:nvSpPr>
        <p:spPr>
          <a:xfrm>
            <a:off x="5630793" y="5219525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5630793" y="5849956"/>
            <a:ext cx="48368" cy="35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Freeform 12"/>
          <p:cNvSpPr/>
          <p:nvPr/>
        </p:nvSpPr>
        <p:spPr>
          <a:xfrm rot="13979960">
            <a:off x="4388641" y="712260"/>
            <a:ext cx="1233903" cy="575801"/>
          </a:xfrm>
          <a:custGeom>
            <a:avLst/>
            <a:gdLst/>
            <a:ahLst/>
            <a:cxnLst/>
            <a:rect l="l" t="t" r="r" b="b"/>
            <a:pathLst>
              <a:path w="3048000" h="2067098">
                <a:moveTo>
                  <a:pt x="0" y="0"/>
                </a:moveTo>
                <a:lnTo>
                  <a:pt x="3048000" y="0"/>
                </a:lnTo>
                <a:lnTo>
                  <a:pt x="3048000" y="2067099"/>
                </a:lnTo>
                <a:lnTo>
                  <a:pt x="0" y="2067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grayscl/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1"/>
          <p:cNvSpPr/>
          <p:nvPr/>
        </p:nvSpPr>
        <p:spPr>
          <a:xfrm rot="16200000">
            <a:off x="88601" y="5246563"/>
            <a:ext cx="1290937" cy="867265"/>
          </a:xfrm>
          <a:custGeom>
            <a:avLst/>
            <a:gdLst/>
            <a:ahLst/>
            <a:cxnLst/>
            <a:rect l="l" t="t" r="r" b="b"/>
            <a:pathLst>
              <a:path w="3048000" h="2067098">
                <a:moveTo>
                  <a:pt x="0" y="0"/>
                </a:moveTo>
                <a:lnTo>
                  <a:pt x="3048000" y="0"/>
                </a:lnTo>
                <a:lnTo>
                  <a:pt x="3048000" y="2067098"/>
                </a:lnTo>
                <a:lnTo>
                  <a:pt x="0" y="206709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colorTemperature colorTemp="112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 l="-73506" t="-59270"/>
            </a:stretch>
          </a:blipFill>
        </p:spPr>
      </p:sp>
      <p:sp>
        <p:nvSpPr>
          <p:cNvPr id="7" name="AutoShape 2" descr="Mano De Círculo Rojo Dibujado Con Tiza Sobre Fondo Blanco Fotos, retratos,  imágenes y fotografía de archivo libres de derecho. Image 738909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15" y="3198758"/>
            <a:ext cx="1103413" cy="108876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34069" y="3389198"/>
            <a:ext cx="48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1</a:t>
            </a:r>
            <a:endParaRPr lang="es-CO" sz="4000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  <p:sp>
        <p:nvSpPr>
          <p:cNvPr id="40" name="Freeform 10"/>
          <p:cNvSpPr/>
          <p:nvPr/>
        </p:nvSpPr>
        <p:spPr>
          <a:xfrm rot="-5400000">
            <a:off x="1513145" y="2345405"/>
            <a:ext cx="3758503" cy="3686414"/>
          </a:xfrm>
          <a:custGeom>
            <a:avLst/>
            <a:gdLst/>
            <a:ahLst/>
            <a:cxnLst/>
            <a:rect l="l" t="t" r="r" b="b"/>
            <a:pathLst>
              <a:path w="2560382" h="3686414">
                <a:moveTo>
                  <a:pt x="0" y="0"/>
                </a:moveTo>
                <a:lnTo>
                  <a:pt x="2560382" y="0"/>
                </a:lnTo>
                <a:lnTo>
                  <a:pt x="2560382" y="3686414"/>
                </a:lnTo>
                <a:lnTo>
                  <a:pt x="0" y="3686414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0"/>
          <p:cNvSpPr txBox="1"/>
          <p:nvPr/>
        </p:nvSpPr>
        <p:spPr>
          <a:xfrm>
            <a:off x="2034055" y="2833081"/>
            <a:ext cx="281263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3"/>
              </a:lnSpc>
            </a:pPr>
            <a:r>
              <a:rPr lang="es-419" dirty="0">
                <a:solidFill>
                  <a:srgbClr val="FFFFFF"/>
                </a:solidFill>
                <a:latin typeface="Now"/>
              </a:rPr>
              <a:t>"Artículo 286. Falsedad ideológica en documento público. </a:t>
            </a:r>
            <a:r>
              <a:rPr lang="es-419" dirty="0">
                <a:solidFill>
                  <a:srgbClr val="FFFFFF"/>
                </a:solidFill>
                <a:latin typeface="Now"/>
              </a:rPr>
              <a:t>El servidor público que en ejercicio de sus funciones, al extender documento público que pueda servir de prueba, consigne una falsedad o calle total o parcialmente la verdad </a:t>
            </a:r>
            <a:r>
              <a:rPr lang="es-419" dirty="0" smtClean="0">
                <a:solidFill>
                  <a:srgbClr val="FFFFFF"/>
                </a:solidFill>
                <a:latin typeface="Now"/>
              </a:rPr>
              <a:t>(…)</a:t>
            </a:r>
            <a:endParaRPr lang="es-419" dirty="0">
              <a:solidFill>
                <a:srgbClr val="FFFFFF"/>
              </a:solidFill>
              <a:latin typeface="Now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93128" y="548855"/>
            <a:ext cx="3304032" cy="954107"/>
          </a:xfrm>
          <a:prstGeom prst="rect">
            <a:avLst/>
          </a:prstGeom>
          <a:solidFill>
            <a:srgbClr val="D1ED87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¿Qué es la </a:t>
            </a:r>
            <a:r>
              <a:rPr lang="es-ES" sz="2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falsedad </a:t>
            </a:r>
            <a:r>
              <a:rPr lang="es-ES" sz="2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ideológica?</a:t>
            </a:r>
            <a:endParaRPr lang="es-CO" sz="2800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459000" y="2506745"/>
            <a:ext cx="3776904" cy="25853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419" dirty="0" smtClean="0">
                <a:solidFill>
                  <a:schemeClr val="bg1"/>
                </a:solidFill>
              </a:rPr>
              <a:t>Se da en </a:t>
            </a:r>
            <a:r>
              <a:rPr lang="es-419" dirty="0">
                <a:solidFill>
                  <a:schemeClr val="bg1"/>
                </a:solidFill>
              </a:rPr>
              <a:t>el momento en que en un escrito genuino se incluyen manifestaciones contrarias a la verdad.</a:t>
            </a:r>
            <a:endParaRPr lang="es-419" dirty="0" smtClean="0">
              <a:solidFill>
                <a:schemeClr val="bg1"/>
              </a:solidFill>
            </a:endParaRPr>
          </a:p>
          <a:p>
            <a:pPr algn="just"/>
            <a:endParaRPr lang="es-419" dirty="0" smtClean="0">
              <a:solidFill>
                <a:schemeClr val="bg1"/>
              </a:solidFill>
            </a:endParaRPr>
          </a:p>
          <a:p>
            <a:pPr algn="just"/>
            <a:r>
              <a:rPr lang="es-419" dirty="0" smtClean="0">
                <a:solidFill>
                  <a:schemeClr val="bg1"/>
                </a:solidFill>
              </a:rPr>
              <a:t>Esencialmente</a:t>
            </a:r>
            <a:r>
              <a:rPr lang="es-419" dirty="0">
                <a:solidFill>
                  <a:schemeClr val="bg1"/>
                </a:solidFill>
              </a:rPr>
              <a:t>, implica mentir sobre la información que se encuentra en un documento oficial.</a:t>
            </a:r>
          </a:p>
          <a:p>
            <a:endParaRPr lang="es-419" dirty="0"/>
          </a:p>
        </p:txBody>
      </p:sp>
      <p:sp>
        <p:nvSpPr>
          <p:cNvPr id="12" name="Forma libre 11"/>
          <p:cNvSpPr/>
          <p:nvPr/>
        </p:nvSpPr>
        <p:spPr>
          <a:xfrm rot="379624">
            <a:off x="6500773" y="1194816"/>
            <a:ext cx="1046075" cy="1562175"/>
          </a:xfrm>
          <a:custGeom>
            <a:avLst/>
            <a:gdLst>
              <a:gd name="connsiteX0" fmla="*/ 558395 w 1046075"/>
              <a:gd name="connsiteY0" fmla="*/ 0 h 1562175"/>
              <a:gd name="connsiteX1" fmla="*/ 46331 w 1046075"/>
              <a:gd name="connsiteY1" fmla="*/ 353568 h 1562175"/>
              <a:gd name="connsiteX2" fmla="*/ 387707 w 1046075"/>
              <a:gd name="connsiteY2" fmla="*/ 426720 h 1562175"/>
              <a:gd name="connsiteX3" fmla="*/ 9755 w 1046075"/>
              <a:gd name="connsiteY3" fmla="*/ 926592 h 1562175"/>
              <a:gd name="connsiteX4" fmla="*/ 875387 w 1046075"/>
              <a:gd name="connsiteY4" fmla="*/ 707136 h 1562175"/>
              <a:gd name="connsiteX5" fmla="*/ 448667 w 1046075"/>
              <a:gd name="connsiteY5" fmla="*/ 1475232 h 1562175"/>
              <a:gd name="connsiteX6" fmla="*/ 1046075 w 1046075"/>
              <a:gd name="connsiteY6" fmla="*/ 1511808 h 15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075" h="1562175">
                <a:moveTo>
                  <a:pt x="558395" y="0"/>
                </a:moveTo>
                <a:cubicBezTo>
                  <a:pt x="316587" y="141224"/>
                  <a:pt x="74779" y="282448"/>
                  <a:pt x="46331" y="353568"/>
                </a:cubicBezTo>
                <a:cubicBezTo>
                  <a:pt x="17883" y="424688"/>
                  <a:pt x="393803" y="331216"/>
                  <a:pt x="387707" y="426720"/>
                </a:cubicBezTo>
                <a:cubicBezTo>
                  <a:pt x="381611" y="522224"/>
                  <a:pt x="-71525" y="879856"/>
                  <a:pt x="9755" y="926592"/>
                </a:cubicBezTo>
                <a:cubicBezTo>
                  <a:pt x="91035" y="973328"/>
                  <a:pt x="802235" y="615696"/>
                  <a:pt x="875387" y="707136"/>
                </a:cubicBezTo>
                <a:cubicBezTo>
                  <a:pt x="948539" y="798576"/>
                  <a:pt x="420219" y="1341120"/>
                  <a:pt x="448667" y="1475232"/>
                </a:cubicBezTo>
                <a:cubicBezTo>
                  <a:pt x="477115" y="1609344"/>
                  <a:pt x="761595" y="1560576"/>
                  <a:pt x="1046075" y="1511808"/>
                </a:cubicBezTo>
              </a:path>
            </a:pathLst>
          </a:custGeom>
          <a:noFill/>
          <a:ln w="38100">
            <a:solidFill>
              <a:srgbClr val="D1E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4638" b="89565" l="2827" r="89753">
                        <a14:foregroundMark x1="10247" y1="14783" x2="10247" y2="16812"/>
                        <a14:foregroundMark x1="6714" y1="33913" x2="8481" y2="38261"/>
                        <a14:foregroundMark x1="68198" y1="8406" x2="69611" y2="110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371" y="3926356"/>
            <a:ext cx="1818371" cy="22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36CE8-B21F-5110-FB18-EF64331A2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07854" y="152400"/>
            <a:ext cx="9645749" cy="61732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9953603" y="154384"/>
            <a:ext cx="1864711" cy="5905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94615" y="-3395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247015" y="-1871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6" name="Freeform 12"/>
          <p:cNvSpPr/>
          <p:nvPr/>
        </p:nvSpPr>
        <p:spPr>
          <a:xfrm rot="13979960">
            <a:off x="10273508" y="505320"/>
            <a:ext cx="1583880" cy="1042002"/>
          </a:xfrm>
          <a:custGeom>
            <a:avLst/>
            <a:gdLst/>
            <a:ahLst/>
            <a:cxnLst/>
            <a:rect l="l" t="t" r="r" b="b"/>
            <a:pathLst>
              <a:path w="3048000" h="2067098">
                <a:moveTo>
                  <a:pt x="0" y="0"/>
                </a:moveTo>
                <a:lnTo>
                  <a:pt x="3048000" y="0"/>
                </a:lnTo>
                <a:lnTo>
                  <a:pt x="3048000" y="2067099"/>
                </a:lnTo>
                <a:lnTo>
                  <a:pt x="0" y="2067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grayscl/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1"/>
          <p:cNvSpPr/>
          <p:nvPr/>
        </p:nvSpPr>
        <p:spPr>
          <a:xfrm rot="16200000">
            <a:off x="88601" y="5246563"/>
            <a:ext cx="1290937" cy="867265"/>
          </a:xfrm>
          <a:custGeom>
            <a:avLst/>
            <a:gdLst/>
            <a:ahLst/>
            <a:cxnLst/>
            <a:rect l="l" t="t" r="r" b="b"/>
            <a:pathLst>
              <a:path w="3048000" h="2067098">
                <a:moveTo>
                  <a:pt x="0" y="0"/>
                </a:moveTo>
                <a:lnTo>
                  <a:pt x="3048000" y="0"/>
                </a:lnTo>
                <a:lnTo>
                  <a:pt x="3048000" y="2067098"/>
                </a:lnTo>
                <a:lnTo>
                  <a:pt x="0" y="206709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colorTemperature colorTemp="112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 l="-73506" t="-59270"/>
            </a:stretch>
          </a:blipFill>
        </p:spPr>
      </p:sp>
      <p:sp>
        <p:nvSpPr>
          <p:cNvPr id="7" name="AutoShape 2" descr="Mano De Círculo Rojo Dibujado Con Tiza Sobre Fondo Blanco Fotos, retratos,  imágenes y fotografía de archivo libres de derecho. Image 738909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310" y="1597307"/>
            <a:ext cx="1103413" cy="108876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35298" y="1787747"/>
            <a:ext cx="48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Script MT Bold" panose="03040602040607080904" pitchFamily="66" charset="0"/>
              </a:rPr>
              <a:t>2</a:t>
            </a:r>
            <a:endParaRPr lang="es-CO" sz="4000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0507" y="3691990"/>
            <a:ext cx="2397765" cy="830997"/>
          </a:xfrm>
          <a:prstGeom prst="rect">
            <a:avLst/>
          </a:prstGeom>
          <a:solidFill>
            <a:srgbClr val="5271F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¿Qué es la </a:t>
            </a:r>
            <a:r>
              <a:rPr lang="es-ES" sz="24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falsedad </a:t>
            </a:r>
            <a:r>
              <a:rPr lang="es-ES" sz="2400" dirty="0">
                <a:latin typeface="72 Condensed" panose="020B0506030000000003" pitchFamily="34" charset="0"/>
                <a:cs typeface="72 Condensed" panose="020B0506030000000003" pitchFamily="34" charset="0"/>
              </a:rPr>
              <a:t>m</a:t>
            </a:r>
            <a:r>
              <a:rPr lang="es-ES" sz="24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aterial</a:t>
            </a:r>
            <a:r>
              <a:rPr lang="es-ES" sz="24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?</a:t>
            </a:r>
            <a:endParaRPr lang="es-CO" sz="2400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31656" y="4312662"/>
            <a:ext cx="3776904" cy="17543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es-419" dirty="0" smtClean="0">
              <a:solidFill>
                <a:schemeClr val="bg1"/>
              </a:solidFill>
            </a:endParaRPr>
          </a:p>
          <a:p>
            <a:pPr algn="just"/>
            <a:r>
              <a:rPr lang="es-419" dirty="0">
                <a:solidFill>
                  <a:schemeClr val="bg1"/>
                </a:solidFill>
              </a:rPr>
              <a:t>E</a:t>
            </a:r>
            <a:r>
              <a:rPr lang="es-419" dirty="0" smtClean="0">
                <a:solidFill>
                  <a:schemeClr val="bg1"/>
                </a:solidFill>
              </a:rPr>
              <a:t>sta </a:t>
            </a:r>
            <a:r>
              <a:rPr lang="es-419" dirty="0">
                <a:solidFill>
                  <a:schemeClr val="bg1"/>
                </a:solidFill>
              </a:rPr>
              <a:t>tiene lugar cuando se crea totalmente el documento </a:t>
            </a:r>
            <a:r>
              <a:rPr lang="es-419" dirty="0" smtClean="0">
                <a:solidFill>
                  <a:schemeClr val="bg1"/>
                </a:solidFill>
              </a:rPr>
              <a:t>falso, </a:t>
            </a:r>
            <a:r>
              <a:rPr lang="es-419" dirty="0">
                <a:solidFill>
                  <a:schemeClr val="bg1"/>
                </a:solidFill>
              </a:rPr>
              <a:t>es decir, se imita uno ya existente o se altera el contenido </a:t>
            </a:r>
            <a:r>
              <a:rPr lang="es-419" dirty="0" smtClean="0">
                <a:solidFill>
                  <a:schemeClr val="bg1"/>
                </a:solidFill>
              </a:rPr>
              <a:t>físico de </a:t>
            </a:r>
            <a:r>
              <a:rPr lang="es-419" dirty="0">
                <a:solidFill>
                  <a:schemeClr val="bg1"/>
                </a:solidFill>
              </a:rPr>
              <a:t>un escrito auténtico.</a:t>
            </a:r>
            <a:endParaRPr lang="es-419" dirty="0"/>
          </a:p>
        </p:txBody>
      </p:sp>
      <p:sp>
        <p:nvSpPr>
          <p:cNvPr id="31" name="Freeform 19"/>
          <p:cNvSpPr/>
          <p:nvPr/>
        </p:nvSpPr>
        <p:spPr>
          <a:xfrm rot="-5400000">
            <a:off x="1732269" y="108670"/>
            <a:ext cx="2783659" cy="3521468"/>
          </a:xfrm>
          <a:custGeom>
            <a:avLst/>
            <a:gdLst/>
            <a:ahLst/>
            <a:cxnLst/>
            <a:rect l="l" t="t" r="r" b="b"/>
            <a:pathLst>
              <a:path w="3076998" h="4430232">
                <a:moveTo>
                  <a:pt x="0" y="0"/>
                </a:moveTo>
                <a:lnTo>
                  <a:pt x="3076998" y="0"/>
                </a:lnTo>
                <a:lnTo>
                  <a:pt x="3076998" y="4430232"/>
                </a:lnTo>
                <a:lnTo>
                  <a:pt x="0" y="443023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" name="Arco 1"/>
          <p:cNvSpPr/>
          <p:nvPr/>
        </p:nvSpPr>
        <p:spPr>
          <a:xfrm rot="661461">
            <a:off x="2768537" y="3751074"/>
            <a:ext cx="914400" cy="914400"/>
          </a:xfrm>
          <a:prstGeom prst="arc">
            <a:avLst>
              <a:gd name="adj1" fmla="val 13710993"/>
              <a:gd name="adj2" fmla="val 0"/>
            </a:avLst>
          </a:prstGeom>
          <a:ln w="38100">
            <a:solidFill>
              <a:srgbClr val="758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TextBox 30"/>
          <p:cNvSpPr txBox="1"/>
          <p:nvPr/>
        </p:nvSpPr>
        <p:spPr>
          <a:xfrm>
            <a:off x="1717783" y="1248112"/>
            <a:ext cx="281263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3"/>
              </a:lnSpc>
            </a:pPr>
            <a:r>
              <a:rPr lang="es-419" dirty="0">
                <a:solidFill>
                  <a:srgbClr val="FFFFFF"/>
                </a:solidFill>
                <a:latin typeface="Now"/>
              </a:rPr>
              <a:t>"Artículo 287. Falsedad material en documento público. </a:t>
            </a:r>
            <a:r>
              <a:rPr lang="es-419" dirty="0">
                <a:solidFill>
                  <a:srgbClr val="FFFFFF"/>
                </a:solidFill>
                <a:latin typeface="Now"/>
              </a:rPr>
              <a:t>El que falsifique documento público que pueda servir de </a:t>
            </a:r>
            <a:r>
              <a:rPr lang="es-419" dirty="0" smtClean="0">
                <a:solidFill>
                  <a:srgbClr val="FFFFFF"/>
                </a:solidFill>
                <a:latin typeface="Now"/>
              </a:rPr>
              <a:t>prueba (…)</a:t>
            </a:r>
            <a:endParaRPr lang="es-419" dirty="0">
              <a:solidFill>
                <a:srgbClr val="FFFFFF"/>
              </a:solidFill>
              <a:latin typeface="Now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216364" y="2350545"/>
            <a:ext cx="48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3</a:t>
            </a:r>
            <a:endParaRPr lang="es-CO" sz="4000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7">
            <a:grayscl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7769" y="2136375"/>
            <a:ext cx="1103413" cy="1088766"/>
          </a:xfrm>
          <a:prstGeom prst="rect">
            <a:avLst/>
          </a:prstGeom>
        </p:spPr>
      </p:pic>
      <p:sp>
        <p:nvSpPr>
          <p:cNvPr id="39" name="Freeform 19"/>
          <p:cNvSpPr/>
          <p:nvPr/>
        </p:nvSpPr>
        <p:spPr>
          <a:xfrm rot="-5400000">
            <a:off x="7879480" y="2131617"/>
            <a:ext cx="3563791" cy="3521468"/>
          </a:xfrm>
          <a:custGeom>
            <a:avLst/>
            <a:gdLst/>
            <a:ahLst/>
            <a:cxnLst/>
            <a:rect l="l" t="t" r="r" b="b"/>
            <a:pathLst>
              <a:path w="3076998" h="4430232">
                <a:moveTo>
                  <a:pt x="0" y="0"/>
                </a:moveTo>
                <a:lnTo>
                  <a:pt x="3076998" y="0"/>
                </a:lnTo>
                <a:lnTo>
                  <a:pt x="3076998" y="4430232"/>
                </a:lnTo>
                <a:lnTo>
                  <a:pt x="0" y="443023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grayscl/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30"/>
          <p:cNvSpPr txBox="1"/>
          <p:nvPr/>
        </p:nvSpPr>
        <p:spPr>
          <a:xfrm>
            <a:off x="8269043" y="2537925"/>
            <a:ext cx="281263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3"/>
              </a:lnSpc>
            </a:pPr>
            <a:r>
              <a:rPr lang="es-419" dirty="0" smtClean="0">
                <a:solidFill>
                  <a:srgbClr val="FFFFFF"/>
                </a:solidFill>
                <a:latin typeface="Now"/>
              </a:rPr>
              <a:t>Se </a:t>
            </a:r>
            <a:r>
              <a:rPr lang="es-419" dirty="0">
                <a:solidFill>
                  <a:srgbClr val="FFFFFF"/>
                </a:solidFill>
                <a:latin typeface="Now"/>
              </a:rPr>
              <a:t>refiere a inducir en error a un servidor público, durante el ejercicio de sus funciones, para obtener un documento público que pueda servir como prueba, mediante la presentación de información falsa o omitiendo la verdad total o </a:t>
            </a:r>
            <a:r>
              <a:rPr lang="es-419" dirty="0" smtClean="0">
                <a:solidFill>
                  <a:srgbClr val="FFFFFF"/>
                </a:solidFill>
                <a:latin typeface="Now"/>
              </a:rPr>
              <a:t>parcialmente. Art. 288</a:t>
            </a:r>
            <a:endParaRPr lang="es-419" dirty="0">
              <a:solidFill>
                <a:srgbClr val="FFFFFF"/>
              </a:solidFill>
              <a:latin typeface="Now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08560" y="489653"/>
            <a:ext cx="2159824" cy="120032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419" sz="24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Obtención de documento público falso</a:t>
            </a:r>
            <a:endParaRPr lang="es-CO" sz="2400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9156042" y="1024178"/>
            <a:ext cx="687986" cy="1146048"/>
          </a:xfrm>
          <a:custGeom>
            <a:avLst/>
            <a:gdLst>
              <a:gd name="connsiteX0" fmla="*/ 0 w 687986"/>
              <a:gd name="connsiteY0" fmla="*/ 0 h 1146048"/>
              <a:gd name="connsiteX1" fmla="*/ 670560 w 687986"/>
              <a:gd name="connsiteY1" fmla="*/ 146304 h 1146048"/>
              <a:gd name="connsiteX2" fmla="*/ 499872 w 687986"/>
              <a:gd name="connsiteY2" fmla="*/ 597408 h 1146048"/>
              <a:gd name="connsiteX3" fmla="*/ 597408 w 687986"/>
              <a:gd name="connsiteY3" fmla="*/ 1146048 h 114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86" h="1146048">
                <a:moveTo>
                  <a:pt x="0" y="0"/>
                </a:moveTo>
                <a:cubicBezTo>
                  <a:pt x="293624" y="23368"/>
                  <a:pt x="587248" y="46736"/>
                  <a:pt x="670560" y="146304"/>
                </a:cubicBezTo>
                <a:cubicBezTo>
                  <a:pt x="753872" y="245872"/>
                  <a:pt x="512064" y="430784"/>
                  <a:pt x="499872" y="597408"/>
                </a:cubicBezTo>
                <a:cubicBezTo>
                  <a:pt x="487680" y="764032"/>
                  <a:pt x="542544" y="955040"/>
                  <a:pt x="597408" y="1146048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976" b="89781" l="9922" r="971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9770" y="1623131"/>
            <a:ext cx="2884948" cy="30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36CE8-B21F-5110-FB18-EF64331A2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07854" y="152400"/>
            <a:ext cx="9645749" cy="61732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9953603" y="154384"/>
            <a:ext cx="1864711" cy="5905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94615" y="-3395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247015" y="-1871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6" name="Freeform 12"/>
          <p:cNvSpPr/>
          <p:nvPr/>
        </p:nvSpPr>
        <p:spPr>
          <a:xfrm rot="13979960">
            <a:off x="10273508" y="505320"/>
            <a:ext cx="1583880" cy="1042002"/>
          </a:xfrm>
          <a:custGeom>
            <a:avLst/>
            <a:gdLst/>
            <a:ahLst/>
            <a:cxnLst/>
            <a:rect l="l" t="t" r="r" b="b"/>
            <a:pathLst>
              <a:path w="3048000" h="2067098">
                <a:moveTo>
                  <a:pt x="0" y="0"/>
                </a:moveTo>
                <a:lnTo>
                  <a:pt x="3048000" y="0"/>
                </a:lnTo>
                <a:lnTo>
                  <a:pt x="3048000" y="2067099"/>
                </a:lnTo>
                <a:lnTo>
                  <a:pt x="0" y="2067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grayscl/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1"/>
          <p:cNvSpPr/>
          <p:nvPr/>
        </p:nvSpPr>
        <p:spPr>
          <a:xfrm rot="16200000">
            <a:off x="88601" y="5246563"/>
            <a:ext cx="1290937" cy="867265"/>
          </a:xfrm>
          <a:custGeom>
            <a:avLst/>
            <a:gdLst/>
            <a:ahLst/>
            <a:cxnLst/>
            <a:rect l="l" t="t" r="r" b="b"/>
            <a:pathLst>
              <a:path w="3048000" h="2067098">
                <a:moveTo>
                  <a:pt x="0" y="0"/>
                </a:moveTo>
                <a:lnTo>
                  <a:pt x="3048000" y="0"/>
                </a:lnTo>
                <a:lnTo>
                  <a:pt x="3048000" y="2067098"/>
                </a:lnTo>
                <a:lnTo>
                  <a:pt x="0" y="206709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colorTemperature colorTemp="112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 l="-73506" t="-59270"/>
            </a:stretch>
          </a:blipFill>
        </p:spPr>
      </p:sp>
      <p:sp>
        <p:nvSpPr>
          <p:cNvPr id="7" name="AutoShape 2" descr="Mano De Círculo Rojo Dibujado Con Tiza Sobre Fondo Blanco Fotos, retratos,  imágenes y fotografía de archivo libres de derecho. Image 738909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7">
            <a:duotone>
              <a:prstClr val="black"/>
              <a:srgbClr val="A3B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084" y="438674"/>
            <a:ext cx="1103413" cy="108876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405337" y="629114"/>
            <a:ext cx="48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4</a:t>
            </a:r>
            <a:endParaRPr lang="es-CO" sz="4000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  <p:sp>
        <p:nvSpPr>
          <p:cNvPr id="31" name="Freeform 19"/>
          <p:cNvSpPr/>
          <p:nvPr/>
        </p:nvSpPr>
        <p:spPr>
          <a:xfrm rot="-5400000">
            <a:off x="5816532" y="-154379"/>
            <a:ext cx="2783659" cy="3521468"/>
          </a:xfrm>
          <a:custGeom>
            <a:avLst/>
            <a:gdLst/>
            <a:ahLst/>
            <a:cxnLst/>
            <a:rect l="l" t="t" r="r" b="b"/>
            <a:pathLst>
              <a:path w="3076998" h="4430232">
                <a:moveTo>
                  <a:pt x="0" y="0"/>
                </a:moveTo>
                <a:lnTo>
                  <a:pt x="3076998" y="0"/>
                </a:lnTo>
                <a:lnTo>
                  <a:pt x="3076998" y="4430232"/>
                </a:lnTo>
                <a:lnTo>
                  <a:pt x="0" y="443023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0"/>
          <p:cNvSpPr txBox="1"/>
          <p:nvPr/>
        </p:nvSpPr>
        <p:spPr>
          <a:xfrm>
            <a:off x="5826343" y="708673"/>
            <a:ext cx="281263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3"/>
              </a:lnSpc>
            </a:pPr>
            <a:r>
              <a:rPr lang="es-419" dirty="0" smtClean="0">
                <a:solidFill>
                  <a:srgbClr val="FFFFFF"/>
                </a:solidFill>
                <a:latin typeface="Now"/>
              </a:rPr>
              <a:t>Consiste </a:t>
            </a:r>
            <a:r>
              <a:rPr lang="es-419" dirty="0">
                <a:solidFill>
                  <a:srgbClr val="FFFFFF"/>
                </a:solidFill>
                <a:latin typeface="Now"/>
              </a:rPr>
              <a:t>en falsificar un documento privado que pueda ser utilizado como prueba, sin la necesidad de que el documento sea emitido por una autoridad pública. </a:t>
            </a:r>
            <a:r>
              <a:rPr lang="es-419" dirty="0" smtClean="0">
                <a:solidFill>
                  <a:srgbClr val="FFFFFF"/>
                </a:solidFill>
                <a:latin typeface="Now"/>
              </a:rPr>
              <a:t>Art. 259</a:t>
            </a:r>
            <a:endParaRPr lang="es-419" dirty="0">
              <a:solidFill>
                <a:srgbClr val="FFFFFF"/>
              </a:solidFill>
              <a:latin typeface="Now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4994" y="4993665"/>
            <a:ext cx="1103413" cy="1088766"/>
          </a:xfrm>
          <a:prstGeom prst="rect">
            <a:avLst/>
          </a:prstGeom>
        </p:spPr>
      </p:pic>
      <p:sp>
        <p:nvSpPr>
          <p:cNvPr id="39" name="Freeform 19"/>
          <p:cNvSpPr/>
          <p:nvPr/>
        </p:nvSpPr>
        <p:spPr>
          <a:xfrm rot="-5400000">
            <a:off x="8160306" y="2968761"/>
            <a:ext cx="2964657" cy="3521468"/>
          </a:xfrm>
          <a:custGeom>
            <a:avLst/>
            <a:gdLst/>
            <a:ahLst/>
            <a:cxnLst/>
            <a:rect l="l" t="t" r="r" b="b"/>
            <a:pathLst>
              <a:path w="3076998" h="4430232">
                <a:moveTo>
                  <a:pt x="0" y="0"/>
                </a:moveTo>
                <a:lnTo>
                  <a:pt x="3076998" y="0"/>
                </a:lnTo>
                <a:lnTo>
                  <a:pt x="3076998" y="4430232"/>
                </a:lnTo>
                <a:lnTo>
                  <a:pt x="0" y="443023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30"/>
          <p:cNvSpPr txBox="1"/>
          <p:nvPr/>
        </p:nvSpPr>
        <p:spPr>
          <a:xfrm>
            <a:off x="8260172" y="3832236"/>
            <a:ext cx="281263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3"/>
              </a:lnSpc>
            </a:pPr>
            <a:r>
              <a:rPr lang="es-419" dirty="0" smtClean="0">
                <a:solidFill>
                  <a:srgbClr val="FFFFFF"/>
                </a:solidFill>
                <a:latin typeface="Now"/>
              </a:rPr>
              <a:t>Cuando </a:t>
            </a:r>
            <a:r>
              <a:rPr lang="es-419" dirty="0">
                <a:solidFill>
                  <a:srgbClr val="FFFFFF"/>
                </a:solidFill>
                <a:latin typeface="Now"/>
              </a:rPr>
              <a:t>una persona utiliza un documento público falso que podría servir como prueba, aunque no haya participado en su falsificación</a:t>
            </a:r>
            <a:r>
              <a:rPr lang="es-419" dirty="0" smtClean="0">
                <a:solidFill>
                  <a:srgbClr val="FFFFFF"/>
                </a:solidFill>
                <a:latin typeface="Now"/>
              </a:rPr>
              <a:t>. Art. 291.</a:t>
            </a:r>
            <a:endParaRPr lang="es-419" dirty="0">
              <a:solidFill>
                <a:srgbClr val="FFFFFF"/>
              </a:solidFill>
              <a:latin typeface="Now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025309" y="5141218"/>
            <a:ext cx="48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Script MT Bold" panose="03040602040607080904" pitchFamily="66" charset="0"/>
              </a:rPr>
              <a:t>5</a:t>
            </a:r>
            <a:endParaRPr lang="es-CO" sz="4000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67702" y="1665222"/>
            <a:ext cx="2541175" cy="830997"/>
          </a:xfrm>
          <a:prstGeom prst="rect">
            <a:avLst/>
          </a:prstGeom>
          <a:solidFill>
            <a:srgbClr val="5271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419" sz="24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Falsedad en documento privado</a:t>
            </a:r>
            <a:endParaRPr lang="es-CO" sz="2400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47371" y="4066742"/>
            <a:ext cx="2110724" cy="83099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419" sz="2400" dirty="0">
                <a:solidFill>
                  <a:srgbClr val="FFFFFF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Uso de documento falso</a:t>
            </a:r>
            <a:endParaRPr lang="es-CO" sz="2400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6315456" y="3500743"/>
            <a:ext cx="1609344" cy="705497"/>
          </a:xfrm>
          <a:custGeom>
            <a:avLst/>
            <a:gdLst>
              <a:gd name="connsiteX0" fmla="*/ 0 w 1609344"/>
              <a:gd name="connsiteY0" fmla="*/ 705497 h 705497"/>
              <a:gd name="connsiteX1" fmla="*/ 487680 w 1609344"/>
              <a:gd name="connsiteY1" fmla="*/ 461657 h 705497"/>
              <a:gd name="connsiteX2" fmla="*/ 963168 w 1609344"/>
              <a:gd name="connsiteY2" fmla="*/ 595769 h 705497"/>
              <a:gd name="connsiteX3" fmla="*/ 1170432 w 1609344"/>
              <a:gd name="connsiteY3" fmla="*/ 22745 h 705497"/>
              <a:gd name="connsiteX4" fmla="*/ 1609344 w 1609344"/>
              <a:gd name="connsiteY4" fmla="*/ 169049 h 70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344" h="705497">
                <a:moveTo>
                  <a:pt x="0" y="705497"/>
                </a:moveTo>
                <a:cubicBezTo>
                  <a:pt x="163576" y="592721"/>
                  <a:pt x="327152" y="479945"/>
                  <a:pt x="487680" y="461657"/>
                </a:cubicBezTo>
                <a:cubicBezTo>
                  <a:pt x="648208" y="443369"/>
                  <a:pt x="849376" y="668921"/>
                  <a:pt x="963168" y="595769"/>
                </a:cubicBezTo>
                <a:cubicBezTo>
                  <a:pt x="1076960" y="522617"/>
                  <a:pt x="1062736" y="93865"/>
                  <a:pt x="1170432" y="22745"/>
                </a:cubicBezTo>
                <a:cubicBezTo>
                  <a:pt x="1278128" y="-48375"/>
                  <a:pt x="1443736" y="60337"/>
                  <a:pt x="1609344" y="169049"/>
                </a:cubicBezTo>
              </a:path>
            </a:pathLst>
          </a:custGeom>
          <a:noFill/>
          <a:ln w="38100">
            <a:solidFill>
              <a:srgbClr val="F1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Freeform 12"/>
          <p:cNvSpPr/>
          <p:nvPr/>
        </p:nvSpPr>
        <p:spPr>
          <a:xfrm rot="6829267">
            <a:off x="244752" y="-293241"/>
            <a:ext cx="1370281" cy="1437507"/>
          </a:xfrm>
          <a:custGeom>
            <a:avLst/>
            <a:gdLst/>
            <a:ahLst/>
            <a:cxnLst/>
            <a:rect l="l" t="t" r="r" b="b"/>
            <a:pathLst>
              <a:path w="3048000" h="2067098">
                <a:moveTo>
                  <a:pt x="0" y="0"/>
                </a:moveTo>
                <a:lnTo>
                  <a:pt x="3048000" y="0"/>
                </a:lnTo>
                <a:lnTo>
                  <a:pt x="3048000" y="2067099"/>
                </a:lnTo>
                <a:lnTo>
                  <a:pt x="0" y="2067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647" b="89968" l="0" r="896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242" y="3429000"/>
            <a:ext cx="2586529" cy="3302634"/>
          </a:xfrm>
          <a:prstGeom prst="rect">
            <a:avLst/>
          </a:prstGeom>
        </p:spPr>
      </p:pic>
      <p:sp>
        <p:nvSpPr>
          <p:cNvPr id="14" name="Forma libre 13"/>
          <p:cNvSpPr/>
          <p:nvPr/>
        </p:nvSpPr>
        <p:spPr>
          <a:xfrm>
            <a:off x="3694176" y="1402080"/>
            <a:ext cx="1816608" cy="1452284"/>
          </a:xfrm>
          <a:custGeom>
            <a:avLst/>
            <a:gdLst>
              <a:gd name="connsiteX0" fmla="*/ 0 w 1816608"/>
              <a:gd name="connsiteY0" fmla="*/ 792480 h 1452284"/>
              <a:gd name="connsiteX1" fmla="*/ 268224 w 1816608"/>
              <a:gd name="connsiteY1" fmla="*/ 1450848 h 1452284"/>
              <a:gd name="connsiteX2" fmla="*/ 621792 w 1816608"/>
              <a:gd name="connsiteY2" fmla="*/ 633984 h 1452284"/>
              <a:gd name="connsiteX3" fmla="*/ 1499616 w 1816608"/>
              <a:gd name="connsiteY3" fmla="*/ 658368 h 1452284"/>
              <a:gd name="connsiteX4" fmla="*/ 1816608 w 1816608"/>
              <a:gd name="connsiteY4" fmla="*/ 0 h 145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608" h="1452284">
                <a:moveTo>
                  <a:pt x="0" y="792480"/>
                </a:moveTo>
                <a:cubicBezTo>
                  <a:pt x="82296" y="1134872"/>
                  <a:pt x="164592" y="1477264"/>
                  <a:pt x="268224" y="1450848"/>
                </a:cubicBezTo>
                <a:cubicBezTo>
                  <a:pt x="371856" y="1424432"/>
                  <a:pt x="416560" y="766064"/>
                  <a:pt x="621792" y="633984"/>
                </a:cubicBezTo>
                <a:cubicBezTo>
                  <a:pt x="827024" y="501904"/>
                  <a:pt x="1300480" y="764032"/>
                  <a:pt x="1499616" y="658368"/>
                </a:cubicBezTo>
                <a:cubicBezTo>
                  <a:pt x="1698752" y="552704"/>
                  <a:pt x="1757680" y="276352"/>
                  <a:pt x="1816608" y="0"/>
                </a:cubicBezTo>
              </a:path>
            </a:pathLst>
          </a:custGeom>
          <a:noFill/>
          <a:ln w="38100">
            <a:solidFill>
              <a:srgbClr val="A3B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7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AB4130-4F12-8FE9-9593-13BE095A27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utoShape 2" descr="Señales de Advertencia | Sister-Sof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23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2013 - Tema de 2022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1551</TotalTime>
  <Words>391</Words>
  <Application>Microsoft Office PowerPoint</Application>
  <PresentationFormat>Panorámica</PresentationFormat>
  <Paragraphs>33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72 Condensed</vt:lpstr>
      <vt:lpstr>Aptos</vt:lpstr>
      <vt:lpstr>Arial</vt:lpstr>
      <vt:lpstr>Bryndan Write Bold</vt:lpstr>
      <vt:lpstr>Calibri</vt:lpstr>
      <vt:lpstr>Calibri Light</vt:lpstr>
      <vt:lpstr>Franklin Gothic Demi</vt:lpstr>
      <vt:lpstr>Franklin Gothic Medium</vt:lpstr>
      <vt:lpstr>Now</vt:lpstr>
      <vt:lpstr>Script MT Bold</vt:lpstr>
      <vt:lpstr>Office 2013 - Tema de 2022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Cristina Diaz Bermeo</dc:creator>
  <cp:lastModifiedBy>Lena Camila Gomez Leon</cp:lastModifiedBy>
  <cp:revision>179</cp:revision>
  <dcterms:created xsi:type="dcterms:W3CDTF">2024-01-03T18:04:35Z</dcterms:created>
  <dcterms:modified xsi:type="dcterms:W3CDTF">2024-05-08T19:47:02Z</dcterms:modified>
</cp:coreProperties>
</file>