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"/>
  </p:notesMasterIdLst>
  <p:handoutMasterIdLst>
    <p:handoutMasterId r:id="rId7"/>
  </p:handoutMasterIdLst>
  <p:sldIdLst>
    <p:sldId id="261" r:id="rId2"/>
    <p:sldId id="260" r:id="rId3"/>
    <p:sldId id="263" r:id="rId4"/>
    <p:sldId id="259" r:id="rId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F02"/>
    <a:srgbClr val="2147B1"/>
    <a:srgbClr val="BB4D9C"/>
    <a:srgbClr val="FECC16"/>
    <a:srgbClr val="FFAE1D"/>
    <a:srgbClr val="D7AF03"/>
    <a:srgbClr val="816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29/02/2024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5832F2-03B8-77AD-4A5F-653F3BFECC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436151" y="666388"/>
            <a:ext cx="5611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ESQUEMA DEL PROCEDIMIENTO </a:t>
            </a:r>
            <a:r>
              <a:rPr lang="es-MX" sz="36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DISCIPLINARIO</a:t>
            </a:r>
            <a:endParaRPr lang="es-CO" sz="3600" dirty="0">
              <a:solidFill>
                <a:schemeClr val="bg1"/>
              </a:solidFill>
              <a:latin typeface="Franklin Gothic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436151" y="2374547"/>
            <a:ext cx="51758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DE CONTROL DISCIPLINARIO INTERNO</a:t>
            </a:r>
            <a:endParaRPr lang="es-CO" sz="23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4800225" y="2912096"/>
            <a:ext cx="3023616" cy="2433554"/>
          </a:xfrm>
          <a:prstGeom prst="ellipse">
            <a:avLst/>
          </a:prstGeom>
          <a:solidFill>
            <a:srgbClr val="FECC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6" b="100000" l="0" r="100000">
                        <a14:foregroundMark x1="17857" y1="18889" x2="20357" y2="49444"/>
                        <a14:foregroundMark x1="81786" y1="31667" x2="82143" y2="51667"/>
                        <a14:foregroundMark x1="12143" y1="15556" x2="14643" y2="26111"/>
                        <a14:foregroundMark x1="19286" y1="59444" x2="18929" y2="87778"/>
                        <a14:foregroundMark x1="80714" y1="60000" x2="80357" y2="96667"/>
                        <a14:foregroundMark x1="47857" y1="7222" x2="48214" y2="38889"/>
                        <a14:foregroundMark x1="41786" y1="45556" x2="47857" y2="47222"/>
                        <a14:foregroundMark x1="42143" y1="59444" x2="55000" y2="60000"/>
                        <a14:foregroundMark x1="42857" y1="62222" x2="4321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84579" y="3174766"/>
            <a:ext cx="3454908" cy="222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36CE8-B21F-5110-FB18-EF64331A2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07853" y="154384"/>
            <a:ext cx="9645749" cy="6173264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9953603" y="154384"/>
            <a:ext cx="1864711" cy="590504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94615" y="-3395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247015" y="-1871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Nube 7"/>
          <p:cNvSpPr/>
          <p:nvPr/>
        </p:nvSpPr>
        <p:spPr>
          <a:xfrm>
            <a:off x="399415" y="829578"/>
            <a:ext cx="2106637" cy="1536192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Nube 45"/>
          <p:cNvSpPr/>
          <p:nvPr/>
        </p:nvSpPr>
        <p:spPr>
          <a:xfrm>
            <a:off x="1244627" y="200294"/>
            <a:ext cx="2106637" cy="1536192"/>
          </a:xfrm>
          <a:prstGeom prst="cloud">
            <a:avLst/>
          </a:prstGeom>
          <a:solidFill>
            <a:srgbClr val="D7AF0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7" name="Nube 46"/>
          <p:cNvSpPr/>
          <p:nvPr/>
        </p:nvSpPr>
        <p:spPr>
          <a:xfrm>
            <a:off x="1057784" y="1241454"/>
            <a:ext cx="2106637" cy="1536192"/>
          </a:xfrm>
          <a:prstGeom prst="cloud">
            <a:avLst/>
          </a:prstGeom>
          <a:solidFill>
            <a:srgbClr val="FFAE1D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Nube 47"/>
          <p:cNvSpPr/>
          <p:nvPr/>
        </p:nvSpPr>
        <p:spPr>
          <a:xfrm>
            <a:off x="3150096" y="3521401"/>
            <a:ext cx="2106637" cy="1536192"/>
          </a:xfrm>
          <a:prstGeom prst="cloud">
            <a:avLst/>
          </a:prstGeom>
          <a:solidFill>
            <a:srgbClr val="D7AF0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Nube 48"/>
          <p:cNvSpPr/>
          <p:nvPr/>
        </p:nvSpPr>
        <p:spPr>
          <a:xfrm>
            <a:off x="3942046" y="2275286"/>
            <a:ext cx="2106637" cy="1536192"/>
          </a:xfrm>
          <a:prstGeom prst="cloud">
            <a:avLst/>
          </a:prstGeom>
          <a:solidFill>
            <a:srgbClr val="FFAE1D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Nube 49"/>
          <p:cNvSpPr/>
          <p:nvPr/>
        </p:nvSpPr>
        <p:spPr>
          <a:xfrm>
            <a:off x="4623617" y="3090903"/>
            <a:ext cx="2106637" cy="1536192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Nube 50"/>
          <p:cNvSpPr/>
          <p:nvPr/>
        </p:nvSpPr>
        <p:spPr>
          <a:xfrm>
            <a:off x="8269571" y="506451"/>
            <a:ext cx="2106637" cy="1536192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Nube 51"/>
          <p:cNvSpPr/>
          <p:nvPr/>
        </p:nvSpPr>
        <p:spPr>
          <a:xfrm>
            <a:off x="8700415" y="1510274"/>
            <a:ext cx="2106637" cy="1536192"/>
          </a:xfrm>
          <a:prstGeom prst="cloud">
            <a:avLst/>
          </a:prstGeom>
          <a:solidFill>
            <a:srgbClr val="FFAE1D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Nube 52"/>
          <p:cNvSpPr/>
          <p:nvPr/>
        </p:nvSpPr>
        <p:spPr>
          <a:xfrm>
            <a:off x="9664478" y="1122991"/>
            <a:ext cx="2106637" cy="1536192"/>
          </a:xfrm>
          <a:prstGeom prst="cloud">
            <a:avLst/>
          </a:prstGeom>
          <a:solidFill>
            <a:srgbClr val="D7AF0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Nube 53"/>
          <p:cNvSpPr/>
          <p:nvPr/>
        </p:nvSpPr>
        <p:spPr>
          <a:xfrm>
            <a:off x="8109403" y="4777573"/>
            <a:ext cx="2106637" cy="1536192"/>
          </a:xfrm>
          <a:prstGeom prst="cloud">
            <a:avLst/>
          </a:prstGeom>
          <a:solidFill>
            <a:srgbClr val="D7AF0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Nube 54"/>
          <p:cNvSpPr/>
          <p:nvPr/>
        </p:nvSpPr>
        <p:spPr>
          <a:xfrm>
            <a:off x="7481328" y="4217002"/>
            <a:ext cx="2106637" cy="1536192"/>
          </a:xfrm>
          <a:prstGeom prst="cloud">
            <a:avLst/>
          </a:prstGeom>
          <a:solidFill>
            <a:srgbClr val="FFAE1D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6" name="Nube 55"/>
          <p:cNvSpPr/>
          <p:nvPr/>
        </p:nvSpPr>
        <p:spPr>
          <a:xfrm>
            <a:off x="399414" y="4789761"/>
            <a:ext cx="2106637" cy="1536192"/>
          </a:xfrm>
          <a:prstGeom prst="cloud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7333" l="9778" r="89778">
                        <a14:foregroundMark x1="46222" y1="32000" x2="53333" y2="33778"/>
                        <a14:foregroundMark x1="55111" y1="29333" x2="45778" y2="41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82" y="895457"/>
            <a:ext cx="5229846" cy="5229846"/>
          </a:xfrm>
          <a:prstGeom prst="rect">
            <a:avLst/>
          </a:prstGeom>
        </p:spPr>
      </p:pic>
      <p:sp>
        <p:nvSpPr>
          <p:cNvPr id="10" name="Llamada rectangular redondeada 9"/>
          <p:cNvSpPr/>
          <p:nvPr/>
        </p:nvSpPr>
        <p:spPr>
          <a:xfrm>
            <a:off x="5629260" y="2394710"/>
            <a:ext cx="4755456" cy="3143015"/>
          </a:xfrm>
          <a:prstGeom prst="wedgeRoundRectCallout">
            <a:avLst>
              <a:gd name="adj1" fmla="val -78705"/>
              <a:gd name="adj2" fmla="val -43028"/>
              <a:gd name="adj3" fmla="val 16667"/>
            </a:avLst>
          </a:prstGeom>
          <a:solidFill>
            <a:schemeClr val="bg1"/>
          </a:solidFill>
          <a:ln w="76200">
            <a:solidFill>
              <a:srgbClr val="FEC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CuadroTexto 56"/>
          <p:cNvSpPr txBox="1"/>
          <p:nvPr/>
        </p:nvSpPr>
        <p:spPr>
          <a:xfrm>
            <a:off x="5848169" y="2787868"/>
            <a:ext cx="426635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72 Condensed" panose="020B0506030000000003" pitchFamily="34" charset="0"/>
                <a:ea typeface="Microsoft YaHei" panose="020B0503020204020204" pitchFamily="34" charset="-122"/>
                <a:cs typeface="72 Condensed" panose="020B0506030000000003" pitchFamily="34" charset="0"/>
              </a:rPr>
              <a:t>Queremos que tengas </a:t>
            </a:r>
            <a:r>
              <a:rPr lang="es-ES" dirty="0">
                <a:latin typeface="72 Condensed" panose="020B0506030000000003" pitchFamily="34" charset="0"/>
                <a:ea typeface="Microsoft YaHei" panose="020B0503020204020204" pitchFamily="34" charset="-122"/>
                <a:cs typeface="72 Condensed" panose="020B0506030000000003" pitchFamily="34" charset="0"/>
              </a:rPr>
              <a:t>un conocimiento claro de los procesos disciplinarios. </a:t>
            </a:r>
            <a:endParaRPr lang="es-CO" dirty="0">
              <a:latin typeface="72 Condensed" panose="020B0506030000000003" pitchFamily="34" charset="0"/>
              <a:ea typeface="Microsoft YaHei" panose="020B0503020204020204" pitchFamily="34" charset="-122"/>
              <a:cs typeface="72 Condensed" panose="020B0506030000000003" pitchFamily="34" charset="0"/>
            </a:endParaRPr>
          </a:p>
          <a:p>
            <a:pPr algn="just"/>
            <a:endParaRPr lang="es-ES" dirty="0" smtClean="0">
              <a:latin typeface="72 Condensed" panose="020B0506030000000003" pitchFamily="34" charset="0"/>
              <a:ea typeface="Microsoft YaHei" panose="020B0503020204020204" pitchFamily="34" charset="-122"/>
              <a:cs typeface="72 Condensed" panose="020B0506030000000003" pitchFamily="34" charset="0"/>
            </a:endParaRPr>
          </a:p>
          <a:p>
            <a:pPr algn="just"/>
            <a:r>
              <a:rPr lang="es-ES" dirty="0" smtClean="0">
                <a:latin typeface="72 Condensed" panose="020B0506030000000003" pitchFamily="34" charset="0"/>
                <a:ea typeface="Microsoft YaHei" panose="020B0503020204020204" pitchFamily="34" charset="-122"/>
                <a:cs typeface="72 Condensed" panose="020B0506030000000003" pitchFamily="34" charset="0"/>
              </a:rPr>
              <a:t>Es </a:t>
            </a:r>
            <a:r>
              <a:rPr lang="es-ES" dirty="0">
                <a:latin typeface="72 Condensed" panose="020B0506030000000003" pitchFamily="34" charset="0"/>
                <a:ea typeface="Microsoft YaHei" panose="020B0503020204020204" pitchFamily="34" charset="-122"/>
                <a:cs typeface="72 Condensed" panose="020B0506030000000003" pitchFamily="34" charset="0"/>
              </a:rPr>
              <a:t>por ello que te dejamos a continuación un esquema donde resumimos el </a:t>
            </a:r>
            <a:r>
              <a:rPr lang="es-ES" dirty="0" smtClean="0">
                <a:latin typeface="72 Condensed" panose="020B0506030000000003" pitchFamily="34" charset="0"/>
                <a:ea typeface="Microsoft YaHei" panose="020B0503020204020204" pitchFamily="34" charset="-122"/>
                <a:cs typeface="72 Condensed" panose="020B0506030000000003" pitchFamily="34" charset="0"/>
              </a:rPr>
              <a:t>procedimiento </a:t>
            </a:r>
            <a:r>
              <a:rPr lang="es-ES" dirty="0">
                <a:latin typeface="72 Condensed" panose="020B0506030000000003" pitchFamily="34" charset="0"/>
                <a:ea typeface="Microsoft YaHei" panose="020B0503020204020204" pitchFamily="34" charset="-122"/>
                <a:cs typeface="72 Condensed" panose="020B0506030000000003" pitchFamily="34" charset="0"/>
              </a:rPr>
              <a:t>que surten las noticias disciplinarias en la dependencia según lo indicado en la </a:t>
            </a:r>
            <a:r>
              <a:rPr lang="es-ES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72 Condensed" panose="020B0506030000000003" pitchFamily="34" charset="0"/>
                <a:ea typeface="Microsoft YaHei" panose="020B0503020204020204" pitchFamily="34" charset="-122"/>
                <a:cs typeface="72 Condensed" panose="020B0506030000000003" pitchFamily="34" charset="0"/>
              </a:rPr>
              <a:t>Ley 1952 de 2019 </a:t>
            </a:r>
            <a:r>
              <a:rPr lang="es-ES" sz="2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72 Condensed" panose="020B0506030000000003" pitchFamily="34" charset="0"/>
                <a:ea typeface="Microsoft YaHei" panose="020B0503020204020204" pitchFamily="34" charset="-122"/>
                <a:cs typeface="72 Condensed" panose="020B0506030000000003" pitchFamily="34" charset="0"/>
              </a:rPr>
              <a:t>.</a:t>
            </a:r>
            <a:endParaRPr lang="es-CO" sz="2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72 Condensed" panose="020B0506030000000003" pitchFamily="34" charset="0"/>
              <a:ea typeface="Microsoft YaHei" panose="020B0503020204020204" pitchFamily="34" charset="-122"/>
              <a:cs typeface="72 Condensed" panose="020B0506030000000003" pitchFamily="34" charset="0"/>
            </a:endParaRPr>
          </a:p>
          <a:p>
            <a:endParaRPr lang="es-CO" dirty="0"/>
          </a:p>
        </p:txBody>
      </p:sp>
      <p:sp>
        <p:nvSpPr>
          <p:cNvPr id="11" name="Rectángulo 10"/>
          <p:cNvSpPr/>
          <p:nvPr/>
        </p:nvSpPr>
        <p:spPr>
          <a:xfrm>
            <a:off x="5481158" y="602722"/>
            <a:ext cx="5051659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/>
          <p:cNvSpPr txBox="1"/>
          <p:nvPr/>
        </p:nvSpPr>
        <p:spPr>
          <a:xfrm>
            <a:off x="5730371" y="627696"/>
            <a:ext cx="4552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En la Oficina de Control Disciplinario </a:t>
            </a:r>
            <a:r>
              <a:rPr lang="es-E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Interno…</a:t>
            </a:r>
            <a:endParaRPr lang="es-CO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24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536CE8-B21F-5110-FB18-EF64331A2C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ctángulo 24"/>
          <p:cNvSpPr/>
          <p:nvPr/>
        </p:nvSpPr>
        <p:spPr>
          <a:xfrm>
            <a:off x="307853" y="154384"/>
            <a:ext cx="9645749" cy="6173264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6" name="Rectángulo 25"/>
          <p:cNvSpPr/>
          <p:nvPr/>
        </p:nvSpPr>
        <p:spPr>
          <a:xfrm>
            <a:off x="9941870" y="154384"/>
            <a:ext cx="1949448" cy="590504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7" name="AutoShape 2" descr="Mapa de dibujos animados png imágenes | PNGWing"/>
          <p:cNvSpPr>
            <a:spLocks noChangeAspect="1" noChangeArrowheads="1"/>
          </p:cNvSpPr>
          <p:nvPr/>
        </p:nvSpPr>
        <p:spPr bwMode="auto">
          <a:xfrm>
            <a:off x="94615" y="-3395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9" name="AutoShape 2" descr="garabato de dibujos animados de flecha 10335973 PNG"/>
          <p:cNvSpPr>
            <a:spLocks noChangeAspect="1" noChangeArrowheads="1"/>
          </p:cNvSpPr>
          <p:nvPr/>
        </p:nvSpPr>
        <p:spPr bwMode="auto">
          <a:xfrm>
            <a:off x="247015" y="-1871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" name="Rectángulo redondeado 1"/>
          <p:cNvSpPr/>
          <p:nvPr/>
        </p:nvSpPr>
        <p:spPr>
          <a:xfrm>
            <a:off x="509068" y="2404240"/>
            <a:ext cx="1746377" cy="130714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636815" y="2466323"/>
            <a:ext cx="1459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b="1" dirty="0" smtClean="0">
                <a:solidFill>
                  <a:schemeClr val="bg2"/>
                </a:solidFill>
                <a:latin typeface="Bahnschrift" panose="020B0502040204020203" pitchFamily="34" charset="0"/>
              </a:rPr>
              <a:t>Noticia Disciplinaria:</a:t>
            </a:r>
            <a:endParaRPr lang="es-419" sz="1200" b="1" dirty="0">
              <a:solidFill>
                <a:schemeClr val="bg2"/>
              </a:solidFill>
              <a:latin typeface="Bahnschrift" panose="020B0502040204020203" pitchFamily="34" charset="0"/>
            </a:endParaRPr>
          </a:p>
          <a:p>
            <a:pPr algn="ctr"/>
            <a:r>
              <a:rPr lang="es-419" sz="1200" dirty="0">
                <a:solidFill>
                  <a:schemeClr val="bg2"/>
                </a:solidFill>
                <a:latin typeface="Bahnschrift" panose="020B0502040204020203" pitchFamily="34" charset="0"/>
              </a:rPr>
              <a:t>Queja</a:t>
            </a:r>
          </a:p>
          <a:p>
            <a:pPr algn="ctr"/>
            <a:r>
              <a:rPr lang="es-419" sz="1200" dirty="0">
                <a:solidFill>
                  <a:schemeClr val="bg2"/>
                </a:solidFill>
                <a:latin typeface="Bahnschrift" panose="020B0502040204020203" pitchFamily="34" charset="0"/>
              </a:rPr>
              <a:t>Informe</a:t>
            </a:r>
          </a:p>
          <a:p>
            <a:pPr algn="ctr"/>
            <a:r>
              <a:rPr lang="es-419" sz="1200" dirty="0" smtClean="0">
                <a:solidFill>
                  <a:schemeClr val="bg2"/>
                </a:solidFill>
                <a:latin typeface="Bahnschrift" panose="020B0502040204020203" pitchFamily="34" charset="0"/>
              </a:rPr>
              <a:t>De Oficio</a:t>
            </a:r>
            <a:endParaRPr lang="es-419" sz="1200" dirty="0">
              <a:solidFill>
                <a:schemeClr val="bg2"/>
              </a:solidFill>
              <a:latin typeface="Bahnschrift" panose="020B0502040204020203" pitchFamily="34" charset="0"/>
            </a:endParaRPr>
          </a:p>
          <a:p>
            <a:pPr algn="ctr"/>
            <a:r>
              <a:rPr lang="es-419" sz="1200" dirty="0">
                <a:solidFill>
                  <a:schemeClr val="bg2"/>
                </a:solidFill>
                <a:latin typeface="Bahnschrift" panose="020B0502040204020203" pitchFamily="34" charset="0"/>
              </a:rPr>
              <a:t>Art. 86</a:t>
            </a:r>
            <a:endParaRPr lang="es-CO" sz="1200" dirty="0">
              <a:solidFill>
                <a:schemeClr val="bg2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41008" y="4335268"/>
            <a:ext cx="1682496" cy="76809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683335" y="4411807"/>
            <a:ext cx="142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Decisión inhibitoria Art. 209</a:t>
            </a:r>
            <a:endParaRPr lang="es-CO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562642" y="297310"/>
            <a:ext cx="1621536" cy="163167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1660178" y="803653"/>
            <a:ext cx="142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INDAGACIÓN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PREVIA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Art. 208</a:t>
            </a:r>
            <a:endParaRPr lang="es-CO" sz="1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456633" y="329441"/>
            <a:ext cx="1621536" cy="163167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redondeado 15"/>
          <p:cNvSpPr/>
          <p:nvPr/>
        </p:nvSpPr>
        <p:spPr>
          <a:xfrm>
            <a:off x="2897401" y="1978851"/>
            <a:ext cx="1682496" cy="1142057"/>
          </a:xfrm>
          <a:prstGeom prst="roundRect">
            <a:avLst/>
          </a:prstGeom>
          <a:solidFill>
            <a:srgbClr val="BB4D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CuadroTexto 16"/>
          <p:cNvSpPr txBox="1"/>
          <p:nvPr/>
        </p:nvSpPr>
        <p:spPr>
          <a:xfrm>
            <a:off x="3046310" y="2071240"/>
            <a:ext cx="142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Decisión de </a:t>
            </a:r>
            <a:r>
              <a:rPr lang="es-419" sz="1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archivo</a:t>
            </a:r>
            <a:endParaRPr lang="es-419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Art. 224</a:t>
            </a:r>
          </a:p>
          <a:p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Terminación</a:t>
            </a:r>
          </a:p>
          <a:p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Art. 90</a:t>
            </a:r>
            <a:endParaRPr lang="es-CO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9587045" y="4200550"/>
            <a:ext cx="1621536" cy="1631676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/>
          <p:cNvSpPr txBox="1"/>
          <p:nvPr/>
        </p:nvSpPr>
        <p:spPr>
          <a:xfrm>
            <a:off x="4529177" y="830119"/>
            <a:ext cx="1503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INVESTIGACIÓN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DISCIPLINARIA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Art. 211</a:t>
            </a:r>
            <a:endParaRPr lang="es-CO" sz="1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9666282" y="4675601"/>
            <a:ext cx="142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Fijación del</a:t>
            </a:r>
          </a:p>
          <a:p>
            <a:pPr algn="ctr"/>
            <a:r>
              <a:rPr lang="es-419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Procedimiento</a:t>
            </a:r>
          </a:p>
          <a:p>
            <a:pPr algn="ctr"/>
            <a:r>
              <a:rPr lang="es-419" sz="1400" b="1" dirty="0">
                <a:solidFill>
                  <a:schemeClr val="bg1"/>
                </a:solidFill>
                <a:latin typeface="Bahnschrift" panose="020B0502040204020203" pitchFamily="34" charset="0"/>
              </a:rPr>
              <a:t>ART. 225 A</a:t>
            </a:r>
            <a:endParaRPr lang="es-CO" sz="14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7" name="Terminador 36"/>
          <p:cNvSpPr/>
          <p:nvPr/>
        </p:nvSpPr>
        <p:spPr>
          <a:xfrm>
            <a:off x="2984358" y="3424461"/>
            <a:ext cx="1516075" cy="1084367"/>
          </a:xfrm>
          <a:prstGeom prst="flowChartTerminator">
            <a:avLst/>
          </a:prstGeom>
          <a:solidFill>
            <a:srgbClr val="2147B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CuadroTexto 37"/>
          <p:cNvSpPr txBox="1"/>
          <p:nvPr/>
        </p:nvSpPr>
        <p:spPr>
          <a:xfrm>
            <a:off x="3207159" y="3673147"/>
            <a:ext cx="11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ALEGATOS DE CONCLUSIÓN</a:t>
            </a:r>
          </a:p>
          <a:p>
            <a:r>
              <a:rPr lang="es-419" sz="1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Art. </a:t>
            </a:r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230</a:t>
            </a:r>
            <a:endParaRPr lang="es-CO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Pergamino horizontal 12"/>
          <p:cNvSpPr/>
          <p:nvPr/>
        </p:nvSpPr>
        <p:spPr>
          <a:xfrm>
            <a:off x="3085808" y="4843782"/>
            <a:ext cx="1738884" cy="1289971"/>
          </a:xfrm>
          <a:prstGeom prst="horizontalScroll">
            <a:avLst/>
          </a:prstGeom>
          <a:solidFill>
            <a:srgbClr val="B60F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CuadroTexto 38"/>
          <p:cNvSpPr txBox="1"/>
          <p:nvPr/>
        </p:nvSpPr>
        <p:spPr>
          <a:xfrm>
            <a:off x="3488012" y="5156055"/>
            <a:ext cx="107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solidFill>
                  <a:schemeClr val="bg1"/>
                </a:solidFill>
                <a:latin typeface="Bahnschrift" panose="020B0502040204020203" pitchFamily="34" charset="0"/>
              </a:rPr>
              <a:t>FALLO DE PRIMERA</a:t>
            </a:r>
          </a:p>
          <a:p>
            <a:r>
              <a:rPr lang="es-419" sz="1400" dirty="0">
                <a:solidFill>
                  <a:schemeClr val="bg1"/>
                </a:solidFill>
                <a:latin typeface="Bahnschrift" panose="020B0502040204020203" pitchFamily="34" charset="0"/>
              </a:rPr>
              <a:t>INSTANCIA</a:t>
            </a:r>
            <a:endParaRPr lang="es-CO" sz="14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23" name="Flecha doblada 22"/>
          <p:cNvSpPr/>
          <p:nvPr/>
        </p:nvSpPr>
        <p:spPr>
          <a:xfrm>
            <a:off x="796090" y="903191"/>
            <a:ext cx="702411" cy="1501049"/>
          </a:xfrm>
          <a:prstGeom prst="bentArrow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0" name="Flecha abajo 39"/>
          <p:cNvSpPr/>
          <p:nvPr/>
        </p:nvSpPr>
        <p:spPr>
          <a:xfrm>
            <a:off x="670216" y="3701475"/>
            <a:ext cx="357441" cy="599059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Flecha abajo 40"/>
          <p:cNvSpPr/>
          <p:nvPr/>
        </p:nvSpPr>
        <p:spPr>
          <a:xfrm rot="16200000">
            <a:off x="3612348" y="475024"/>
            <a:ext cx="357441" cy="1213781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Flecha abajo 41"/>
          <p:cNvSpPr/>
          <p:nvPr/>
        </p:nvSpPr>
        <p:spPr>
          <a:xfrm>
            <a:off x="3492031" y="1175700"/>
            <a:ext cx="357441" cy="690818"/>
          </a:xfrm>
          <a:prstGeom prst="downArrow">
            <a:avLst/>
          </a:prstGeom>
          <a:solidFill>
            <a:srgbClr val="BB4D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Flecha abajo 42"/>
          <p:cNvSpPr/>
          <p:nvPr/>
        </p:nvSpPr>
        <p:spPr>
          <a:xfrm rot="16200000">
            <a:off x="6344293" y="651204"/>
            <a:ext cx="357441" cy="869112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Flecha en U 44"/>
          <p:cNvSpPr/>
          <p:nvPr/>
        </p:nvSpPr>
        <p:spPr>
          <a:xfrm rot="5400000">
            <a:off x="10391516" y="1261738"/>
            <a:ext cx="1734630" cy="1157277"/>
          </a:xfrm>
          <a:prstGeom prst="uturnArrow">
            <a:avLst>
              <a:gd name="adj1" fmla="val 17942"/>
              <a:gd name="adj2" fmla="val 16888"/>
              <a:gd name="adj3" fmla="val 22893"/>
              <a:gd name="adj4" fmla="val 43750"/>
              <a:gd name="adj5" fmla="val 83532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6" name="Flecha doblada 45"/>
          <p:cNvSpPr/>
          <p:nvPr/>
        </p:nvSpPr>
        <p:spPr>
          <a:xfrm rot="10800000">
            <a:off x="4702263" y="1522685"/>
            <a:ext cx="3088425" cy="1097112"/>
          </a:xfrm>
          <a:prstGeom prst="bentArrow">
            <a:avLst>
              <a:gd name="adj1" fmla="val 17221"/>
              <a:gd name="adj2" fmla="val 16666"/>
              <a:gd name="adj3" fmla="val 21666"/>
              <a:gd name="adj4" fmla="val 43750"/>
            </a:avLst>
          </a:prstGeom>
          <a:solidFill>
            <a:srgbClr val="BB4D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7" name="Flecha abajo 46"/>
          <p:cNvSpPr/>
          <p:nvPr/>
        </p:nvSpPr>
        <p:spPr>
          <a:xfrm>
            <a:off x="10095728" y="3470137"/>
            <a:ext cx="357441" cy="675020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Flecha abajo 47"/>
          <p:cNvSpPr/>
          <p:nvPr/>
        </p:nvSpPr>
        <p:spPr>
          <a:xfrm rot="6747058">
            <a:off x="9037072" y="3997488"/>
            <a:ext cx="357441" cy="1012265"/>
          </a:xfrm>
          <a:prstGeom prst="downArrow">
            <a:avLst/>
          </a:prstGeom>
          <a:solidFill>
            <a:srgbClr val="2147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Flecha abajo 49"/>
          <p:cNvSpPr/>
          <p:nvPr/>
        </p:nvSpPr>
        <p:spPr>
          <a:xfrm rot="5400000">
            <a:off x="5934278" y="2288751"/>
            <a:ext cx="357441" cy="3355378"/>
          </a:xfrm>
          <a:prstGeom prst="downArrow">
            <a:avLst/>
          </a:prstGeom>
          <a:solidFill>
            <a:srgbClr val="2147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Flecha abajo 48"/>
          <p:cNvSpPr/>
          <p:nvPr/>
        </p:nvSpPr>
        <p:spPr>
          <a:xfrm rot="5041276">
            <a:off x="8975154" y="4616404"/>
            <a:ext cx="366876" cy="841493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Flecha abajo 50"/>
          <p:cNvSpPr/>
          <p:nvPr/>
        </p:nvSpPr>
        <p:spPr>
          <a:xfrm rot="5400000">
            <a:off x="6029493" y="4112953"/>
            <a:ext cx="357441" cy="2492140"/>
          </a:xfrm>
          <a:prstGeom prst="downArrow">
            <a:avLst>
              <a:gd name="adj1" fmla="val 50001"/>
              <a:gd name="adj2" fmla="val 5000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Flecha abajo 51"/>
          <p:cNvSpPr/>
          <p:nvPr/>
        </p:nvSpPr>
        <p:spPr>
          <a:xfrm>
            <a:off x="3571342" y="4524176"/>
            <a:ext cx="357441" cy="380877"/>
          </a:xfrm>
          <a:prstGeom prst="downArrow">
            <a:avLst>
              <a:gd name="adj1" fmla="val 50001"/>
              <a:gd name="adj2" fmla="val 50000"/>
            </a:avLst>
          </a:prstGeom>
          <a:solidFill>
            <a:srgbClr val="B60F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Preparación 52"/>
          <p:cNvSpPr/>
          <p:nvPr/>
        </p:nvSpPr>
        <p:spPr>
          <a:xfrm>
            <a:off x="7563798" y="3619970"/>
            <a:ext cx="1195663" cy="1040283"/>
          </a:xfrm>
          <a:prstGeom prst="flowChartPreparation">
            <a:avLst/>
          </a:prstGeom>
          <a:solidFill>
            <a:srgbClr val="2147B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Preparación 53"/>
          <p:cNvSpPr/>
          <p:nvPr/>
        </p:nvSpPr>
        <p:spPr>
          <a:xfrm>
            <a:off x="7415797" y="4821951"/>
            <a:ext cx="1391119" cy="1040283"/>
          </a:xfrm>
          <a:prstGeom prst="flowChartPreparation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CuadroTexto 54"/>
          <p:cNvSpPr txBox="1"/>
          <p:nvPr/>
        </p:nvSpPr>
        <p:spPr>
          <a:xfrm>
            <a:off x="7599913" y="5128190"/>
            <a:ext cx="10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JUICIO</a:t>
            </a:r>
          </a:p>
          <a:p>
            <a:pPr algn="ctr"/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VERBAL</a:t>
            </a:r>
            <a:endParaRPr lang="es-CO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7540624" y="3895679"/>
            <a:ext cx="121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JUICIO</a:t>
            </a:r>
          </a:p>
          <a:p>
            <a:pPr algn="ctr"/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ORDINARIO</a:t>
            </a:r>
            <a:endParaRPr lang="es-CO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7" name="Flecha abajo 56"/>
          <p:cNvSpPr/>
          <p:nvPr/>
        </p:nvSpPr>
        <p:spPr>
          <a:xfrm rot="16200000">
            <a:off x="8778813" y="585886"/>
            <a:ext cx="357441" cy="992052"/>
          </a:xfrm>
          <a:prstGeom prst="downArrow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Rectángulo redondeado 57"/>
          <p:cNvSpPr/>
          <p:nvPr/>
        </p:nvSpPr>
        <p:spPr>
          <a:xfrm>
            <a:off x="6957568" y="677592"/>
            <a:ext cx="1682496" cy="87111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CuadroTexto 58"/>
          <p:cNvSpPr txBox="1"/>
          <p:nvPr/>
        </p:nvSpPr>
        <p:spPr>
          <a:xfrm>
            <a:off x="7087129" y="789981"/>
            <a:ext cx="142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Cierre de</a:t>
            </a:r>
          </a:p>
          <a:p>
            <a:pPr algn="ctr"/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Investigación</a:t>
            </a:r>
          </a:p>
          <a:p>
            <a:pPr algn="ctr"/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Art. 220</a:t>
            </a:r>
            <a:endParaRPr lang="es-CO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1" name="Terminador 60"/>
          <p:cNvSpPr/>
          <p:nvPr/>
        </p:nvSpPr>
        <p:spPr>
          <a:xfrm>
            <a:off x="9453560" y="561553"/>
            <a:ext cx="1516075" cy="1084367"/>
          </a:xfrm>
          <a:prstGeom prst="flowChartTerminator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CuadroTexto 61"/>
          <p:cNvSpPr txBox="1"/>
          <p:nvPr/>
        </p:nvSpPr>
        <p:spPr>
          <a:xfrm>
            <a:off x="9501601" y="720607"/>
            <a:ext cx="142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Alegatos</a:t>
            </a:r>
          </a:p>
          <a:p>
            <a:pPr algn="ctr"/>
            <a:r>
              <a:rPr lang="es-419" sz="1200" dirty="0" err="1">
                <a:solidFill>
                  <a:schemeClr val="bg1"/>
                </a:solidFill>
                <a:latin typeface="Bahnschrift" panose="020B0502040204020203" pitchFamily="34" charset="0"/>
              </a:rPr>
              <a:t>Precalificatorios</a:t>
            </a:r>
            <a:endParaRPr lang="es-419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(10 días)</a:t>
            </a:r>
          </a:p>
          <a:p>
            <a:pPr algn="ctr"/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Art. 220</a:t>
            </a:r>
            <a:endParaRPr lang="es-CO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3" name="Triángulo isósceles 62"/>
          <p:cNvSpPr/>
          <p:nvPr/>
        </p:nvSpPr>
        <p:spPr>
          <a:xfrm>
            <a:off x="9314706" y="1846888"/>
            <a:ext cx="1944125" cy="1649060"/>
          </a:xfrm>
          <a:prstGeom prst="triangle">
            <a:avLst>
              <a:gd name="adj" fmla="val 49373"/>
            </a:avLst>
          </a:prstGeom>
          <a:solidFill>
            <a:schemeClr val="tx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/>
          <p:cNvSpPr txBox="1"/>
          <p:nvPr/>
        </p:nvSpPr>
        <p:spPr>
          <a:xfrm>
            <a:off x="9693989" y="2805447"/>
            <a:ext cx="142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FORMULACIÓN</a:t>
            </a:r>
          </a:p>
          <a:p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DE CARGOS</a:t>
            </a:r>
          </a:p>
          <a:p>
            <a:r>
              <a:rPr lang="es-419" sz="1200" dirty="0">
                <a:solidFill>
                  <a:schemeClr val="bg1"/>
                </a:solidFill>
                <a:latin typeface="Bahnschrift" panose="020B0502040204020203" pitchFamily="34" charset="0"/>
              </a:rPr>
              <a:t>Arts. 221 y 222</a:t>
            </a:r>
            <a:endParaRPr lang="es-CO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5" name="Llamada de flecha a la derecha 64"/>
          <p:cNvSpPr/>
          <p:nvPr/>
        </p:nvSpPr>
        <p:spPr>
          <a:xfrm rot="5400000">
            <a:off x="6431897" y="3081021"/>
            <a:ext cx="552217" cy="1239098"/>
          </a:xfrm>
          <a:prstGeom prst="rightArrowCallout">
            <a:avLst>
              <a:gd name="adj1" fmla="val 25000"/>
              <a:gd name="adj2" fmla="val 25000"/>
              <a:gd name="adj3" fmla="val 13961"/>
              <a:gd name="adj4" fmla="val 64977"/>
            </a:avLst>
          </a:prstGeom>
          <a:solidFill>
            <a:srgbClr val="2147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Llamada de flecha a la derecha 65"/>
          <p:cNvSpPr/>
          <p:nvPr/>
        </p:nvSpPr>
        <p:spPr>
          <a:xfrm rot="16200000">
            <a:off x="5061226" y="3902379"/>
            <a:ext cx="779921" cy="766519"/>
          </a:xfrm>
          <a:prstGeom prst="rightArrowCallout">
            <a:avLst>
              <a:gd name="adj1" fmla="val 25000"/>
              <a:gd name="adj2" fmla="val 25000"/>
              <a:gd name="adj3" fmla="val 18638"/>
              <a:gd name="adj4" fmla="val 64977"/>
            </a:avLst>
          </a:prstGeom>
          <a:solidFill>
            <a:srgbClr val="2147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CuadroTexto 66"/>
          <p:cNvSpPr txBox="1"/>
          <p:nvPr/>
        </p:nvSpPr>
        <p:spPr>
          <a:xfrm>
            <a:off x="6242303" y="3463229"/>
            <a:ext cx="1339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DESCARGOS</a:t>
            </a:r>
            <a:endParaRPr lang="es-CO" sz="11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017727" y="4176601"/>
            <a:ext cx="1339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Practica de pruebas</a:t>
            </a:r>
            <a:endParaRPr lang="es-CO" sz="11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9" name="Llamada de flecha a la derecha 68"/>
          <p:cNvSpPr/>
          <p:nvPr/>
        </p:nvSpPr>
        <p:spPr>
          <a:xfrm rot="5400000">
            <a:off x="6086118" y="4500342"/>
            <a:ext cx="552217" cy="1239098"/>
          </a:xfrm>
          <a:prstGeom prst="rightArrowCallout">
            <a:avLst>
              <a:gd name="adj1" fmla="val 25000"/>
              <a:gd name="adj2" fmla="val 25000"/>
              <a:gd name="adj3" fmla="val 13961"/>
              <a:gd name="adj4" fmla="val 64977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CuadroTexto 69"/>
          <p:cNvSpPr txBox="1"/>
          <p:nvPr/>
        </p:nvSpPr>
        <p:spPr>
          <a:xfrm>
            <a:off x="5887111" y="4918692"/>
            <a:ext cx="1339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AUDIENCIA</a:t>
            </a:r>
            <a:endParaRPr lang="es-CO" sz="11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52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AB4130-4F12-8FE9-9593-13BE095A27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20" b="89627" l="9569" r="89952">
                        <a14:foregroundMark x1="31100" y1="15353" x2="31100" y2="15353"/>
                        <a14:foregroundMark x1="39713" y1="10788" x2="39713" y2="10788"/>
                        <a14:foregroundMark x1="50239" y1="7469" x2="50239" y2="7469"/>
                        <a14:foregroundMark x1="61722" y1="8299" x2="61722" y2="8299"/>
                        <a14:foregroundMark x1="71770" y1="15768" x2="71770" y2="157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836" y="2238092"/>
            <a:ext cx="3440812" cy="3967636"/>
          </a:xfrm>
          <a:prstGeom prst="rect">
            <a:avLst/>
          </a:prstGeom>
        </p:spPr>
      </p:pic>
      <p:sp>
        <p:nvSpPr>
          <p:cNvPr id="4" name="Llamada rectangular redondeada 3"/>
          <p:cNvSpPr/>
          <p:nvPr/>
        </p:nvSpPr>
        <p:spPr>
          <a:xfrm>
            <a:off x="6230112" y="377952"/>
            <a:ext cx="3048000" cy="1682496"/>
          </a:xfrm>
          <a:prstGeom prst="wedgeRoundRectCallout">
            <a:avLst>
              <a:gd name="adj1" fmla="val 14767"/>
              <a:gd name="adj2" fmla="val 72645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/>
          <p:cNvSpPr txBox="1"/>
          <p:nvPr/>
        </p:nvSpPr>
        <p:spPr>
          <a:xfrm>
            <a:off x="6520724" y="583120"/>
            <a:ext cx="2466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>
                <a:latin typeface="72 Condensed" panose="020B0506030000000003" pitchFamily="34" charset="0"/>
                <a:ea typeface="Microsoft YaHei" panose="020B0503020204020204" pitchFamily="34" charset="-122"/>
                <a:cs typeface="72 Condensed" panose="020B0506030000000003" pitchFamily="34" charset="0"/>
              </a:rPr>
              <a:t>En ODI estamos siempre atentos a resolver tus dudas</a:t>
            </a:r>
            <a:endParaRPr lang="es-CO" sz="32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72 Condensed" panose="020B0506030000000003" pitchFamily="34" charset="0"/>
              <a:ea typeface="Microsoft YaHei" panose="020B0503020204020204" pitchFamily="34" charset="-122"/>
              <a:cs typeface="72 Condensed" panose="020B0506030000000003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235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941</TotalTime>
  <Words>154</Words>
  <Application>Microsoft Office PowerPoint</Application>
  <PresentationFormat>Panorámica</PresentationFormat>
  <Paragraphs>48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Microsoft YaHei</vt:lpstr>
      <vt:lpstr>72 Condensed</vt:lpstr>
      <vt:lpstr>Aptos</vt:lpstr>
      <vt:lpstr>Arial</vt:lpstr>
      <vt:lpstr>Bahnschrift</vt:lpstr>
      <vt:lpstr>Calibri</vt:lpstr>
      <vt:lpstr>Franklin Gothic</vt:lpstr>
      <vt:lpstr>Franklin Gothic Demi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Cristina Diaz Bermeo</dc:creator>
  <cp:lastModifiedBy>Lena Camila Gomez Leon</cp:lastModifiedBy>
  <cp:revision>70</cp:revision>
  <dcterms:created xsi:type="dcterms:W3CDTF">2024-01-03T18:04:35Z</dcterms:created>
  <dcterms:modified xsi:type="dcterms:W3CDTF">2024-02-29T14:06:47Z</dcterms:modified>
</cp:coreProperties>
</file>