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64" r:id="rId3"/>
    <p:sldId id="270" r:id="rId4"/>
    <p:sldId id="27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84B8"/>
    <a:srgbClr val="A2AAF8"/>
    <a:srgbClr val="B07BCD"/>
    <a:srgbClr val="6223E1"/>
    <a:srgbClr val="8166E2"/>
    <a:srgbClr val="F8C5B0"/>
    <a:srgbClr val="AF54F4"/>
    <a:srgbClr val="CD55F3"/>
    <a:srgbClr val="DA6EDA"/>
    <a:srgbClr val="F57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169" autoAdjust="0"/>
  </p:normalViewPr>
  <p:slideViewPr>
    <p:cSldViewPr snapToGrid="0">
      <p:cViewPr varScale="1">
        <p:scale>
          <a:sx n="81" d="100"/>
          <a:sy n="81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9CD3-C901-4DC8-98BA-35E55B651CF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44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9CD3-C901-4DC8-98BA-35E55B651CF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5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362" y="1105392"/>
            <a:ext cx="5663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  <a:ea typeface="+mj-ea"/>
                <a:cs typeface="+mj-cs"/>
              </a:rPr>
              <a:t>OFICINA DE CONTROL DISCIPLINARIO INTERNO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15551" y="2261820"/>
            <a:ext cx="394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Berlin Sans FB" panose="020E0602020502020306" pitchFamily="34" charset="0"/>
              </a:rPr>
              <a:t>Recomendaciones de la ODI</a:t>
            </a:r>
            <a:endParaRPr lang="es-CO" sz="3600" dirty="0">
              <a:latin typeface="Berlin Sans FB" panose="020E0602020502020306" pitchFamily="34" charset="0"/>
            </a:endParaRPr>
          </a:p>
        </p:txBody>
      </p:sp>
      <p:sp>
        <p:nvSpPr>
          <p:cNvPr id="3" name="AutoShape 2" descr="Abogado de dibujos animados png imágenes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AutoShape 2" descr="Comisión Estatal de Derechos Humanos Tlaxca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56" y="34621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332311" y="312738"/>
            <a:ext cx="5888736" cy="6473952"/>
          </a:xfrm>
          <a:prstGeom prst="rect">
            <a:avLst/>
          </a:prstGeom>
          <a:solidFill>
            <a:srgbClr val="8166E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5990539" y="312738"/>
            <a:ext cx="5888736" cy="6473952"/>
          </a:xfrm>
          <a:prstGeom prst="rect">
            <a:avLst/>
          </a:prstGeom>
          <a:solidFill>
            <a:srgbClr val="8166E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738874" y="701145"/>
            <a:ext cx="47788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800" dirty="0" smtClean="0">
                <a:solidFill>
                  <a:schemeClr val="bg1"/>
                </a:solidFill>
                <a:latin typeface="Bahnschrift SemiCondensed" panose="020B0502040204020203" pitchFamily="34" charset="0"/>
                <a:cs typeface="72 Black" panose="020B0A04030603020204" pitchFamily="34" charset="0"/>
              </a:rPr>
              <a:t>LA OFICINA DE CONTROL DISCIPLINARIO TE RECUERDA… </a:t>
            </a:r>
            <a:endParaRPr lang="es-CO" sz="3800" dirty="0">
              <a:solidFill>
                <a:schemeClr val="bg1"/>
              </a:solidFill>
              <a:latin typeface="Bahnschrift SemiCondensed" panose="020B0502040204020203" pitchFamily="34" charset="0"/>
              <a:cs typeface="72 Black" panose="020B0A04030603020204" pitchFamily="34" charset="0"/>
            </a:endParaRPr>
          </a:p>
        </p:txBody>
      </p:sp>
      <p:sp>
        <p:nvSpPr>
          <p:cNvPr id="27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Forma libre 1"/>
          <p:cNvSpPr/>
          <p:nvPr/>
        </p:nvSpPr>
        <p:spPr>
          <a:xfrm>
            <a:off x="872596" y="2317531"/>
            <a:ext cx="4972854" cy="1529225"/>
          </a:xfrm>
          <a:custGeom>
            <a:avLst/>
            <a:gdLst>
              <a:gd name="connsiteX0" fmla="*/ 697837 w 5574637"/>
              <a:gd name="connsiteY0" fmla="*/ 766245 h 2257277"/>
              <a:gd name="connsiteX1" fmla="*/ 137005 w 5574637"/>
              <a:gd name="connsiteY1" fmla="*/ 1144197 h 2257277"/>
              <a:gd name="connsiteX2" fmla="*/ 222349 w 5574637"/>
              <a:gd name="connsiteY2" fmla="*/ 2058597 h 2257277"/>
              <a:gd name="connsiteX3" fmla="*/ 2477869 w 5574637"/>
              <a:gd name="connsiteY3" fmla="*/ 2082981 h 2257277"/>
              <a:gd name="connsiteX4" fmla="*/ 3843373 w 5574637"/>
              <a:gd name="connsiteY4" fmla="*/ 144453 h 2257277"/>
              <a:gd name="connsiteX5" fmla="*/ 5574637 w 5574637"/>
              <a:gd name="connsiteY5" fmla="*/ 290757 h 225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4637" h="2257277">
                <a:moveTo>
                  <a:pt x="697837" y="766245"/>
                </a:moveTo>
                <a:cubicBezTo>
                  <a:pt x="457045" y="847525"/>
                  <a:pt x="216253" y="928805"/>
                  <a:pt x="137005" y="1144197"/>
                </a:cubicBezTo>
                <a:cubicBezTo>
                  <a:pt x="57757" y="1359589"/>
                  <a:pt x="-167795" y="1902133"/>
                  <a:pt x="222349" y="2058597"/>
                </a:cubicBezTo>
                <a:cubicBezTo>
                  <a:pt x="612493" y="2215061"/>
                  <a:pt x="1874365" y="2402005"/>
                  <a:pt x="2477869" y="2082981"/>
                </a:cubicBezTo>
                <a:cubicBezTo>
                  <a:pt x="3081373" y="1763957"/>
                  <a:pt x="3327245" y="443157"/>
                  <a:pt x="3843373" y="144453"/>
                </a:cubicBezTo>
                <a:cubicBezTo>
                  <a:pt x="4359501" y="-154251"/>
                  <a:pt x="4967069" y="68253"/>
                  <a:pt x="5574637" y="290757"/>
                </a:cubicBezTo>
              </a:path>
            </a:pathLst>
          </a:custGeom>
          <a:noFill/>
          <a:ln w="92075">
            <a:solidFill>
              <a:srgbClr val="A2AAF8"/>
            </a:solidFill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1844566" y="3373821"/>
            <a:ext cx="1844565" cy="830997"/>
          </a:xfrm>
          <a:prstGeom prst="rect">
            <a:avLst/>
          </a:prstGeom>
          <a:solidFill>
            <a:srgbClr val="A2AA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Bahnschrift Light" panose="020B0502040204020203" pitchFamily="34" charset="0"/>
              </a:rPr>
              <a:t>Todo funcionario de la Industria Militar tiene…</a:t>
            </a:r>
            <a:endParaRPr lang="es-CO" sz="1600" dirty="0">
              <a:latin typeface="Bahnschrift Light" panose="020B0502040204020203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763996" y="1391872"/>
            <a:ext cx="2273843" cy="2234737"/>
          </a:xfrm>
          <a:prstGeom prst="ellipse">
            <a:avLst/>
          </a:prstGeom>
          <a:solidFill>
            <a:srgbClr val="CD5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>
            <a:off x="8987330" y="7937"/>
            <a:ext cx="2273843" cy="2234737"/>
          </a:xfrm>
          <a:prstGeom prst="ellipse">
            <a:avLst/>
          </a:prstGeom>
          <a:solidFill>
            <a:srgbClr val="B07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/>
          <p:cNvSpPr/>
          <p:nvPr/>
        </p:nvSpPr>
        <p:spPr>
          <a:xfrm>
            <a:off x="7758023" y="275513"/>
            <a:ext cx="2273843" cy="2234737"/>
          </a:xfrm>
          <a:prstGeom prst="ellipse">
            <a:avLst/>
          </a:prstGeom>
          <a:solidFill>
            <a:srgbClr val="AF5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/>
          <p:cNvSpPr/>
          <p:nvPr/>
        </p:nvSpPr>
        <p:spPr>
          <a:xfrm>
            <a:off x="4462668" y="4123154"/>
            <a:ext cx="2273843" cy="2234737"/>
          </a:xfrm>
          <a:prstGeom prst="ellipse">
            <a:avLst/>
          </a:prstGeom>
          <a:solidFill>
            <a:srgbClr val="B07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/>
          <p:cNvSpPr/>
          <p:nvPr/>
        </p:nvSpPr>
        <p:spPr>
          <a:xfrm>
            <a:off x="4546385" y="2976944"/>
            <a:ext cx="2273843" cy="2234737"/>
          </a:xfrm>
          <a:prstGeom prst="ellipse">
            <a:avLst/>
          </a:prstGeom>
          <a:solidFill>
            <a:srgbClr val="CD5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/>
          <p:cNvSpPr/>
          <p:nvPr/>
        </p:nvSpPr>
        <p:spPr>
          <a:xfrm>
            <a:off x="5850382" y="3358385"/>
            <a:ext cx="2273843" cy="2234737"/>
          </a:xfrm>
          <a:prstGeom prst="ellipse">
            <a:avLst/>
          </a:prstGeom>
          <a:solidFill>
            <a:srgbClr val="AF5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/>
          <p:cNvSpPr/>
          <p:nvPr/>
        </p:nvSpPr>
        <p:spPr>
          <a:xfrm>
            <a:off x="4958793" y="3399662"/>
            <a:ext cx="1682509" cy="1784343"/>
          </a:xfrm>
          <a:prstGeom prst="ellipse">
            <a:avLst/>
          </a:prstGeom>
          <a:solidFill>
            <a:srgbClr val="81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/>
          <p:cNvSpPr/>
          <p:nvPr/>
        </p:nvSpPr>
        <p:spPr>
          <a:xfrm>
            <a:off x="9143584" y="1149974"/>
            <a:ext cx="1682509" cy="1784343"/>
          </a:xfrm>
          <a:prstGeom prst="ellipse">
            <a:avLst/>
          </a:prstGeom>
          <a:solidFill>
            <a:srgbClr val="81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6079933" y="2118664"/>
            <a:ext cx="4169114" cy="35686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6132385" y="2244655"/>
            <a:ext cx="4102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223E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PROHIBIDO:</a:t>
            </a:r>
            <a:endParaRPr lang="es-CO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223E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352759" y="3210715"/>
            <a:ext cx="3661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400" dirty="0">
                <a:latin typeface="Bahnschrift Light" panose="020B0502040204020203" pitchFamily="34" charset="0"/>
              </a:rPr>
              <a:t>S</a:t>
            </a:r>
            <a:r>
              <a:rPr lang="es-419" sz="2400" dirty="0" smtClean="0">
                <a:latin typeface="Bahnschrift Light" panose="020B0502040204020203" pitchFamily="34" charset="0"/>
              </a:rPr>
              <a:t>olicitar</a:t>
            </a:r>
            <a:r>
              <a:rPr lang="es-419" sz="2400" dirty="0">
                <a:latin typeface="Bahnschrift Light" panose="020B0502040204020203" pitchFamily="34" charset="0"/>
              </a:rPr>
              <a:t>, directa o indirectamente, dadivas, agasajos, regalos, favores o cualquier otra clase de beneficios.</a:t>
            </a:r>
            <a:endParaRPr lang="es-CO" sz="2400" dirty="0">
              <a:latin typeface="Bahnschrift Light" panose="020B05020402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8438" l="9804" r="93137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3113" y="4835784"/>
            <a:ext cx="1943100" cy="18288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8438" l="9804" r="93137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907" y="1024451"/>
            <a:ext cx="1192271" cy="11221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33750" t="61880" r="35474" b="20340"/>
          <a:stretch/>
        </p:blipFill>
        <p:spPr>
          <a:xfrm>
            <a:off x="573818" y="4422631"/>
            <a:ext cx="3752193" cy="17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56786" y="190632"/>
            <a:ext cx="11864944" cy="6473952"/>
          </a:xfrm>
          <a:prstGeom prst="rect">
            <a:avLst/>
          </a:prstGeom>
          <a:solidFill>
            <a:srgbClr val="8166E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8763996" y="1391872"/>
            <a:ext cx="2273843" cy="2234737"/>
          </a:xfrm>
          <a:prstGeom prst="ellipse">
            <a:avLst/>
          </a:prstGeom>
          <a:solidFill>
            <a:srgbClr val="CD5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>
            <a:off x="8987330" y="7937"/>
            <a:ext cx="2273843" cy="2234737"/>
          </a:xfrm>
          <a:prstGeom prst="ellipse">
            <a:avLst/>
          </a:prstGeom>
          <a:solidFill>
            <a:srgbClr val="B07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/>
          <p:cNvSpPr/>
          <p:nvPr/>
        </p:nvSpPr>
        <p:spPr>
          <a:xfrm>
            <a:off x="7758023" y="275513"/>
            <a:ext cx="2273843" cy="2234737"/>
          </a:xfrm>
          <a:prstGeom prst="ellipse">
            <a:avLst/>
          </a:prstGeom>
          <a:solidFill>
            <a:srgbClr val="AF5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/>
          <p:cNvSpPr/>
          <p:nvPr/>
        </p:nvSpPr>
        <p:spPr>
          <a:xfrm>
            <a:off x="4462668" y="4123154"/>
            <a:ext cx="2273843" cy="2234737"/>
          </a:xfrm>
          <a:prstGeom prst="ellipse">
            <a:avLst/>
          </a:prstGeom>
          <a:solidFill>
            <a:srgbClr val="B07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/>
          <p:cNvSpPr/>
          <p:nvPr/>
        </p:nvSpPr>
        <p:spPr>
          <a:xfrm>
            <a:off x="4546385" y="2976944"/>
            <a:ext cx="2273843" cy="2234737"/>
          </a:xfrm>
          <a:prstGeom prst="ellipse">
            <a:avLst/>
          </a:prstGeom>
          <a:solidFill>
            <a:srgbClr val="CD5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/>
          <p:cNvSpPr/>
          <p:nvPr/>
        </p:nvSpPr>
        <p:spPr>
          <a:xfrm>
            <a:off x="5850382" y="3358385"/>
            <a:ext cx="2273843" cy="2234737"/>
          </a:xfrm>
          <a:prstGeom prst="ellipse">
            <a:avLst/>
          </a:prstGeom>
          <a:solidFill>
            <a:srgbClr val="AF5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Elipse 32"/>
          <p:cNvSpPr/>
          <p:nvPr/>
        </p:nvSpPr>
        <p:spPr>
          <a:xfrm>
            <a:off x="4958793" y="3399662"/>
            <a:ext cx="1682509" cy="1784343"/>
          </a:xfrm>
          <a:prstGeom prst="ellipse">
            <a:avLst/>
          </a:prstGeom>
          <a:solidFill>
            <a:srgbClr val="81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Elipse 33"/>
          <p:cNvSpPr/>
          <p:nvPr/>
        </p:nvSpPr>
        <p:spPr>
          <a:xfrm>
            <a:off x="9143584" y="1149974"/>
            <a:ext cx="1682509" cy="1784343"/>
          </a:xfrm>
          <a:prstGeom prst="ellipse">
            <a:avLst/>
          </a:prstGeom>
          <a:solidFill>
            <a:srgbClr val="81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8438" l="9804" r="93137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3113" y="4835784"/>
            <a:ext cx="1943100" cy="18288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8438" l="9804" r="93137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3907" y="1024451"/>
            <a:ext cx="1192271" cy="1122137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307975" y="287049"/>
            <a:ext cx="2273843" cy="2234737"/>
          </a:xfrm>
          <a:prstGeom prst="ellipse">
            <a:avLst/>
          </a:prstGeom>
          <a:solidFill>
            <a:srgbClr val="CD5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/>
          <p:cNvSpPr/>
          <p:nvPr/>
        </p:nvSpPr>
        <p:spPr>
          <a:xfrm>
            <a:off x="1751145" y="170759"/>
            <a:ext cx="2273843" cy="2234737"/>
          </a:xfrm>
          <a:prstGeom prst="ellipse">
            <a:avLst/>
          </a:prstGeom>
          <a:solidFill>
            <a:srgbClr val="AF5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/>
          <p:cNvSpPr/>
          <p:nvPr/>
        </p:nvSpPr>
        <p:spPr>
          <a:xfrm>
            <a:off x="1446345" y="1709218"/>
            <a:ext cx="2273843" cy="2234737"/>
          </a:xfrm>
          <a:prstGeom prst="ellipse">
            <a:avLst/>
          </a:prstGeom>
          <a:solidFill>
            <a:srgbClr val="B07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/>
          <p:cNvSpPr/>
          <p:nvPr/>
        </p:nvSpPr>
        <p:spPr>
          <a:xfrm>
            <a:off x="1441283" y="1110153"/>
            <a:ext cx="1682509" cy="1784343"/>
          </a:xfrm>
          <a:prstGeom prst="ellipse">
            <a:avLst/>
          </a:prstGeom>
          <a:solidFill>
            <a:srgbClr val="816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8438" l="9804" r="93137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887" y="2272177"/>
            <a:ext cx="1053733" cy="991749"/>
          </a:xfrm>
          <a:prstGeom prst="rect">
            <a:avLst/>
          </a:prstGeom>
        </p:spPr>
      </p:pic>
      <p:pic>
        <p:nvPicPr>
          <p:cNvPr id="38" name="Picture 2" descr="Traje hombre hombre, negocios, gente, relaciones públicas png | PNGEg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99" r="100000">
                        <a14:foregroundMark x1="44304" y1="11875" x2="26582" y2="33125"/>
                        <a14:foregroundMark x1="93038" y1="29375" x2="66456" y2="39375"/>
                        <a14:foregroundMark x1="66456" y1="45000" x2="36076" y2="54688"/>
                        <a14:foregroundMark x1="55063" y1="69375" x2="55063" y2="52188"/>
                        <a14:foregroundMark x1="27848" y1="50625" x2="41139" y2="55937"/>
                        <a14:foregroundMark x1="36076" y1="23750" x2="44304" y2="41875"/>
                        <a14:foregroundMark x1="32278" y1="26250" x2="46835" y2="45000"/>
                        <a14:foregroundMark x1="93671" y1="26875" x2="81013" y2="32500"/>
                        <a14:foregroundMark x1="31013" y1="6563" x2="47468" y2="22188"/>
                        <a14:foregroundMark x1="53797" y1="10938" x2="22785" y2="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5" y="1446923"/>
            <a:ext cx="2465818" cy="49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 rot="19237382">
            <a:off x="1996262" y="2772014"/>
            <a:ext cx="551718" cy="186770"/>
          </a:xfrm>
          <a:prstGeom prst="ellipse">
            <a:avLst/>
          </a:prstGeom>
          <a:solidFill>
            <a:srgbClr val="F8C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/>
          <p:cNvSpPr/>
          <p:nvPr/>
        </p:nvSpPr>
        <p:spPr>
          <a:xfrm rot="19237382">
            <a:off x="1917073" y="2901916"/>
            <a:ext cx="551718" cy="365658"/>
          </a:xfrm>
          <a:prstGeom prst="ellipse">
            <a:avLst/>
          </a:prstGeom>
          <a:solidFill>
            <a:srgbClr val="F8C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Llamada rectangular redondeada 14"/>
          <p:cNvSpPr/>
          <p:nvPr/>
        </p:nvSpPr>
        <p:spPr>
          <a:xfrm>
            <a:off x="2769174" y="395202"/>
            <a:ext cx="2887531" cy="4862767"/>
          </a:xfrm>
          <a:prstGeom prst="wedgeRoundRectCallout">
            <a:avLst>
              <a:gd name="adj1" fmla="val -68097"/>
              <a:gd name="adj2" fmla="val -14719"/>
              <a:gd name="adj3" fmla="val 16667"/>
            </a:avLst>
          </a:prstGeom>
          <a:solidFill>
            <a:srgbClr val="A2AAF8"/>
          </a:solidFill>
          <a:ln w="57150">
            <a:solidFill>
              <a:srgbClr val="B07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40"/>
          <p:cNvSpPr txBox="1"/>
          <p:nvPr/>
        </p:nvSpPr>
        <p:spPr>
          <a:xfrm>
            <a:off x="3054964" y="579816"/>
            <a:ext cx="24976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latin typeface="72 Light" panose="020B0303030000000003" pitchFamily="34" charset="0"/>
                <a:cs typeface="72 Light" panose="020B0303030000000003" pitchFamily="34" charset="0"/>
              </a:rPr>
              <a:t>Si avizoras alguno de estos comportamientos debes denunciarlo, dado que también es un deber</a:t>
            </a:r>
            <a:r>
              <a:rPr lang="es-ES" sz="2200" i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 “</a:t>
            </a:r>
            <a:r>
              <a:rPr lang="es-419" sz="2200" i="1" dirty="0">
                <a:latin typeface="72 Light" panose="020B0303030000000003" pitchFamily="34" charset="0"/>
                <a:cs typeface="72 Light" panose="020B0303030000000003" pitchFamily="34" charset="0"/>
              </a:rPr>
              <a:t>Denunciar los delitos, contravenciones y faltas disciplinarias de los cuales tuviere </a:t>
            </a:r>
            <a:r>
              <a:rPr lang="es-419" sz="2200" i="1" dirty="0" smtClean="0">
                <a:latin typeface="72 Light" panose="020B0303030000000003" pitchFamily="34" charset="0"/>
                <a:cs typeface="72 Light" panose="020B0303030000000003" pitchFamily="34" charset="0"/>
              </a:rPr>
              <a:t>conocimiento”</a:t>
            </a:r>
            <a:endParaRPr lang="es-CO" sz="2200" i="1" dirty="0">
              <a:latin typeface="72 Light" panose="020B0303030000000003" pitchFamily="34" charset="0"/>
              <a:cs typeface="72 Light" panose="020B0303030000000003" pitchFamily="34" charset="0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5605709" y="487313"/>
            <a:ext cx="4843556" cy="1110722"/>
          </a:xfrm>
          <a:custGeom>
            <a:avLst/>
            <a:gdLst>
              <a:gd name="connsiteX0" fmla="*/ 0 w 4594585"/>
              <a:gd name="connsiteY0" fmla="*/ 281666 h 1110722"/>
              <a:gd name="connsiteX1" fmla="*/ 1341120 w 4594585"/>
              <a:gd name="connsiteY1" fmla="*/ 1250 h 1110722"/>
              <a:gd name="connsiteX2" fmla="*/ 2926080 w 4594585"/>
              <a:gd name="connsiteY2" fmla="*/ 196322 h 1110722"/>
              <a:gd name="connsiteX3" fmla="*/ 3499104 w 4594585"/>
              <a:gd name="connsiteY3" fmla="*/ 598658 h 1110722"/>
              <a:gd name="connsiteX4" fmla="*/ 4523232 w 4594585"/>
              <a:gd name="connsiteY4" fmla="*/ 537698 h 1110722"/>
              <a:gd name="connsiteX5" fmla="*/ 4425696 w 4594585"/>
              <a:gd name="connsiteY5" fmla="*/ 1110722 h 111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4585" h="1110722">
                <a:moveTo>
                  <a:pt x="0" y="281666"/>
                </a:moveTo>
                <a:cubicBezTo>
                  <a:pt x="426720" y="148570"/>
                  <a:pt x="853440" y="15474"/>
                  <a:pt x="1341120" y="1250"/>
                </a:cubicBezTo>
                <a:cubicBezTo>
                  <a:pt x="1828800" y="-12974"/>
                  <a:pt x="2566416" y="96754"/>
                  <a:pt x="2926080" y="196322"/>
                </a:cubicBezTo>
                <a:cubicBezTo>
                  <a:pt x="3285744" y="295890"/>
                  <a:pt x="3232912" y="541762"/>
                  <a:pt x="3499104" y="598658"/>
                </a:cubicBezTo>
                <a:cubicBezTo>
                  <a:pt x="3765296" y="655554"/>
                  <a:pt x="4368800" y="452354"/>
                  <a:pt x="4523232" y="537698"/>
                </a:cubicBezTo>
                <a:cubicBezTo>
                  <a:pt x="4677664" y="623042"/>
                  <a:pt x="4551680" y="866882"/>
                  <a:pt x="4425696" y="1110722"/>
                </a:cubicBezTo>
              </a:path>
            </a:pathLst>
          </a:custGeom>
          <a:noFill/>
          <a:ln w="57150">
            <a:solidFill>
              <a:srgbClr val="A2AAF8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CuadroTexto 42"/>
          <p:cNvSpPr txBox="1"/>
          <p:nvPr/>
        </p:nvSpPr>
        <p:spPr>
          <a:xfrm>
            <a:off x="7892266" y="660789"/>
            <a:ext cx="1632475" cy="923330"/>
          </a:xfrm>
          <a:prstGeom prst="rect">
            <a:avLst/>
          </a:prstGeom>
          <a:solidFill>
            <a:srgbClr val="CA84B8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Algunas de estas faltas se  encuentran en: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5946414" y="1885508"/>
            <a:ext cx="4568551" cy="22942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A8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/>
          <p:cNvSpPr txBox="1"/>
          <p:nvPr/>
        </p:nvSpPr>
        <p:spPr>
          <a:xfrm>
            <a:off x="6069113" y="1994428"/>
            <a:ext cx="3866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Art. </a:t>
            </a:r>
            <a:r>
              <a:rPr lang="es-ES" dirty="0" smtClean="0"/>
              <a:t>38 </a:t>
            </a:r>
            <a:r>
              <a:rPr lang="es-ES" dirty="0" smtClean="0"/>
              <a:t>Ley 1952 de </a:t>
            </a:r>
            <a:r>
              <a:rPr lang="es-ES" dirty="0" smtClean="0"/>
              <a:t>2019: </a:t>
            </a:r>
            <a:r>
              <a:rPr lang="es-CO" dirty="0" smtClean="0"/>
              <a:t>Son </a:t>
            </a:r>
            <a:r>
              <a:rPr lang="es-419" dirty="0" smtClean="0"/>
              <a:t>deberes </a:t>
            </a:r>
            <a:r>
              <a:rPr lang="es-419" dirty="0"/>
              <a:t>de todo servidor público</a:t>
            </a:r>
            <a:r>
              <a:rPr lang="es-419" dirty="0" smtClean="0"/>
              <a:t>:</a:t>
            </a:r>
          </a:p>
          <a:p>
            <a:r>
              <a:rPr lang="es-419" dirty="0"/>
              <a:t>“25. Denunciar los delitos, contravenciones y faltas disciplinarias de los cuales tuviere conocimiento, salvo las excepciones de </a:t>
            </a:r>
            <a:r>
              <a:rPr lang="es-419" dirty="0" smtClean="0"/>
              <a:t>ley”.</a:t>
            </a:r>
            <a:endParaRPr lang="es-CO" dirty="0"/>
          </a:p>
        </p:txBody>
      </p:sp>
      <p:sp>
        <p:nvSpPr>
          <p:cNvPr id="46" name="Rectángulo 45"/>
          <p:cNvSpPr/>
          <p:nvPr/>
        </p:nvSpPr>
        <p:spPr>
          <a:xfrm>
            <a:off x="7540961" y="4308074"/>
            <a:ext cx="4206240" cy="21988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A8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CuadroTexto 46"/>
          <p:cNvSpPr txBox="1"/>
          <p:nvPr/>
        </p:nvSpPr>
        <p:spPr>
          <a:xfrm>
            <a:off x="7640152" y="4520261"/>
            <a:ext cx="4206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Art. </a:t>
            </a:r>
            <a:r>
              <a:rPr lang="es-ES" dirty="0" smtClean="0"/>
              <a:t>39 </a:t>
            </a:r>
            <a:r>
              <a:rPr lang="es-ES" dirty="0" smtClean="0"/>
              <a:t>Ley 1952 de 2019 :  </a:t>
            </a:r>
            <a:r>
              <a:rPr lang="es-419" dirty="0" smtClean="0"/>
              <a:t>Prohibiciones</a:t>
            </a:r>
            <a:r>
              <a:rPr lang="es-419" dirty="0"/>
              <a:t>. A todo servidor público le está </a:t>
            </a:r>
            <a:r>
              <a:rPr lang="es-419" dirty="0" smtClean="0"/>
              <a:t>prohibido:</a:t>
            </a:r>
          </a:p>
          <a:p>
            <a:r>
              <a:rPr lang="es-419" dirty="0"/>
              <a:t>“3. Solicitar, directa o indirectamente, dadivas, agasajos, regalos, favores o cualquier otra clase de </a:t>
            </a:r>
            <a:r>
              <a:rPr lang="es-419" dirty="0" smtClean="0"/>
              <a:t>beneficios”.</a:t>
            </a:r>
            <a:endParaRPr lang="es-CO" dirty="0"/>
          </a:p>
        </p:txBody>
      </p:sp>
      <p:sp>
        <p:nvSpPr>
          <p:cNvPr id="8" name="Elipse 7"/>
          <p:cNvSpPr/>
          <p:nvPr/>
        </p:nvSpPr>
        <p:spPr>
          <a:xfrm>
            <a:off x="9753600" y="1994428"/>
            <a:ext cx="695665" cy="623775"/>
          </a:xfrm>
          <a:prstGeom prst="ellipse">
            <a:avLst/>
          </a:prstGeom>
          <a:solidFill>
            <a:srgbClr val="CA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1</a:t>
            </a:r>
            <a:endParaRPr lang="es-CO" dirty="0">
              <a:solidFill>
                <a:schemeClr val="tx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11027917" y="5859607"/>
            <a:ext cx="695665" cy="623775"/>
          </a:xfrm>
          <a:prstGeom prst="ellipse">
            <a:avLst/>
          </a:prstGeom>
          <a:solidFill>
            <a:srgbClr val="CA8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</a:t>
            </a:r>
            <a:endParaRPr lang="es-CO" dirty="0">
              <a:solidFill>
                <a:schemeClr val="tx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2895</TotalTime>
  <Words>168</Words>
  <Application>Microsoft Office PowerPoint</Application>
  <PresentationFormat>Panorámica</PresentationFormat>
  <Paragraphs>16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72 Black</vt:lpstr>
      <vt:lpstr>72 Light</vt:lpstr>
      <vt:lpstr>Arial</vt:lpstr>
      <vt:lpstr>Arial Black</vt:lpstr>
      <vt:lpstr>Bahnschrift Light</vt:lpstr>
      <vt:lpstr>Bahnschrift SemiCondensed</vt:lpstr>
      <vt:lpstr>Berlin Sans FB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Yenny Maritza Riano Riano</cp:lastModifiedBy>
  <cp:revision>333</cp:revision>
  <dcterms:created xsi:type="dcterms:W3CDTF">2021-07-07T17:06:09Z</dcterms:created>
  <dcterms:modified xsi:type="dcterms:W3CDTF">2024-01-30T19:41:31Z</dcterms:modified>
</cp:coreProperties>
</file>