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  <p:sldMasterId id="2147483686" r:id="rId2"/>
  </p:sldMasterIdLst>
  <p:notesMasterIdLst>
    <p:notesMasterId r:id="rId10"/>
  </p:notesMasterIdLst>
  <p:handoutMasterIdLst>
    <p:handoutMasterId r:id="rId11"/>
  </p:handoutMasterIdLst>
  <p:sldIdLst>
    <p:sldId id="261" r:id="rId3"/>
    <p:sldId id="260" r:id="rId4"/>
    <p:sldId id="265" r:id="rId5"/>
    <p:sldId id="263" r:id="rId6"/>
    <p:sldId id="266" r:id="rId7"/>
    <p:sldId id="268" r:id="rId8"/>
    <p:sldId id="259" r:id="rId9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0F02"/>
    <a:srgbClr val="328C99"/>
    <a:srgbClr val="C1EEFC"/>
    <a:srgbClr val="70C153"/>
    <a:srgbClr val="31937B"/>
    <a:srgbClr val="FFAE1D"/>
    <a:srgbClr val="D7AF03"/>
    <a:srgbClr val="2147B1"/>
    <a:srgbClr val="BB4D9C"/>
    <a:srgbClr val="FECC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1" d="100"/>
          <a:sy n="111" d="100"/>
        </p:scale>
        <p:origin x="253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8244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49FC5-CE8F-4A19-B9F2-2E495EE32FD4}" type="datetimeFigureOut">
              <a:rPr lang="es-CO" smtClean="0"/>
              <a:t>22/03/2024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F4E99-9637-43EC-A1FF-672A953E878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62473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F4E99-9637-43EC-A1FF-672A953E8785}" type="slidenum">
              <a:rPr lang="es-CO" smtClean="0"/>
              <a:t>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30318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696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530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193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04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451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769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739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004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7429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01094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7473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8662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470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3862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387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453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648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00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203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905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8" r:id="rId2"/>
    <p:sldLayoutId id="2147483666" r:id="rId3"/>
    <p:sldLayoutId id="2147483663" r:id="rId4"/>
    <p:sldLayoutId id="214748367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003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6.wdp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7.wdp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5" Type="http://schemas.microsoft.com/office/2007/relationships/hdphoto" Target="../media/hdphoto8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A5832F2-03B8-77AD-4A5F-653F3BFECC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DE4F6C5-03EE-7DE9-CFD1-C39006492509}"/>
              </a:ext>
            </a:extLst>
          </p:cNvPr>
          <p:cNvSpPr txBox="1"/>
          <p:nvPr/>
        </p:nvSpPr>
        <p:spPr>
          <a:xfrm>
            <a:off x="436151" y="666388"/>
            <a:ext cx="5611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>
                <a:solidFill>
                  <a:schemeClr val="bg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TIPOS DE SANCIONES DISCIPLINARIAS</a:t>
            </a:r>
            <a:endParaRPr lang="es-CO" sz="3600" dirty="0">
              <a:solidFill>
                <a:schemeClr val="bg1"/>
              </a:solidFill>
              <a:latin typeface="Franklin Gothic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2525C40-98AE-1555-78D9-A818B3C941CB}"/>
              </a:ext>
            </a:extLst>
          </p:cNvPr>
          <p:cNvSpPr txBox="1"/>
          <p:nvPr/>
        </p:nvSpPr>
        <p:spPr>
          <a:xfrm>
            <a:off x="460375" y="1849852"/>
            <a:ext cx="517584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300" dirty="0" smtClean="0">
                <a:solidFill>
                  <a:srgbClr val="FFC000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OFICINA DE CONTROL DISCIPLINARIO INTERNO</a:t>
            </a:r>
            <a:endParaRPr lang="es-CO" sz="2300" dirty="0">
              <a:solidFill>
                <a:srgbClr val="FFC000"/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2" descr="4 Desafíos de detección de sanciones y cómo combatirlos | Feedza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" name="Elipse 9"/>
          <p:cNvSpPr/>
          <p:nvPr/>
        </p:nvSpPr>
        <p:spPr>
          <a:xfrm rot="1362668">
            <a:off x="1109472" y="2794534"/>
            <a:ext cx="3060192" cy="2145792"/>
          </a:xfrm>
          <a:prstGeom prst="ellipse">
            <a:avLst/>
          </a:prstGeom>
          <a:solidFill>
            <a:srgbClr val="FFAE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Elipse 10"/>
          <p:cNvSpPr/>
          <p:nvPr/>
        </p:nvSpPr>
        <p:spPr>
          <a:xfrm rot="20904323">
            <a:off x="1213189" y="2794534"/>
            <a:ext cx="3060192" cy="214579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71" b="99265" l="10000" r="90000">
                        <a14:foregroundMark x1="58378" y1="28676" x2="63243" y2="70588"/>
                        <a14:foregroundMark x1="65676" y1="53676" x2="63243" y2="81618"/>
                        <a14:foregroundMark x1="40270" y1="47794" x2="42432" y2="99265"/>
                        <a14:foregroundMark x1="35135" y1="62500" x2="40270" y2="67647"/>
                        <a14:foregroundMark x1="56216" y1="62500" x2="60811" y2="69118"/>
                        <a14:foregroundMark x1="62162" y1="80882" x2="62432" y2="992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3329" y="2922054"/>
            <a:ext cx="4379911" cy="160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1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0536CE8-B21F-5110-FB18-EF64331A2C7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ángulo 24"/>
          <p:cNvSpPr/>
          <p:nvPr/>
        </p:nvSpPr>
        <p:spPr>
          <a:xfrm>
            <a:off x="307854" y="152400"/>
            <a:ext cx="9645749" cy="6173264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6" name="Rectángulo 25"/>
          <p:cNvSpPr/>
          <p:nvPr/>
        </p:nvSpPr>
        <p:spPr>
          <a:xfrm>
            <a:off x="9953603" y="154384"/>
            <a:ext cx="1864711" cy="5905040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7" name="AutoShape 2" descr="Mapa de dibujos animados png imágenes | PNGWing"/>
          <p:cNvSpPr>
            <a:spLocks noChangeAspect="1" noChangeArrowheads="1"/>
          </p:cNvSpPr>
          <p:nvPr/>
        </p:nvSpPr>
        <p:spPr bwMode="auto">
          <a:xfrm>
            <a:off x="94615" y="-33953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9" name="AutoShape 2" descr="garabato de dibujos animados de flecha 10335973 PNG"/>
          <p:cNvSpPr>
            <a:spLocks noChangeAspect="1" noChangeArrowheads="1"/>
          </p:cNvSpPr>
          <p:nvPr/>
        </p:nvSpPr>
        <p:spPr bwMode="auto">
          <a:xfrm>
            <a:off x="247015" y="-18713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6" name="CuadroTexto 35"/>
          <p:cNvSpPr txBox="1"/>
          <p:nvPr/>
        </p:nvSpPr>
        <p:spPr>
          <a:xfrm>
            <a:off x="1139636" y="2494894"/>
            <a:ext cx="609428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>
                <a:latin typeface="Arial Rounded MT Bold" panose="020F0704030504030204" pitchFamily="34" charset="0"/>
                <a:ea typeface="PMingLiU-ExtB" panose="02020500000000000000" pitchFamily="18" charset="-120"/>
                <a:cs typeface="Courier New" panose="02070309020205020404" pitchFamily="49" charset="0"/>
              </a:rPr>
              <a:t>Es la consecuencia de incurrir en una falta disciplinaria por </a:t>
            </a:r>
            <a:r>
              <a:rPr lang="es-419" sz="2000" dirty="0" smtClean="0">
                <a:latin typeface="Arial Rounded MT Bold" panose="020F0704030504030204" pitchFamily="34" charset="0"/>
                <a:ea typeface="PMingLiU-ExtB" panose="02020500000000000000" pitchFamily="18" charset="-120"/>
                <a:cs typeface="Courier New" panose="02070309020205020404" pitchFamily="49" charset="0"/>
              </a:rPr>
              <a:t>incumplimiento </a:t>
            </a:r>
            <a:r>
              <a:rPr lang="es-419" sz="2000" dirty="0">
                <a:latin typeface="Arial Rounded MT Bold" panose="020F0704030504030204" pitchFamily="34" charset="0"/>
                <a:ea typeface="PMingLiU-ExtB" panose="02020500000000000000" pitchFamily="18" charset="-120"/>
                <a:cs typeface="Courier New" panose="02070309020205020404" pitchFamily="49" charset="0"/>
              </a:rPr>
              <a:t>de deberes, extralimitación en el ejercicio de derechos y funciones, prohibiciones y violación del régimen de inhabilidades, incompatibilidades, impedimentos y conflicto de intereses</a:t>
            </a:r>
            <a:endParaRPr lang="es-ES" sz="2000" dirty="0" smtClean="0">
              <a:latin typeface="Arial Rounded MT Bold" panose="020F0704030504030204" pitchFamily="34" charset="0"/>
              <a:ea typeface="PMingLiU-ExtB" panose="02020500000000000000" pitchFamily="18" charset="-120"/>
              <a:cs typeface="Courier New" panose="02070309020205020404" pitchFamily="49" charset="0"/>
            </a:endParaRPr>
          </a:p>
          <a:p>
            <a:pPr algn="just"/>
            <a:endParaRPr lang="es-ES" sz="2000" dirty="0">
              <a:latin typeface="Arial Rounded MT Bold" panose="020F0704030504030204" pitchFamily="34" charset="0"/>
              <a:ea typeface="PMingLiU-ExtB" panose="02020500000000000000" pitchFamily="18" charset="-120"/>
              <a:cs typeface="Courier New" panose="02070309020205020404" pitchFamily="49" charset="0"/>
            </a:endParaRPr>
          </a:p>
          <a:p>
            <a:pPr algn="just"/>
            <a:r>
              <a:rPr lang="es-ES" sz="2000" dirty="0" smtClean="0">
                <a:latin typeface="Arial Rounded MT Bold" panose="020F0704030504030204" pitchFamily="34" charset="0"/>
                <a:ea typeface="PMingLiU-ExtB" panose="02020500000000000000" pitchFamily="18" charset="-120"/>
                <a:cs typeface="Courier New" panose="02070309020205020404" pitchFamily="49" charset="0"/>
              </a:rPr>
              <a:t>Su </a:t>
            </a:r>
            <a:r>
              <a:rPr lang="es-ES" sz="2000" dirty="0">
                <a:latin typeface="Arial Rounded MT Bold" panose="020F0704030504030204" pitchFamily="34" charset="0"/>
                <a:ea typeface="PMingLiU-ExtB" panose="02020500000000000000" pitchFamily="18" charset="-120"/>
                <a:cs typeface="Courier New" panose="02070309020205020404" pitchFamily="49" charset="0"/>
              </a:rPr>
              <a:t>imposición se </a:t>
            </a:r>
            <a:r>
              <a:rPr lang="es-ES" sz="2000" dirty="0" smtClean="0">
                <a:latin typeface="Arial Rounded MT Bold" panose="020F0704030504030204" pitchFamily="34" charset="0"/>
                <a:ea typeface="PMingLiU-ExtB" panose="02020500000000000000" pitchFamily="18" charset="-120"/>
                <a:cs typeface="Courier New" panose="02070309020205020404" pitchFamily="49" charset="0"/>
              </a:rPr>
              <a:t>da en la etapa </a:t>
            </a:r>
            <a:r>
              <a:rPr lang="es-ES" sz="2000" dirty="0">
                <a:latin typeface="Arial Rounded MT Bold" panose="020F0704030504030204" pitchFamily="34" charset="0"/>
                <a:ea typeface="PMingLiU-ExtB" panose="02020500000000000000" pitchFamily="18" charset="-120"/>
                <a:cs typeface="Courier New" panose="02070309020205020404" pitchFamily="49" charset="0"/>
              </a:rPr>
              <a:t>de </a:t>
            </a:r>
            <a:r>
              <a:rPr lang="es-ES" sz="2000" dirty="0" smtClean="0">
                <a:latin typeface="Arial Rounded MT Bold" panose="020F0704030504030204" pitchFamily="34" charset="0"/>
                <a:ea typeface="PMingLiU-ExtB" panose="02020500000000000000" pitchFamily="18" charset="-120"/>
                <a:cs typeface="Courier New" panose="02070309020205020404" pitchFamily="49" charset="0"/>
              </a:rPr>
              <a:t>juzgamiento y </a:t>
            </a:r>
            <a:r>
              <a:rPr lang="es-ES" sz="2000" dirty="0">
                <a:latin typeface="Arial Rounded MT Bold" panose="020F0704030504030204" pitchFamily="34" charset="0"/>
                <a:ea typeface="PMingLiU-ExtB" panose="02020500000000000000" pitchFamily="18" charset="-120"/>
                <a:cs typeface="Courier New" panose="02070309020205020404" pitchFamily="49" charset="0"/>
              </a:rPr>
              <a:t>deberá ser proporcional y razonable según los parámetros establecidos por la </a:t>
            </a:r>
            <a:r>
              <a:rPr lang="es-ES" sz="2000" dirty="0" smtClean="0">
                <a:latin typeface="Arial Rounded MT Bold" panose="020F0704030504030204" pitchFamily="34" charset="0"/>
                <a:ea typeface="PMingLiU-ExtB" panose="02020500000000000000" pitchFamily="18" charset="-120"/>
                <a:cs typeface="Courier New" panose="02070309020205020404" pitchFamily="49" charset="0"/>
              </a:rPr>
              <a:t>ley.</a:t>
            </a:r>
            <a:endParaRPr lang="es-CO" sz="2000" dirty="0">
              <a:latin typeface="Arial Rounded MT Bold" panose="020F0704030504030204" pitchFamily="34" charset="0"/>
              <a:ea typeface="PMingLiU-ExtB" panose="02020500000000000000" pitchFamily="18" charset="-120"/>
              <a:cs typeface="Courier New" panose="02070309020205020404" pitchFamily="49" charset="0"/>
            </a:endParaRPr>
          </a:p>
        </p:txBody>
      </p:sp>
      <p:sp>
        <p:nvSpPr>
          <p:cNvPr id="37" name="Rectángulo redondeado 36"/>
          <p:cNvSpPr/>
          <p:nvPr/>
        </p:nvSpPr>
        <p:spPr>
          <a:xfrm>
            <a:off x="1845826" y="549455"/>
            <a:ext cx="4222259" cy="154838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8" name="CuadroTexto 37"/>
          <p:cNvSpPr txBox="1"/>
          <p:nvPr/>
        </p:nvSpPr>
        <p:spPr>
          <a:xfrm>
            <a:off x="1802713" y="736630"/>
            <a:ext cx="4308483" cy="1200329"/>
          </a:xfrm>
          <a:prstGeom prst="rect">
            <a:avLst/>
          </a:prstGeom>
          <a:noFill/>
          <a:ln w="952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ckwell" panose="02060603020205020403" pitchFamily="18" charset="0"/>
                <a:ea typeface="PMingLiU-ExtB" panose="02020500000000000000" pitchFamily="18" charset="-120"/>
                <a:cs typeface="Courier New" panose="02070309020205020404" pitchFamily="49" charset="0"/>
              </a:rPr>
              <a:t>¿Qué es la sanción disciplinaria?</a:t>
            </a:r>
            <a:r>
              <a:rPr lang="es-ES" sz="3600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  <a:ea typeface="PMingLiU-ExtB" panose="02020500000000000000" pitchFamily="18" charset="-120"/>
                <a:cs typeface="Courier New" panose="02070309020205020404" pitchFamily="49" charset="0"/>
              </a:rPr>
              <a:t> </a:t>
            </a:r>
            <a:endParaRPr lang="es-CO" sz="3600" dirty="0">
              <a:solidFill>
                <a:schemeClr val="accent1">
                  <a:lumMod val="75000"/>
                </a:schemeClr>
              </a:solidFill>
              <a:latin typeface="Rockwell" panose="02060603020205020403" pitchFamily="18" charset="0"/>
              <a:ea typeface="PMingLiU-ExtB" panose="02020500000000000000" pitchFamily="18" charset="-120"/>
              <a:cs typeface="Courier New" panose="02070309020205020404" pitchFamily="49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67" l="9778" r="97333">
                        <a14:foregroundMark x1="35111" y1="13778" x2="62222" y2="72889"/>
                        <a14:foregroundMark x1="33778" y1="10222" x2="79111" y2="14667"/>
                        <a14:foregroundMark x1="81333" y1="16444" x2="71556" y2="81333"/>
                        <a14:foregroundMark x1="71556" y1="85778" x2="19556" y2="77778"/>
                        <a14:foregroundMark x1="30222" y1="12000" x2="20000" y2="81333"/>
                        <a14:foregroundMark x1="63111" y1="9333" x2="28889" y2="4889"/>
                        <a14:foregroundMark x1="62222" y1="9333" x2="82667" y2="12444"/>
                        <a14:foregroundMark x1="58222" y1="24889" x2="33333" y2="47111"/>
                        <a14:foregroundMark x1="38667" y1="21778" x2="59111" y2="44444"/>
                        <a14:foregroundMark x1="64444" y1="29333" x2="61778" y2="49778"/>
                        <a14:foregroundMark x1="44444" y1="76444" x2="63556" y2="8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33623" y="1550579"/>
            <a:ext cx="3804473" cy="380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24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256032" y="207264"/>
            <a:ext cx="11509248" cy="6473952"/>
          </a:xfrm>
          <a:prstGeom prst="rect">
            <a:avLst/>
          </a:prstGeom>
          <a:solidFill>
            <a:schemeClr val="accent5">
              <a:lumMod val="40000"/>
              <a:lumOff val="60000"/>
              <a:alpha val="49804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JK</a:t>
            </a:r>
            <a:endParaRPr lang="es-CO" dirty="0"/>
          </a:p>
        </p:txBody>
      </p:sp>
      <p:sp>
        <p:nvSpPr>
          <p:cNvPr id="9" name="Esquina doblada 8"/>
          <p:cNvSpPr/>
          <p:nvPr/>
        </p:nvSpPr>
        <p:spPr>
          <a:xfrm>
            <a:off x="8165658" y="2302252"/>
            <a:ext cx="3218993" cy="2901502"/>
          </a:xfrm>
          <a:prstGeom prst="foldedCorner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 9"/>
          <p:cNvSpPr/>
          <p:nvPr/>
        </p:nvSpPr>
        <p:spPr>
          <a:xfrm>
            <a:off x="8285138" y="2435705"/>
            <a:ext cx="29800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b="1" dirty="0" smtClean="0">
                <a:solidFill>
                  <a:schemeClr val="accent5">
                    <a:lumMod val="75000"/>
                  </a:schemeClr>
                </a:solidFill>
              </a:rPr>
              <a:t>Inhabilidad: </a:t>
            </a:r>
            <a:r>
              <a:rPr lang="es-419" dirty="0" smtClean="0"/>
              <a:t>incapacidad</a:t>
            </a:r>
            <a:r>
              <a:rPr lang="es-419" dirty="0"/>
              <a:t>, ineptitud o circunstancias que impiden a una persona ser elegida o designada en un cargo público y en ciertos casos, impiden el ejercicio del empleo a quienes ya se encuentran vinculados al servicio</a:t>
            </a:r>
            <a:r>
              <a:rPr lang="es-419" dirty="0" smtClean="0"/>
              <a:t>.</a:t>
            </a:r>
          </a:p>
        </p:txBody>
      </p:sp>
      <p:sp>
        <p:nvSpPr>
          <p:cNvPr id="11" name="Esquina doblada 10"/>
          <p:cNvSpPr/>
          <p:nvPr/>
        </p:nvSpPr>
        <p:spPr>
          <a:xfrm>
            <a:off x="2825998" y="4446101"/>
            <a:ext cx="1993391" cy="1487424"/>
          </a:xfrm>
          <a:prstGeom prst="foldedCorner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419" dirty="0" smtClean="0"/>
              <a:t>Destitución: Expulsar a alguien del cargo que ocupa </a:t>
            </a:r>
            <a:endParaRPr lang="es-419" dirty="0"/>
          </a:p>
        </p:txBody>
      </p:sp>
      <p:sp>
        <p:nvSpPr>
          <p:cNvPr id="3" name="Rectángulo 2"/>
          <p:cNvSpPr/>
          <p:nvPr/>
        </p:nvSpPr>
        <p:spPr>
          <a:xfrm>
            <a:off x="2936385" y="4589648"/>
            <a:ext cx="18760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b="1" dirty="0">
                <a:solidFill>
                  <a:schemeClr val="accent5">
                    <a:lumMod val="75000"/>
                  </a:schemeClr>
                </a:solidFill>
              </a:rPr>
              <a:t>Destitución: </a:t>
            </a:r>
            <a:r>
              <a:rPr lang="es-419" dirty="0"/>
              <a:t>Expulsar a alguien del cargo que ocupa </a:t>
            </a:r>
          </a:p>
        </p:txBody>
      </p:sp>
      <p:sp>
        <p:nvSpPr>
          <p:cNvPr id="12" name="Esquina doblada 11"/>
          <p:cNvSpPr/>
          <p:nvPr/>
        </p:nvSpPr>
        <p:spPr>
          <a:xfrm>
            <a:off x="2899428" y="1681483"/>
            <a:ext cx="2225040" cy="2438166"/>
          </a:xfrm>
          <a:prstGeom prst="foldedCorner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419" dirty="0"/>
              <a:t>Destitución: Expulsar a alguien del cargo que ocupa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121932" y="1799677"/>
            <a:ext cx="17800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b="1" dirty="0">
                <a:solidFill>
                  <a:schemeClr val="accent5">
                    <a:lumMod val="75000"/>
                  </a:schemeClr>
                </a:solidFill>
              </a:rPr>
              <a:t>Suspensión: </a:t>
            </a:r>
            <a:r>
              <a:rPr lang="es-419" dirty="0"/>
              <a:t>La suspensión provisional consiste en la separación temporal del empleo que se ejerce</a:t>
            </a:r>
          </a:p>
        </p:txBody>
      </p:sp>
      <p:sp>
        <p:nvSpPr>
          <p:cNvPr id="14" name="Esquina doblada 13"/>
          <p:cNvSpPr/>
          <p:nvPr/>
        </p:nvSpPr>
        <p:spPr>
          <a:xfrm>
            <a:off x="551858" y="2330499"/>
            <a:ext cx="2225040" cy="2316948"/>
          </a:xfrm>
          <a:prstGeom prst="foldedCorner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419" dirty="0" smtClean="0"/>
              <a:t>Destitución: Expulsar a alguien del cargo que ocupa </a:t>
            </a:r>
            <a:endParaRPr lang="es-419" dirty="0"/>
          </a:p>
        </p:txBody>
      </p:sp>
      <p:sp>
        <p:nvSpPr>
          <p:cNvPr id="7" name="Rectángulo 6"/>
          <p:cNvSpPr/>
          <p:nvPr/>
        </p:nvSpPr>
        <p:spPr>
          <a:xfrm>
            <a:off x="722269" y="2414776"/>
            <a:ext cx="19842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b="1" dirty="0">
                <a:solidFill>
                  <a:schemeClr val="accent5">
                    <a:lumMod val="75000"/>
                  </a:schemeClr>
                </a:solidFill>
              </a:rPr>
              <a:t>Multa</a:t>
            </a:r>
            <a:r>
              <a:rPr lang="es-419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es-419" dirty="0"/>
              <a:t>Sanción administrativa o penal que consiste en la obligación de pagar una cantidad determinada de dinero</a:t>
            </a:r>
          </a:p>
        </p:txBody>
      </p:sp>
      <p:sp>
        <p:nvSpPr>
          <p:cNvPr id="15" name="Rectángulo redondeado 14"/>
          <p:cNvSpPr/>
          <p:nvPr/>
        </p:nvSpPr>
        <p:spPr>
          <a:xfrm>
            <a:off x="3929254" y="412052"/>
            <a:ext cx="4162803" cy="82726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CuadroTexto 17"/>
          <p:cNvSpPr txBox="1"/>
          <p:nvPr/>
        </p:nvSpPr>
        <p:spPr>
          <a:xfrm>
            <a:off x="4260511" y="517094"/>
            <a:ext cx="3500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  <a:ea typeface="PMingLiU-ExtB" panose="02020500000000000000" pitchFamily="18" charset="-120"/>
              </a:rPr>
              <a:t>DEFINICIONES</a:t>
            </a:r>
            <a:endParaRPr lang="es-CO" sz="2800" dirty="0">
              <a:solidFill>
                <a:schemeClr val="accent5">
                  <a:lumMod val="50000"/>
                </a:schemeClr>
              </a:solidFill>
              <a:latin typeface="Rockwell" panose="02060603020205020403" pitchFamily="18" charset="0"/>
              <a:ea typeface="PMingLiU-ExtB" panose="02020500000000000000" pitchFamily="18" charset="-120"/>
            </a:endParaRPr>
          </a:p>
        </p:txBody>
      </p:sp>
      <p:sp>
        <p:nvSpPr>
          <p:cNvPr id="16" name="AutoShape 2" descr="1,045,803 imágenes de Definiciones - Imágenes, fotos y vectores de stock | 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2050" name="Picture 2" descr="Logopedia en especial: 3 consejos para agudizar tu capacidad de observación  de la comunicación no verb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69" b="9629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16" r="33798"/>
          <a:stretch/>
        </p:blipFill>
        <p:spPr bwMode="auto">
          <a:xfrm>
            <a:off x="5278083" y="1799677"/>
            <a:ext cx="2153402" cy="352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25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0536CE8-B21F-5110-FB18-EF64331A2C7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ángulo 24"/>
          <p:cNvSpPr/>
          <p:nvPr/>
        </p:nvSpPr>
        <p:spPr>
          <a:xfrm>
            <a:off x="307854" y="152400"/>
            <a:ext cx="9645749" cy="6173264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6" name="Rectángulo 25"/>
          <p:cNvSpPr/>
          <p:nvPr/>
        </p:nvSpPr>
        <p:spPr>
          <a:xfrm>
            <a:off x="9953603" y="154384"/>
            <a:ext cx="1864711" cy="5905040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7" name="AutoShape 2" descr="Mapa de dibujos animados png imágenes | PNGWing"/>
          <p:cNvSpPr>
            <a:spLocks noChangeAspect="1" noChangeArrowheads="1"/>
          </p:cNvSpPr>
          <p:nvPr/>
        </p:nvSpPr>
        <p:spPr bwMode="auto">
          <a:xfrm>
            <a:off x="94615" y="-33953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9" name="AutoShape 2" descr="garabato de dibujos animados de flecha 10335973 PNG"/>
          <p:cNvSpPr>
            <a:spLocks noChangeAspect="1" noChangeArrowheads="1"/>
          </p:cNvSpPr>
          <p:nvPr/>
        </p:nvSpPr>
        <p:spPr bwMode="auto">
          <a:xfrm>
            <a:off x="247015" y="-18713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" name="Rectángulo redondeado 3"/>
          <p:cNvSpPr/>
          <p:nvPr/>
        </p:nvSpPr>
        <p:spPr>
          <a:xfrm>
            <a:off x="551815" y="401201"/>
            <a:ext cx="3643028" cy="1768975"/>
          </a:xfrm>
          <a:prstGeom prst="roundRect">
            <a:avLst/>
          </a:prstGeom>
          <a:solidFill>
            <a:srgbClr val="70C1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8" name="CuadroTexto 27"/>
          <p:cNvSpPr txBox="1"/>
          <p:nvPr/>
        </p:nvSpPr>
        <p:spPr>
          <a:xfrm>
            <a:off x="664140" y="512723"/>
            <a:ext cx="35720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ckwell" panose="02060603020205020403" pitchFamily="18" charset="0"/>
                <a:ea typeface="Microsoft YaHei" panose="020B0503020204020204" pitchFamily="34" charset="-122"/>
              </a:rPr>
              <a:t>FALTAS DISCIPLINARIAS GRAVISIMAS</a:t>
            </a:r>
            <a:endParaRPr lang="es-CO" sz="3200" dirty="0">
              <a:ln w="0"/>
              <a:solidFill>
                <a:schemeClr val="accent4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sp>
        <p:nvSpPr>
          <p:cNvPr id="32" name="Rectángulo redondeado 31"/>
          <p:cNvSpPr/>
          <p:nvPr/>
        </p:nvSpPr>
        <p:spPr>
          <a:xfrm>
            <a:off x="1274665" y="2584629"/>
            <a:ext cx="1971929" cy="1142080"/>
          </a:xfrm>
          <a:prstGeom prst="roundRect">
            <a:avLst/>
          </a:prstGeom>
          <a:solidFill>
            <a:srgbClr val="70C1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CO" sz="2400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Gravísima dolosa</a:t>
            </a:r>
            <a:endParaRPr lang="es-ES" sz="2400" dirty="0">
              <a:solidFill>
                <a:schemeClr val="accent4">
                  <a:lumMod val="75000"/>
                </a:schemeClr>
              </a:solidFill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ángulo redondeado 32"/>
          <p:cNvSpPr/>
          <p:nvPr/>
        </p:nvSpPr>
        <p:spPr>
          <a:xfrm>
            <a:off x="1274665" y="4141162"/>
            <a:ext cx="1971929" cy="1142080"/>
          </a:xfrm>
          <a:prstGeom prst="roundRect">
            <a:avLst/>
          </a:prstGeom>
          <a:solidFill>
            <a:srgbClr val="70C1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CO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Gravísima con culpa gravísima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735606" y="2859689"/>
            <a:ext cx="3811241" cy="86701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/>
          <p:cNvSpPr txBox="1"/>
          <p:nvPr/>
        </p:nvSpPr>
        <p:spPr>
          <a:xfrm>
            <a:off x="3853597" y="2921016"/>
            <a:ext cx="366778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/>
              <a:t>Destitución e inhabilidad general de 10 a 20 años</a:t>
            </a:r>
            <a:endParaRPr lang="es-E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O" dirty="0"/>
          </a:p>
        </p:txBody>
      </p:sp>
      <p:sp>
        <p:nvSpPr>
          <p:cNvPr id="34" name="Rectángulo 33"/>
          <p:cNvSpPr/>
          <p:nvPr/>
        </p:nvSpPr>
        <p:spPr>
          <a:xfrm>
            <a:off x="3652527" y="4278692"/>
            <a:ext cx="3811241" cy="86701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CuadroTexto 34"/>
          <p:cNvSpPr txBox="1"/>
          <p:nvPr/>
        </p:nvSpPr>
        <p:spPr>
          <a:xfrm>
            <a:off x="3846794" y="4362120"/>
            <a:ext cx="3450336" cy="102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O" sz="2000" dirty="0"/>
              <a:t>Destitución e inhabilidad general de 8 a 10 años</a:t>
            </a:r>
            <a:endParaRPr lang="es-E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O" dirty="0"/>
          </a:p>
        </p:txBody>
      </p:sp>
      <p:sp>
        <p:nvSpPr>
          <p:cNvPr id="2" name="Flecha abajo 1"/>
          <p:cNvSpPr/>
          <p:nvPr/>
        </p:nvSpPr>
        <p:spPr>
          <a:xfrm>
            <a:off x="2096037" y="2234299"/>
            <a:ext cx="329184" cy="304725"/>
          </a:xfrm>
          <a:prstGeom prst="downArrow">
            <a:avLst/>
          </a:prstGeom>
          <a:solidFill>
            <a:srgbClr val="3193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Flecha abajo 17"/>
          <p:cNvSpPr/>
          <p:nvPr/>
        </p:nvSpPr>
        <p:spPr>
          <a:xfrm rot="16200000">
            <a:off x="3320882" y="3086669"/>
            <a:ext cx="329184" cy="304725"/>
          </a:xfrm>
          <a:prstGeom prst="downArrow">
            <a:avLst/>
          </a:prstGeom>
          <a:solidFill>
            <a:srgbClr val="3193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Flecha abajo 18"/>
          <p:cNvSpPr/>
          <p:nvPr/>
        </p:nvSpPr>
        <p:spPr>
          <a:xfrm rot="16200000">
            <a:off x="3290086" y="4559839"/>
            <a:ext cx="329184" cy="304725"/>
          </a:xfrm>
          <a:prstGeom prst="downArrow">
            <a:avLst/>
          </a:prstGeom>
          <a:solidFill>
            <a:srgbClr val="3193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Flecha doblada hacia arriba 4"/>
          <p:cNvSpPr/>
          <p:nvPr/>
        </p:nvSpPr>
        <p:spPr>
          <a:xfrm rot="5400000">
            <a:off x="-361814" y="3269497"/>
            <a:ext cx="2642495" cy="572100"/>
          </a:xfrm>
          <a:prstGeom prst="bentUpArrow">
            <a:avLst>
              <a:gd name="adj1" fmla="val 31393"/>
              <a:gd name="adj2" fmla="val 31393"/>
              <a:gd name="adj3" fmla="val 29263"/>
            </a:avLst>
          </a:prstGeom>
          <a:solidFill>
            <a:srgbClr val="3193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traso 8"/>
          <p:cNvSpPr/>
          <p:nvPr/>
        </p:nvSpPr>
        <p:spPr>
          <a:xfrm rot="16200000">
            <a:off x="7493638" y="1648276"/>
            <a:ext cx="4112509" cy="2993004"/>
          </a:xfrm>
          <a:prstGeom prst="flowChartDelay">
            <a:avLst/>
          </a:prstGeom>
          <a:solidFill>
            <a:srgbClr val="70C1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398" b="65029" l="39169" r="485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00" t="51944" r="50308" b="33517"/>
          <a:stretch/>
        </p:blipFill>
        <p:spPr>
          <a:xfrm>
            <a:off x="4502697" y="367521"/>
            <a:ext cx="714380" cy="808378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2610" t="33402" r="15125" b="17247"/>
          <a:stretch/>
        </p:blipFill>
        <p:spPr>
          <a:xfrm>
            <a:off x="8607552" y="2353055"/>
            <a:ext cx="2084832" cy="3023617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398" b="65029" l="39169" r="485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00" t="51944" r="50308" b="33517"/>
          <a:stretch/>
        </p:blipFill>
        <p:spPr>
          <a:xfrm rot="18350636">
            <a:off x="5624820" y="1853071"/>
            <a:ext cx="714380" cy="808378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398" b="65029" l="39169" r="485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00" t="51944" r="50308" b="33517"/>
          <a:stretch/>
        </p:blipFill>
        <p:spPr>
          <a:xfrm rot="12489457">
            <a:off x="7228149" y="523240"/>
            <a:ext cx="714380" cy="808378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398" b="65029" l="39169" r="485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00" t="51944" r="50308" b="33517"/>
          <a:stretch/>
        </p:blipFill>
        <p:spPr>
          <a:xfrm rot="18350636">
            <a:off x="9458908" y="140739"/>
            <a:ext cx="714380" cy="808378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398" b="65029" l="39169" r="485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00" t="51944" r="50308" b="33517"/>
          <a:stretch/>
        </p:blipFill>
        <p:spPr>
          <a:xfrm rot="9817451">
            <a:off x="11048525" y="1765987"/>
            <a:ext cx="714380" cy="808378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398" b="65029" l="39169" r="485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00" t="51944" r="50308" b="33517"/>
          <a:stretch/>
        </p:blipFill>
        <p:spPr>
          <a:xfrm rot="18350636">
            <a:off x="5946833" y="5118661"/>
            <a:ext cx="714380" cy="808378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398" b="65029" l="39169" r="485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00" t="51944" r="50308" b="33517"/>
          <a:stretch/>
        </p:blipFill>
        <p:spPr>
          <a:xfrm rot="7536140">
            <a:off x="518176" y="5297204"/>
            <a:ext cx="714380" cy="808378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398" b="65029" l="39169" r="485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00" t="51944" r="50308" b="33517"/>
          <a:stretch/>
        </p:blipFill>
        <p:spPr>
          <a:xfrm rot="18350636">
            <a:off x="3249851" y="5644891"/>
            <a:ext cx="714380" cy="808378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398" b="65029" l="39169" r="485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00" t="51944" r="50308" b="33517"/>
          <a:stretch/>
        </p:blipFill>
        <p:spPr>
          <a:xfrm rot="6016128">
            <a:off x="8797868" y="5548926"/>
            <a:ext cx="714380" cy="808378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 rotWithShape="1">
          <a:blip r:embed="rId3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398" b="65029" l="39169" r="485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00" t="51944" r="50308" b="33517"/>
          <a:stretch/>
        </p:blipFill>
        <p:spPr>
          <a:xfrm rot="18350636">
            <a:off x="5937956" y="607991"/>
            <a:ext cx="321991" cy="364359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 rotWithShape="1">
          <a:blip r:embed="rId3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398" b="65029" l="39169" r="485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00" t="51944" r="50308" b="33517"/>
          <a:stretch/>
        </p:blipFill>
        <p:spPr>
          <a:xfrm rot="7379974">
            <a:off x="7104835" y="1978745"/>
            <a:ext cx="321991" cy="364359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 rotWithShape="1">
          <a:blip r:embed="rId3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398" b="65029" l="39169" r="485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00" t="51944" r="50308" b="33517"/>
          <a:stretch/>
        </p:blipFill>
        <p:spPr>
          <a:xfrm rot="18350636">
            <a:off x="11042772" y="649848"/>
            <a:ext cx="321991" cy="364359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 rotWithShape="1">
          <a:blip r:embed="rId3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398" b="65029" l="39169" r="485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00" t="51944" r="50308" b="33517"/>
          <a:stretch/>
        </p:blipFill>
        <p:spPr>
          <a:xfrm rot="5606840">
            <a:off x="11042772" y="5533749"/>
            <a:ext cx="321991" cy="364359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 rotWithShape="1">
          <a:blip r:embed="rId3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398" b="65029" l="39169" r="485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00" t="51944" r="50308" b="33517"/>
          <a:stretch/>
        </p:blipFill>
        <p:spPr>
          <a:xfrm rot="5690462">
            <a:off x="7248203" y="5884900"/>
            <a:ext cx="321991" cy="364359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 rotWithShape="1">
          <a:blip r:embed="rId3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398" b="65029" l="39169" r="485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00" t="51944" r="50308" b="33517"/>
          <a:stretch/>
        </p:blipFill>
        <p:spPr>
          <a:xfrm rot="18350636">
            <a:off x="1994261" y="5691916"/>
            <a:ext cx="321991" cy="364359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 rotWithShape="1">
          <a:blip r:embed="rId3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398" b="65029" l="39169" r="485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00" t="51944" r="50308" b="33517"/>
          <a:stretch/>
        </p:blipFill>
        <p:spPr>
          <a:xfrm rot="18350636">
            <a:off x="4213093" y="2249196"/>
            <a:ext cx="321991" cy="36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09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0536CE8-B21F-5110-FB18-EF64331A2C7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ángulo 24"/>
          <p:cNvSpPr/>
          <p:nvPr/>
        </p:nvSpPr>
        <p:spPr>
          <a:xfrm>
            <a:off x="307854" y="152400"/>
            <a:ext cx="9645749" cy="6173264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6" name="Rectángulo 25"/>
          <p:cNvSpPr/>
          <p:nvPr/>
        </p:nvSpPr>
        <p:spPr>
          <a:xfrm>
            <a:off x="9953603" y="154384"/>
            <a:ext cx="1864711" cy="5905040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7" name="AutoShape 2" descr="Mapa de dibujos animados png imágenes | PNGWing"/>
          <p:cNvSpPr>
            <a:spLocks noChangeAspect="1" noChangeArrowheads="1"/>
          </p:cNvSpPr>
          <p:nvPr/>
        </p:nvSpPr>
        <p:spPr bwMode="auto">
          <a:xfrm>
            <a:off x="94615" y="-33953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9" name="AutoShape 2" descr="garabato de dibujos animados de flecha 10335973 PNG"/>
          <p:cNvSpPr>
            <a:spLocks noChangeAspect="1" noChangeArrowheads="1"/>
          </p:cNvSpPr>
          <p:nvPr/>
        </p:nvSpPr>
        <p:spPr bwMode="auto">
          <a:xfrm>
            <a:off x="247015" y="-18713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" name="Rectángulo redondeado 3"/>
          <p:cNvSpPr/>
          <p:nvPr/>
        </p:nvSpPr>
        <p:spPr>
          <a:xfrm>
            <a:off x="381192" y="2544512"/>
            <a:ext cx="3643028" cy="17689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8" name="CuadroTexto 27"/>
          <p:cNvSpPr txBox="1"/>
          <p:nvPr/>
        </p:nvSpPr>
        <p:spPr>
          <a:xfrm>
            <a:off x="551815" y="2718755"/>
            <a:ext cx="35720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ckwell" panose="02060603020205020403" pitchFamily="18" charset="0"/>
                <a:ea typeface="Microsoft YaHei" panose="020B0503020204020204" pitchFamily="34" charset="-122"/>
              </a:rPr>
              <a:t>FALTAS DISCIPLINARIAS GRAVES</a:t>
            </a:r>
            <a:endParaRPr lang="es-CO" sz="3200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sp>
        <p:nvSpPr>
          <p:cNvPr id="32" name="Rectángulo redondeado 31"/>
          <p:cNvSpPr/>
          <p:nvPr/>
        </p:nvSpPr>
        <p:spPr>
          <a:xfrm>
            <a:off x="4466636" y="3671082"/>
            <a:ext cx="1971929" cy="11420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CO" sz="24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Graves Culposas</a:t>
            </a:r>
            <a:endParaRPr lang="es-E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ángulo redondeado 32"/>
          <p:cNvSpPr/>
          <p:nvPr/>
        </p:nvSpPr>
        <p:spPr>
          <a:xfrm>
            <a:off x="4463100" y="2176913"/>
            <a:ext cx="1971929" cy="11420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24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Graves Dolosas</a:t>
            </a:r>
            <a:endParaRPr lang="es-CO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598327" y="1619274"/>
            <a:ext cx="1794788" cy="1724141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/>
          <p:cNvSpPr txBox="1"/>
          <p:nvPr/>
        </p:nvSpPr>
        <p:spPr>
          <a:xfrm>
            <a:off x="6685122" y="1766017"/>
            <a:ext cx="1623305" cy="1686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O" sz="2000" dirty="0"/>
              <a:t>Suspensión e inhabilidad especial de 3 a 18 meses</a:t>
            </a:r>
            <a:endParaRPr lang="es-E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O" dirty="0"/>
          </a:p>
        </p:txBody>
      </p:sp>
      <p:sp>
        <p:nvSpPr>
          <p:cNvPr id="34" name="Rectángulo 33"/>
          <p:cNvSpPr/>
          <p:nvPr/>
        </p:nvSpPr>
        <p:spPr>
          <a:xfrm>
            <a:off x="6626826" y="4546813"/>
            <a:ext cx="1798324" cy="867019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CuadroTexto 34"/>
          <p:cNvSpPr txBox="1"/>
          <p:nvPr/>
        </p:nvSpPr>
        <p:spPr>
          <a:xfrm>
            <a:off x="6716731" y="4619877"/>
            <a:ext cx="1698470" cy="102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O" sz="2000" dirty="0"/>
              <a:t>Suspensión de 1 a 12 meses</a:t>
            </a:r>
            <a:endParaRPr lang="es-E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O" dirty="0"/>
          </a:p>
        </p:txBody>
      </p:sp>
      <p:sp>
        <p:nvSpPr>
          <p:cNvPr id="18" name="Flecha abajo 17"/>
          <p:cNvSpPr/>
          <p:nvPr/>
        </p:nvSpPr>
        <p:spPr>
          <a:xfrm rot="16200000">
            <a:off x="4088723" y="2782368"/>
            <a:ext cx="329184" cy="304725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Flecha abajo 18"/>
          <p:cNvSpPr/>
          <p:nvPr/>
        </p:nvSpPr>
        <p:spPr>
          <a:xfrm rot="16200000">
            <a:off x="4069934" y="3826780"/>
            <a:ext cx="329184" cy="304725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398" b="65029" l="39169" r="485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00" t="51944" r="50308" b="33517"/>
          <a:stretch/>
        </p:blipFill>
        <p:spPr>
          <a:xfrm rot="18350636">
            <a:off x="9458908" y="140739"/>
            <a:ext cx="714380" cy="808378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 rotWithShape="1">
          <a:blip r:embed="rId3" cstate="hq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398" b="65029" l="39169" r="485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00" t="51944" r="50308" b="33517"/>
          <a:stretch/>
        </p:blipFill>
        <p:spPr>
          <a:xfrm rot="18350636">
            <a:off x="11042772" y="649848"/>
            <a:ext cx="321991" cy="364359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 rotWithShape="1">
          <a:blip r:embed="rId3" cstate="hq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398" b="65029" l="39169" r="485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00" t="51944" r="50308" b="33517"/>
          <a:stretch/>
        </p:blipFill>
        <p:spPr>
          <a:xfrm rot="18350636">
            <a:off x="4499593" y="1721590"/>
            <a:ext cx="321991" cy="364359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398" b="65029" l="39169" r="485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00" t="51944" r="50308" b="33517"/>
          <a:stretch/>
        </p:blipFill>
        <p:spPr>
          <a:xfrm rot="18350636">
            <a:off x="11009504" y="1456243"/>
            <a:ext cx="714380" cy="808378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398" b="65029" l="39169" r="485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00" t="51944" r="50308" b="33517"/>
          <a:stretch/>
        </p:blipFill>
        <p:spPr>
          <a:xfrm rot="8248832">
            <a:off x="7567003" y="536323"/>
            <a:ext cx="714380" cy="808378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398" b="65029" l="39169" r="485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00" t="51944" r="50308" b="33517"/>
          <a:stretch/>
        </p:blipFill>
        <p:spPr>
          <a:xfrm rot="18350636">
            <a:off x="4709866" y="486374"/>
            <a:ext cx="714380" cy="808378"/>
          </a:xfrm>
          <a:prstGeom prst="rect">
            <a:avLst/>
          </a:prstGeom>
        </p:spPr>
      </p:pic>
      <p:pic>
        <p:nvPicPr>
          <p:cNvPr id="54" name="Imagen 53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398" b="65029" l="39169" r="485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00" t="51944" r="50308" b="33517"/>
          <a:stretch/>
        </p:blipFill>
        <p:spPr>
          <a:xfrm rot="900237">
            <a:off x="3024529" y="1292620"/>
            <a:ext cx="714380" cy="808378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398" b="65029" l="39169" r="485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00" t="51944" r="50308" b="33517"/>
          <a:stretch/>
        </p:blipFill>
        <p:spPr>
          <a:xfrm rot="900237">
            <a:off x="763548" y="5300470"/>
            <a:ext cx="714380" cy="808378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398" b="65029" l="39169" r="485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00" t="51944" r="50308" b="33517"/>
          <a:stretch/>
        </p:blipFill>
        <p:spPr>
          <a:xfrm rot="8248832">
            <a:off x="4374087" y="5641358"/>
            <a:ext cx="714380" cy="808378"/>
          </a:xfrm>
          <a:prstGeom prst="rect">
            <a:avLst/>
          </a:prstGeom>
        </p:spPr>
      </p:pic>
      <p:pic>
        <p:nvPicPr>
          <p:cNvPr id="59" name="Imagen 58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398" b="65029" l="39169" r="485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00" t="51944" r="50308" b="33517"/>
          <a:stretch/>
        </p:blipFill>
        <p:spPr>
          <a:xfrm rot="18350636">
            <a:off x="7414432" y="5243662"/>
            <a:ext cx="714380" cy="808378"/>
          </a:xfrm>
          <a:prstGeom prst="rect">
            <a:avLst/>
          </a:prstGeom>
        </p:spPr>
      </p:pic>
      <p:pic>
        <p:nvPicPr>
          <p:cNvPr id="60" name="Imagen 59"/>
          <p:cNvPicPr>
            <a:picLocks noChangeAspect="1"/>
          </p:cNvPicPr>
          <p:nvPr/>
        </p:nvPicPr>
        <p:blipFill rotWithShape="1">
          <a:blip r:embed="rId3" cstate="hq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398" b="65029" l="39169" r="485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00" t="51944" r="50308" b="33517"/>
          <a:stretch/>
        </p:blipFill>
        <p:spPr>
          <a:xfrm rot="13367677">
            <a:off x="6391057" y="991553"/>
            <a:ext cx="321991" cy="364359"/>
          </a:xfrm>
          <a:prstGeom prst="rect">
            <a:avLst/>
          </a:prstGeom>
        </p:spPr>
      </p:pic>
      <p:pic>
        <p:nvPicPr>
          <p:cNvPr id="61" name="Imagen 60"/>
          <p:cNvPicPr>
            <a:picLocks noChangeAspect="1"/>
          </p:cNvPicPr>
          <p:nvPr/>
        </p:nvPicPr>
        <p:blipFill rotWithShape="1">
          <a:blip r:embed="rId3" cstate="hq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398" b="65029" l="39169" r="485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00" t="51944" r="50308" b="33517"/>
          <a:stretch/>
        </p:blipFill>
        <p:spPr>
          <a:xfrm rot="5400000">
            <a:off x="9135525" y="5618813"/>
            <a:ext cx="321991" cy="364359"/>
          </a:xfrm>
          <a:prstGeom prst="rect">
            <a:avLst/>
          </a:prstGeom>
        </p:spPr>
      </p:pic>
      <p:pic>
        <p:nvPicPr>
          <p:cNvPr id="62" name="Imagen 61"/>
          <p:cNvPicPr>
            <a:picLocks noChangeAspect="1"/>
          </p:cNvPicPr>
          <p:nvPr/>
        </p:nvPicPr>
        <p:blipFill rotWithShape="1">
          <a:blip r:embed="rId3" cstate="hq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398" b="65029" l="39169" r="485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00" t="51944" r="50308" b="33517"/>
          <a:stretch/>
        </p:blipFill>
        <p:spPr>
          <a:xfrm rot="18350636">
            <a:off x="2630625" y="5561243"/>
            <a:ext cx="321991" cy="364359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 rotWithShape="1">
          <a:blip r:embed="rId3" cstate="hq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398" b="65029" l="39169" r="485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00" t="51944" r="50308" b="33517"/>
          <a:stretch/>
        </p:blipFill>
        <p:spPr>
          <a:xfrm rot="13367677">
            <a:off x="6018696" y="5324058"/>
            <a:ext cx="321991" cy="364359"/>
          </a:xfrm>
          <a:prstGeom prst="rect">
            <a:avLst/>
          </a:prstGeom>
        </p:spPr>
      </p:pic>
      <p:pic>
        <p:nvPicPr>
          <p:cNvPr id="64" name="Imagen 63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398" b="65029" l="39169" r="485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00" t="51944" r="50308" b="33517"/>
          <a:stretch/>
        </p:blipFill>
        <p:spPr>
          <a:xfrm rot="900237">
            <a:off x="11088531" y="4972482"/>
            <a:ext cx="714380" cy="808378"/>
          </a:xfrm>
          <a:prstGeom prst="rect">
            <a:avLst/>
          </a:prstGeom>
        </p:spPr>
      </p:pic>
      <p:pic>
        <p:nvPicPr>
          <p:cNvPr id="65" name="Imagen 64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398" b="65029" l="39169" r="485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00" t="51944" r="50308" b="33517"/>
          <a:stretch/>
        </p:blipFill>
        <p:spPr>
          <a:xfrm rot="8248832">
            <a:off x="705849" y="1632089"/>
            <a:ext cx="714380" cy="808378"/>
          </a:xfrm>
          <a:prstGeom prst="rect">
            <a:avLst/>
          </a:prstGeom>
        </p:spPr>
      </p:pic>
      <p:pic>
        <p:nvPicPr>
          <p:cNvPr id="66" name="Imagen 65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398" b="65029" l="39169" r="485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00" t="51944" r="50308" b="33517"/>
          <a:stretch/>
        </p:blipFill>
        <p:spPr>
          <a:xfrm rot="18350636">
            <a:off x="1239742" y="271382"/>
            <a:ext cx="714380" cy="808378"/>
          </a:xfrm>
          <a:prstGeom prst="rect">
            <a:avLst/>
          </a:prstGeom>
        </p:spPr>
      </p:pic>
      <p:pic>
        <p:nvPicPr>
          <p:cNvPr id="67" name="Imagen 66"/>
          <p:cNvPicPr>
            <a:picLocks noChangeAspect="1"/>
          </p:cNvPicPr>
          <p:nvPr/>
        </p:nvPicPr>
        <p:blipFill rotWithShape="1">
          <a:blip r:embed="rId3" cstate="hq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398" b="65029" l="39169" r="485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00" t="51944" r="50308" b="33517"/>
          <a:stretch/>
        </p:blipFill>
        <p:spPr>
          <a:xfrm rot="18350636">
            <a:off x="2041711" y="1678253"/>
            <a:ext cx="321991" cy="364359"/>
          </a:xfrm>
          <a:prstGeom prst="rect">
            <a:avLst/>
          </a:prstGeom>
        </p:spPr>
      </p:pic>
      <p:pic>
        <p:nvPicPr>
          <p:cNvPr id="68" name="Imagen 67"/>
          <p:cNvPicPr>
            <a:picLocks noChangeAspect="1"/>
          </p:cNvPicPr>
          <p:nvPr/>
        </p:nvPicPr>
        <p:blipFill rotWithShape="1">
          <a:blip r:embed="rId3" cstate="hq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398" b="65029" l="39169" r="485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00" t="51944" r="50308" b="33517"/>
          <a:stretch/>
        </p:blipFill>
        <p:spPr>
          <a:xfrm rot="18350636">
            <a:off x="3002444" y="297646"/>
            <a:ext cx="321991" cy="364359"/>
          </a:xfrm>
          <a:prstGeom prst="rect">
            <a:avLst/>
          </a:prstGeom>
        </p:spPr>
      </p:pic>
      <p:pic>
        <p:nvPicPr>
          <p:cNvPr id="69" name="Imagen 68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398" b="65029" l="39169" r="485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00" t="51944" r="50308" b="33517"/>
          <a:stretch/>
        </p:blipFill>
        <p:spPr>
          <a:xfrm rot="18350636">
            <a:off x="2210639" y="4341856"/>
            <a:ext cx="714380" cy="808378"/>
          </a:xfrm>
          <a:prstGeom prst="rect">
            <a:avLst/>
          </a:prstGeom>
        </p:spPr>
      </p:pic>
      <p:sp>
        <p:nvSpPr>
          <p:cNvPr id="8" name="AutoShape 4" descr="Hombre aburrido que posterga | Vector Premi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889" b="86667" l="12889" r="86222">
                        <a14:foregroundMark x1="76000" y1="22667" x2="66222" y2="23111"/>
                        <a14:foregroundMark x1="64000" y1="25333" x2="63111" y2="24444"/>
                        <a14:foregroundMark x1="60889" y1="31111" x2="61333" y2="25778"/>
                        <a14:foregroundMark x1="37778" y1="52889" x2="40889" y2="63111"/>
                        <a14:foregroundMark x1="44444" y1="56444" x2="44889" y2="60444"/>
                        <a14:foregroundMark x1="58222" y1="55556" x2="63556" y2="55111"/>
                        <a14:foregroundMark x1="68889" y1="64889" x2="86222" y2="64889"/>
                        <a14:foregroundMark x1="44889" y1="67111" x2="71111" y2="86222"/>
                        <a14:foregroundMark x1="71556" y1="85333" x2="85778" y2="85778"/>
                        <a14:foregroundMark x1="85778" y1="85778" x2="86222" y2="64889"/>
                      </a14:backgroundRemoval>
                    </a14:imgEffect>
                  </a14:imgLayer>
                </a14:imgProps>
              </a:ext>
            </a:extLst>
          </a:blip>
          <a:srcRect l="14682" t="16097" r="13971" b="13687"/>
          <a:stretch/>
        </p:blipFill>
        <p:spPr>
          <a:xfrm flipH="1">
            <a:off x="8682530" y="1807219"/>
            <a:ext cx="3173876" cy="3034202"/>
          </a:xfrm>
          <a:prstGeom prst="rect">
            <a:avLst/>
          </a:prstGeom>
        </p:spPr>
      </p:pic>
      <p:sp>
        <p:nvSpPr>
          <p:cNvPr id="12" name="Flecha doblada hacia arriba 11"/>
          <p:cNvSpPr/>
          <p:nvPr/>
        </p:nvSpPr>
        <p:spPr>
          <a:xfrm rot="5400000">
            <a:off x="6229518" y="4865811"/>
            <a:ext cx="322241" cy="320096"/>
          </a:xfrm>
          <a:prstGeom prst="bentUpArrow">
            <a:avLst/>
          </a:prstGeom>
          <a:solidFill>
            <a:srgbClr val="328C99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0" name="Flecha doblada hacia arriba 69"/>
          <p:cNvSpPr/>
          <p:nvPr/>
        </p:nvSpPr>
        <p:spPr>
          <a:xfrm rot="16200000" flipV="1">
            <a:off x="6188407" y="1768851"/>
            <a:ext cx="322241" cy="335295"/>
          </a:xfrm>
          <a:prstGeom prst="bentUpArrow">
            <a:avLst/>
          </a:prstGeom>
          <a:solidFill>
            <a:srgbClr val="328C99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449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0536CE8-B21F-5110-FB18-EF64331A2C7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ángulo 24"/>
          <p:cNvSpPr/>
          <p:nvPr/>
        </p:nvSpPr>
        <p:spPr>
          <a:xfrm>
            <a:off x="307854" y="152400"/>
            <a:ext cx="9645749" cy="6173264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6" name="Rectángulo 25"/>
          <p:cNvSpPr/>
          <p:nvPr/>
        </p:nvSpPr>
        <p:spPr>
          <a:xfrm>
            <a:off x="9953603" y="154384"/>
            <a:ext cx="1864711" cy="5905040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7" name="AutoShape 2" descr="Mapa de dibujos animados png imágenes | PNGWing"/>
          <p:cNvSpPr>
            <a:spLocks noChangeAspect="1" noChangeArrowheads="1"/>
          </p:cNvSpPr>
          <p:nvPr/>
        </p:nvSpPr>
        <p:spPr bwMode="auto">
          <a:xfrm>
            <a:off x="94615" y="-33953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9" name="AutoShape 2" descr="garabato de dibujos animados de flecha 10335973 PNG"/>
          <p:cNvSpPr>
            <a:spLocks noChangeAspect="1" noChangeArrowheads="1"/>
          </p:cNvSpPr>
          <p:nvPr/>
        </p:nvSpPr>
        <p:spPr bwMode="auto">
          <a:xfrm>
            <a:off x="247015" y="-18713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" name="Rectángulo redondeado 3"/>
          <p:cNvSpPr/>
          <p:nvPr/>
        </p:nvSpPr>
        <p:spPr>
          <a:xfrm>
            <a:off x="379114" y="4421785"/>
            <a:ext cx="3643028" cy="1768975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8" name="CuadroTexto 27"/>
          <p:cNvSpPr txBox="1"/>
          <p:nvPr/>
        </p:nvSpPr>
        <p:spPr>
          <a:xfrm>
            <a:off x="526605" y="4558311"/>
            <a:ext cx="35720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ckwell" panose="02060603020205020403" pitchFamily="18" charset="0"/>
                <a:ea typeface="Microsoft YaHei" panose="020B0503020204020204" pitchFamily="34" charset="-122"/>
              </a:rPr>
              <a:t>FALTAS DISCIPLINARIAS LEVES</a:t>
            </a:r>
            <a:endParaRPr lang="es-CO" sz="3200" dirty="0">
              <a:ln w="0"/>
              <a:solidFill>
                <a:schemeClr val="bg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sp>
        <p:nvSpPr>
          <p:cNvPr id="32" name="Rectángulo redondeado 31"/>
          <p:cNvSpPr/>
          <p:nvPr/>
        </p:nvSpPr>
        <p:spPr>
          <a:xfrm>
            <a:off x="4417445" y="4938126"/>
            <a:ext cx="1971929" cy="1142080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2400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Leves</a:t>
            </a:r>
            <a:r>
              <a:rPr lang="es-CO" sz="2400" dirty="0" smtClean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 Culposas</a:t>
            </a:r>
            <a:endParaRPr lang="es-ES" sz="2400" dirty="0">
              <a:solidFill>
                <a:schemeClr val="bg2">
                  <a:lumMod val="50000"/>
                </a:schemeClr>
              </a:solidFill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ángulo redondeado 32"/>
          <p:cNvSpPr/>
          <p:nvPr/>
        </p:nvSpPr>
        <p:spPr>
          <a:xfrm>
            <a:off x="4279724" y="2342418"/>
            <a:ext cx="1971929" cy="1142080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Leves Dolosas</a:t>
            </a:r>
            <a:endParaRPr lang="es-CO" sz="2400" dirty="0">
              <a:solidFill>
                <a:schemeClr val="bg2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800431" y="1895550"/>
            <a:ext cx="1794788" cy="1724141"/>
          </a:xfrm>
          <a:prstGeom prst="rect">
            <a:avLst/>
          </a:prstGeom>
          <a:solidFill>
            <a:schemeClr val="bg2">
              <a:lumMod val="5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/>
          <p:cNvSpPr txBox="1"/>
          <p:nvPr/>
        </p:nvSpPr>
        <p:spPr>
          <a:xfrm>
            <a:off x="6874073" y="2077538"/>
            <a:ext cx="1623305" cy="1686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O" sz="2000" dirty="0"/>
              <a:t>Multa de 10 a 180 días de salario básico mensual</a:t>
            </a:r>
            <a:endParaRPr lang="es-E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O" dirty="0"/>
          </a:p>
        </p:txBody>
      </p:sp>
      <p:sp>
        <p:nvSpPr>
          <p:cNvPr id="34" name="Rectángulo 33"/>
          <p:cNvSpPr/>
          <p:nvPr/>
        </p:nvSpPr>
        <p:spPr>
          <a:xfrm>
            <a:off x="6863160" y="5080502"/>
            <a:ext cx="1798324" cy="867019"/>
          </a:xfrm>
          <a:prstGeom prst="rect">
            <a:avLst/>
          </a:prstGeom>
          <a:solidFill>
            <a:schemeClr val="bg2">
              <a:lumMod val="5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CuadroTexto 34"/>
          <p:cNvSpPr txBox="1"/>
          <p:nvPr/>
        </p:nvSpPr>
        <p:spPr>
          <a:xfrm>
            <a:off x="6930909" y="5100719"/>
            <a:ext cx="1698470" cy="102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O" sz="2000" dirty="0"/>
              <a:t>Amonestación escrita</a:t>
            </a:r>
            <a:endParaRPr lang="es-E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O" dirty="0"/>
          </a:p>
        </p:txBody>
      </p:sp>
      <p:sp>
        <p:nvSpPr>
          <p:cNvPr id="19" name="Flecha abajo 18"/>
          <p:cNvSpPr/>
          <p:nvPr/>
        </p:nvSpPr>
        <p:spPr>
          <a:xfrm rot="16200000">
            <a:off x="4081599" y="5355370"/>
            <a:ext cx="329184" cy="304725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1" name="Imagen 40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398" b="65029" l="39169" r="485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00" t="51944" r="50308" b="33517"/>
          <a:stretch/>
        </p:blipFill>
        <p:spPr>
          <a:xfrm rot="18350636">
            <a:off x="3553283" y="473915"/>
            <a:ext cx="714380" cy="808378"/>
          </a:xfrm>
          <a:prstGeom prst="rect">
            <a:avLst/>
          </a:prstGeom>
        </p:spPr>
      </p:pic>
      <p:sp>
        <p:nvSpPr>
          <p:cNvPr id="8" name="AutoShape 4" descr="Hombre aburrido que posterga | Vector Premi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43" name="Imagen 42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398" b="65029" l="39169" r="485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00" t="51944" r="50308" b="33517"/>
          <a:stretch/>
        </p:blipFill>
        <p:spPr>
          <a:xfrm rot="11671406">
            <a:off x="489362" y="389396"/>
            <a:ext cx="714380" cy="808378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398" b="65029" l="39169" r="485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00" t="51944" r="50308" b="33517"/>
          <a:stretch/>
        </p:blipFill>
        <p:spPr>
          <a:xfrm rot="5221482">
            <a:off x="927475" y="3195885"/>
            <a:ext cx="714380" cy="808378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398" b="65029" l="39169" r="485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00" t="51944" r="50308" b="33517"/>
          <a:stretch/>
        </p:blipFill>
        <p:spPr>
          <a:xfrm rot="8113920">
            <a:off x="2381675" y="1538650"/>
            <a:ext cx="714380" cy="808378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398" b="65029" l="39169" r="485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00" t="51944" r="50308" b="33517"/>
          <a:stretch/>
        </p:blipFill>
        <p:spPr>
          <a:xfrm rot="11671406">
            <a:off x="5581795" y="389397"/>
            <a:ext cx="714380" cy="808378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398" b="65029" l="39169" r="485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00" t="51944" r="50308" b="33517"/>
          <a:stretch/>
        </p:blipFill>
        <p:spPr>
          <a:xfrm rot="11671406">
            <a:off x="5270881" y="3834871"/>
            <a:ext cx="714380" cy="808378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398" b="65029" l="39169" r="485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00" t="51944" r="50308" b="33517"/>
          <a:stretch/>
        </p:blipFill>
        <p:spPr>
          <a:xfrm rot="18350636">
            <a:off x="8210912" y="264248"/>
            <a:ext cx="714380" cy="808378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 rotWithShape="1">
          <a:blip r:embed="rId3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398" b="65029" l="39169" r="485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00" t="51944" r="50308" b="33517"/>
          <a:stretch/>
        </p:blipFill>
        <p:spPr>
          <a:xfrm rot="18350636">
            <a:off x="2018261" y="561591"/>
            <a:ext cx="321991" cy="364359"/>
          </a:xfrm>
          <a:prstGeom prst="rect">
            <a:avLst/>
          </a:prstGeom>
        </p:spPr>
      </p:pic>
      <p:pic>
        <p:nvPicPr>
          <p:cNvPr id="56" name="Imagen 55"/>
          <p:cNvPicPr>
            <a:picLocks noChangeAspect="1"/>
          </p:cNvPicPr>
          <p:nvPr/>
        </p:nvPicPr>
        <p:blipFill rotWithShape="1">
          <a:blip r:embed="rId3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398" b="65029" l="39169" r="485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00" t="51944" r="50308" b="33517"/>
          <a:stretch/>
        </p:blipFill>
        <p:spPr>
          <a:xfrm rot="18350636">
            <a:off x="890739" y="2067399"/>
            <a:ext cx="321991" cy="364359"/>
          </a:xfrm>
          <a:prstGeom prst="rect">
            <a:avLst/>
          </a:prstGeom>
        </p:spPr>
      </p:pic>
      <p:pic>
        <p:nvPicPr>
          <p:cNvPr id="71" name="Imagen 70"/>
          <p:cNvPicPr>
            <a:picLocks noChangeAspect="1"/>
          </p:cNvPicPr>
          <p:nvPr/>
        </p:nvPicPr>
        <p:blipFill rotWithShape="1">
          <a:blip r:embed="rId3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398" b="65029" l="39169" r="485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00" t="51944" r="50308" b="33517"/>
          <a:stretch/>
        </p:blipFill>
        <p:spPr>
          <a:xfrm rot="18350636">
            <a:off x="2170135" y="2770204"/>
            <a:ext cx="321991" cy="364359"/>
          </a:xfrm>
          <a:prstGeom prst="rect">
            <a:avLst/>
          </a:prstGeom>
        </p:spPr>
      </p:pic>
      <p:pic>
        <p:nvPicPr>
          <p:cNvPr id="72" name="Imagen 71"/>
          <p:cNvPicPr>
            <a:picLocks noChangeAspect="1"/>
          </p:cNvPicPr>
          <p:nvPr/>
        </p:nvPicPr>
        <p:blipFill rotWithShape="1">
          <a:blip r:embed="rId3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398" b="65029" l="39169" r="485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00" t="51944" r="50308" b="33517"/>
          <a:stretch/>
        </p:blipFill>
        <p:spPr>
          <a:xfrm rot="18350636">
            <a:off x="4789663" y="1250802"/>
            <a:ext cx="321991" cy="364359"/>
          </a:xfrm>
          <a:prstGeom prst="rect">
            <a:avLst/>
          </a:prstGeom>
        </p:spPr>
      </p:pic>
      <p:pic>
        <p:nvPicPr>
          <p:cNvPr id="73" name="Imagen 72"/>
          <p:cNvPicPr>
            <a:picLocks noChangeAspect="1"/>
          </p:cNvPicPr>
          <p:nvPr/>
        </p:nvPicPr>
        <p:blipFill rotWithShape="1">
          <a:blip r:embed="rId3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398" b="65029" l="39169" r="485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00" t="51944" r="50308" b="33517"/>
          <a:stretch/>
        </p:blipFill>
        <p:spPr>
          <a:xfrm rot="18350636">
            <a:off x="7013428" y="1011331"/>
            <a:ext cx="321991" cy="364359"/>
          </a:xfrm>
          <a:prstGeom prst="rect">
            <a:avLst/>
          </a:prstGeom>
        </p:spPr>
      </p:pic>
      <p:pic>
        <p:nvPicPr>
          <p:cNvPr id="74" name="Imagen 73"/>
          <p:cNvPicPr>
            <a:picLocks noChangeAspect="1"/>
          </p:cNvPicPr>
          <p:nvPr/>
        </p:nvPicPr>
        <p:blipFill rotWithShape="1">
          <a:blip r:embed="rId3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398" b="65029" l="39169" r="485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00" t="51944" r="50308" b="33517"/>
          <a:stretch/>
        </p:blipFill>
        <p:spPr>
          <a:xfrm rot="18350636">
            <a:off x="6896940" y="4321016"/>
            <a:ext cx="321991" cy="364359"/>
          </a:xfrm>
          <a:prstGeom prst="rect">
            <a:avLst/>
          </a:prstGeom>
        </p:spPr>
      </p:pic>
      <p:pic>
        <p:nvPicPr>
          <p:cNvPr id="75" name="Imagen 74"/>
          <p:cNvPicPr>
            <a:picLocks noChangeAspect="1"/>
          </p:cNvPicPr>
          <p:nvPr/>
        </p:nvPicPr>
        <p:blipFill rotWithShape="1">
          <a:blip r:embed="rId3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398" b="65029" l="39169" r="485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00" t="51944" r="50308" b="33517"/>
          <a:stretch/>
        </p:blipFill>
        <p:spPr>
          <a:xfrm rot="18350636">
            <a:off x="3718548" y="2151489"/>
            <a:ext cx="321991" cy="364359"/>
          </a:xfrm>
          <a:prstGeom prst="rect">
            <a:avLst/>
          </a:prstGeom>
        </p:spPr>
      </p:pic>
      <p:pic>
        <p:nvPicPr>
          <p:cNvPr id="77" name="Imagen 76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398" b="65029" l="39169" r="485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00" t="51944" r="50308" b="33517"/>
          <a:stretch/>
        </p:blipFill>
        <p:spPr>
          <a:xfrm rot="18350636">
            <a:off x="3069214" y="3195885"/>
            <a:ext cx="714380" cy="808378"/>
          </a:xfrm>
          <a:prstGeom prst="rect">
            <a:avLst/>
          </a:prstGeom>
        </p:spPr>
      </p:pic>
      <p:sp>
        <p:nvSpPr>
          <p:cNvPr id="78" name="Flecha abajo 77"/>
          <p:cNvSpPr/>
          <p:nvPr/>
        </p:nvSpPr>
        <p:spPr>
          <a:xfrm rot="16200000">
            <a:off x="6405594" y="2727673"/>
            <a:ext cx="329184" cy="304725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9" name="Flecha abajo 78"/>
          <p:cNvSpPr/>
          <p:nvPr/>
        </p:nvSpPr>
        <p:spPr>
          <a:xfrm rot="16200000">
            <a:off x="6461675" y="5355461"/>
            <a:ext cx="329184" cy="304725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Flecha doblada hacia arriba 1"/>
          <p:cNvSpPr/>
          <p:nvPr/>
        </p:nvSpPr>
        <p:spPr>
          <a:xfrm rot="16200000" flipV="1">
            <a:off x="3002918" y="3166943"/>
            <a:ext cx="1584348" cy="680855"/>
          </a:xfrm>
          <a:prstGeom prst="bentUp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0" b="99111" l="4000" r="94667">
                        <a14:foregroundMark x1="12889" y1="25778" x2="14667" y2="34667"/>
                        <a14:foregroundMark x1="58667" y1="44000" x2="59111" y2="51111"/>
                        <a14:foregroundMark x1="50667" y1="44889" x2="53778" y2="47556"/>
                        <a14:foregroundMark x1="61333" y1="40889" x2="61333" y2="39556"/>
                        <a14:foregroundMark x1="82222" y1="19111" x2="88000" y2="9778"/>
                        <a14:foregroundMark x1="90667" y1="48444" x2="84444" y2="51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03878" y="1621603"/>
            <a:ext cx="3273136" cy="3725790"/>
          </a:xfrm>
          <a:prstGeom prst="rect">
            <a:avLst/>
          </a:prstGeom>
        </p:spPr>
      </p:pic>
      <p:pic>
        <p:nvPicPr>
          <p:cNvPr id="80" name="Imagen 79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398" b="65029" l="39169" r="485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00" t="51944" r="50308" b="33517"/>
          <a:stretch/>
        </p:blipFill>
        <p:spPr>
          <a:xfrm rot="18350636">
            <a:off x="10599002" y="800893"/>
            <a:ext cx="714380" cy="808378"/>
          </a:xfrm>
          <a:prstGeom prst="rect">
            <a:avLst/>
          </a:prstGeom>
        </p:spPr>
      </p:pic>
      <p:pic>
        <p:nvPicPr>
          <p:cNvPr id="81" name="Imagen 80"/>
          <p:cNvPicPr>
            <a:picLocks noChangeAspect="1"/>
          </p:cNvPicPr>
          <p:nvPr/>
        </p:nvPicPr>
        <p:blipFill rotWithShape="1">
          <a:blip r:embed="rId3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398" b="65029" l="39169" r="485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00" t="51944" r="50308" b="33517"/>
          <a:stretch/>
        </p:blipFill>
        <p:spPr>
          <a:xfrm rot="18350636">
            <a:off x="9167742" y="1076481"/>
            <a:ext cx="321991" cy="364359"/>
          </a:xfrm>
          <a:prstGeom prst="rect">
            <a:avLst/>
          </a:prstGeom>
        </p:spPr>
      </p:pic>
      <p:pic>
        <p:nvPicPr>
          <p:cNvPr id="82" name="Imagen 81"/>
          <p:cNvPicPr>
            <a:picLocks noChangeAspect="1"/>
          </p:cNvPicPr>
          <p:nvPr/>
        </p:nvPicPr>
        <p:blipFill rotWithShape="1">
          <a:blip r:embed="rId3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398" b="65029" l="39169" r="485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00" t="51944" r="50308" b="33517"/>
          <a:stretch/>
        </p:blipFill>
        <p:spPr>
          <a:xfrm rot="13590152">
            <a:off x="10331095" y="355406"/>
            <a:ext cx="321991" cy="364359"/>
          </a:xfrm>
          <a:prstGeom prst="rect">
            <a:avLst/>
          </a:prstGeom>
        </p:spPr>
      </p:pic>
      <p:pic>
        <p:nvPicPr>
          <p:cNvPr id="83" name="Imagen 82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398" b="65029" l="39169" r="485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00" t="51944" r="50308" b="33517"/>
          <a:stretch/>
        </p:blipFill>
        <p:spPr>
          <a:xfrm rot="8113920">
            <a:off x="8152281" y="3797687"/>
            <a:ext cx="714380" cy="808378"/>
          </a:xfrm>
          <a:prstGeom prst="rect">
            <a:avLst/>
          </a:prstGeom>
        </p:spPr>
      </p:pic>
      <p:pic>
        <p:nvPicPr>
          <p:cNvPr id="84" name="Imagen 83"/>
          <p:cNvPicPr>
            <a:picLocks noChangeAspect="1"/>
          </p:cNvPicPr>
          <p:nvPr/>
        </p:nvPicPr>
        <p:blipFill rotWithShape="1">
          <a:blip r:embed="rId3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398" b="65029" l="39169" r="485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00" t="51944" r="50308" b="33517"/>
          <a:stretch/>
        </p:blipFill>
        <p:spPr>
          <a:xfrm rot="18350636">
            <a:off x="9190890" y="5583705"/>
            <a:ext cx="321991" cy="364359"/>
          </a:xfrm>
          <a:prstGeom prst="rect">
            <a:avLst/>
          </a:prstGeom>
        </p:spPr>
      </p:pic>
      <p:pic>
        <p:nvPicPr>
          <p:cNvPr id="85" name="Imagen 84"/>
          <p:cNvPicPr>
            <a:picLocks noChangeAspect="1"/>
          </p:cNvPicPr>
          <p:nvPr/>
        </p:nvPicPr>
        <p:blipFill rotWithShape="1">
          <a:blip r:embed="rId3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398" b="65029" l="39169" r="485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00" t="51944" r="50308" b="33517"/>
          <a:stretch/>
        </p:blipFill>
        <p:spPr>
          <a:xfrm rot="18350636">
            <a:off x="11117221" y="4774914"/>
            <a:ext cx="321991" cy="36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74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0AB4130-4F12-8FE9-9593-13BE095A27F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5447442" y="1233117"/>
            <a:ext cx="4230624" cy="366979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CuadroTexto 5"/>
          <p:cNvSpPr txBox="1"/>
          <p:nvPr/>
        </p:nvSpPr>
        <p:spPr>
          <a:xfrm>
            <a:off x="5788817" y="1845886"/>
            <a:ext cx="35478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Cuando se imponga una sanción de inhabilidad, </a:t>
            </a:r>
            <a:r>
              <a:rPr lang="es-ES" dirty="0"/>
              <a:t>d</a:t>
            </a:r>
            <a:r>
              <a:rPr lang="es-ES" dirty="0" smtClean="0"/>
              <a:t>estitución o suspensión y el funcionario ya no se encuentre vinculado a la Entidad </a:t>
            </a:r>
            <a:r>
              <a:rPr lang="es-ES" b="1" u="sng" dirty="0" smtClean="0">
                <a:solidFill>
                  <a:srgbClr val="B60F02"/>
                </a:solidFill>
              </a:rPr>
              <a:t>se compensará en dinero</a:t>
            </a:r>
            <a:r>
              <a:rPr lang="es-ES" dirty="0" smtClean="0"/>
              <a:t>. </a:t>
            </a:r>
          </a:p>
          <a:p>
            <a:endParaRPr lang="es-ES" dirty="0"/>
          </a:p>
          <a:p>
            <a:r>
              <a:rPr lang="es-ES" dirty="0" smtClean="0"/>
              <a:t>En caso de que no se efectué el pago, el cobro se realizará por la jurisdicción correspondiente</a:t>
            </a:r>
            <a:endParaRPr lang="es-ES" dirty="0"/>
          </a:p>
        </p:txBody>
      </p:sp>
      <p:sp>
        <p:nvSpPr>
          <p:cNvPr id="7" name="AutoShape 2" descr="Señales de Advertencia | Sister-Soft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9604" y="213523"/>
            <a:ext cx="1626299" cy="162629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222" l="9778" r="89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0182" y="4411773"/>
            <a:ext cx="2449259" cy="244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35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2013 - Tema de 2022">
  <a:themeElements>
    <a:clrScheme name="Verde amarillo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 2013 - Tema de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Tema de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1075</TotalTime>
  <Words>301</Words>
  <Application>Microsoft Office PowerPoint</Application>
  <PresentationFormat>Panorámica</PresentationFormat>
  <Paragraphs>34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22" baseType="lpstr">
      <vt:lpstr>Microsoft YaHei</vt:lpstr>
      <vt:lpstr>PMingLiU-ExtB</vt:lpstr>
      <vt:lpstr>Aptos</vt:lpstr>
      <vt:lpstr>Arial</vt:lpstr>
      <vt:lpstr>Arial Rounded MT Bold</vt:lpstr>
      <vt:lpstr>Calibri</vt:lpstr>
      <vt:lpstr>Calibri Light</vt:lpstr>
      <vt:lpstr>Courier New</vt:lpstr>
      <vt:lpstr>Franklin Gothic</vt:lpstr>
      <vt:lpstr>Franklin Gothic Demi</vt:lpstr>
      <vt:lpstr>Franklin Gothic Medium</vt:lpstr>
      <vt:lpstr>Rockwell</vt:lpstr>
      <vt:lpstr>Times New Roman</vt:lpstr>
      <vt:lpstr>Office 2013 - Tema de 2022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Cristina Diaz Bermeo</dc:creator>
  <cp:lastModifiedBy>Lena Camila Gomez Leon</cp:lastModifiedBy>
  <cp:revision>120</cp:revision>
  <dcterms:created xsi:type="dcterms:W3CDTF">2024-01-03T18:04:35Z</dcterms:created>
  <dcterms:modified xsi:type="dcterms:W3CDTF">2024-03-22T16:13:32Z</dcterms:modified>
</cp:coreProperties>
</file>