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08/09/2023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MAYO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636462" cy="461665"/>
          </a:xfrm>
          <a:prstGeom prst="rect">
            <a:avLst/>
          </a:prstGeom>
        </p:spPr>
        <p:txBody>
          <a:bodyPr wrap="none">
            <a:spAutoFit/>
          </a:bodyPr>
          <a:lstStyle/>
          <a:p>
            <a:r>
              <a:rPr lang="es-CO" sz="2400" b="1" dirty="0"/>
              <a:t>BOLETÍN DE TUTELAS </a:t>
            </a:r>
            <a:r>
              <a:rPr lang="es-CO" sz="2400" b="1" dirty="0" smtClean="0"/>
              <a:t>MAYO</a:t>
            </a:r>
            <a:r>
              <a:rPr lang="es-CO" sz="2400" b="1" dirty="0" smtClean="0"/>
              <a:t>  2023</a:t>
            </a:r>
            <a:endParaRPr lang="es-ES" sz="2400" b="1" dirty="0"/>
          </a:p>
        </p:txBody>
      </p:sp>
      <p:graphicFrame>
        <p:nvGraphicFramePr>
          <p:cNvPr id="5" name="Tabla 4"/>
          <p:cNvGraphicFramePr>
            <a:graphicFrameLocks noGrp="1"/>
          </p:cNvGraphicFramePr>
          <p:nvPr>
            <p:extLst>
              <p:ext uri="{D42A27DB-BD31-4B8C-83A1-F6EECF244321}">
                <p14:modId xmlns:p14="http://schemas.microsoft.com/office/powerpoint/2010/main" val="1214401709"/>
              </p:ext>
            </p:extLst>
          </p:nvPr>
        </p:nvGraphicFramePr>
        <p:xfrm>
          <a:off x="283400" y="997527"/>
          <a:ext cx="11625943" cy="5118083"/>
        </p:xfrm>
        <a:graphic>
          <a:graphicData uri="http://schemas.openxmlformats.org/drawingml/2006/table">
            <a:tbl>
              <a:tblPr/>
              <a:tblGrid>
                <a:gridCol w="380485">
                  <a:extLst>
                    <a:ext uri="{9D8B030D-6E8A-4147-A177-3AD203B41FA5}">
                      <a16:colId xmlns:a16="http://schemas.microsoft.com/office/drawing/2014/main" val="267204404"/>
                    </a:ext>
                  </a:extLst>
                </a:gridCol>
                <a:gridCol w="1500803">
                  <a:extLst>
                    <a:ext uri="{9D8B030D-6E8A-4147-A177-3AD203B41FA5}">
                      <a16:colId xmlns:a16="http://schemas.microsoft.com/office/drawing/2014/main" val="2403299270"/>
                    </a:ext>
                  </a:extLst>
                </a:gridCol>
                <a:gridCol w="1447958">
                  <a:extLst>
                    <a:ext uri="{9D8B030D-6E8A-4147-A177-3AD203B41FA5}">
                      <a16:colId xmlns:a16="http://schemas.microsoft.com/office/drawing/2014/main" val="1705090160"/>
                    </a:ext>
                  </a:extLst>
                </a:gridCol>
                <a:gridCol w="1786167">
                  <a:extLst>
                    <a:ext uri="{9D8B030D-6E8A-4147-A177-3AD203B41FA5}">
                      <a16:colId xmlns:a16="http://schemas.microsoft.com/office/drawing/2014/main" val="1576677367"/>
                    </a:ext>
                  </a:extLst>
                </a:gridCol>
                <a:gridCol w="2187791">
                  <a:extLst>
                    <a:ext uri="{9D8B030D-6E8A-4147-A177-3AD203B41FA5}">
                      <a16:colId xmlns:a16="http://schemas.microsoft.com/office/drawing/2014/main" val="1706520117"/>
                    </a:ext>
                  </a:extLst>
                </a:gridCol>
                <a:gridCol w="824386">
                  <a:extLst>
                    <a:ext uri="{9D8B030D-6E8A-4147-A177-3AD203B41FA5}">
                      <a16:colId xmlns:a16="http://schemas.microsoft.com/office/drawing/2014/main" val="2794052518"/>
                    </a:ext>
                  </a:extLst>
                </a:gridCol>
                <a:gridCol w="1236578">
                  <a:extLst>
                    <a:ext uri="{9D8B030D-6E8A-4147-A177-3AD203B41FA5}">
                      <a16:colId xmlns:a16="http://schemas.microsoft.com/office/drawing/2014/main" val="1592922503"/>
                    </a:ext>
                  </a:extLst>
                </a:gridCol>
                <a:gridCol w="898368">
                  <a:extLst>
                    <a:ext uri="{9D8B030D-6E8A-4147-A177-3AD203B41FA5}">
                      <a16:colId xmlns:a16="http://schemas.microsoft.com/office/drawing/2014/main" val="826903315"/>
                    </a:ext>
                  </a:extLst>
                </a:gridCol>
                <a:gridCol w="1363407">
                  <a:extLst>
                    <a:ext uri="{9D8B030D-6E8A-4147-A177-3AD203B41FA5}">
                      <a16:colId xmlns:a16="http://schemas.microsoft.com/office/drawing/2014/main" val="2792393812"/>
                    </a:ext>
                  </a:extLst>
                </a:gridCol>
              </a:tblGrid>
              <a:tr h="282176">
                <a:tc gridSpan="9">
                  <a:txBody>
                    <a:bodyPr/>
                    <a:lstStyle/>
                    <a:p>
                      <a:pPr algn="ctr" fontAlgn="ctr"/>
                      <a:r>
                        <a:rPr lang="es-ES" sz="1100" b="1" i="0" u="none" strike="noStrike" dirty="0">
                          <a:solidFill>
                            <a:srgbClr val="000000"/>
                          </a:solidFill>
                          <a:effectLst/>
                          <a:latin typeface="Calibri" panose="020F0502020204030204" pitchFamily="34" charset="0"/>
                        </a:rPr>
                        <a:t>TUTELAS MAYO 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884551720"/>
                  </a:ext>
                </a:extLst>
              </a:tr>
              <a:tr h="309818">
                <a:tc>
                  <a:txBody>
                    <a:bodyPr/>
                    <a:lstStyle/>
                    <a:p>
                      <a:pPr algn="ctr" fontAlgn="ctr"/>
                      <a:r>
                        <a:rPr lang="es-ES" sz="800" b="1" i="0" u="none" strike="noStrike" dirty="0" err="1">
                          <a:solidFill>
                            <a:srgbClr val="000000"/>
                          </a:solidFill>
                          <a:effectLst/>
                          <a:latin typeface="Arial" panose="020B0604020202020204" pitchFamily="34" charset="0"/>
                          <a:cs typeface="Arial" panose="020B0604020202020204" pitchFamily="34" charset="0"/>
                        </a:rPr>
                        <a:t>Item</a:t>
                      </a:r>
                      <a:endParaRPr lang="es-ES" sz="800" b="1" i="0" u="none" strike="noStrike" dirty="0">
                        <a:solidFill>
                          <a:srgbClr val="000000"/>
                        </a:solidFill>
                        <a:effectLst/>
                        <a:latin typeface="Arial" panose="020B0604020202020204" pitchFamily="34" charset="0"/>
                        <a:cs typeface="Arial" panose="020B0604020202020204" pitchFamily="34" charset="0"/>
                      </a:endParaRP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NUMERO DE RADICADO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 DESPACHO JUDICIAL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ACCIONANTE</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dirty="0">
                          <a:solidFill>
                            <a:srgbClr val="000000"/>
                          </a:solidFill>
                          <a:effectLst/>
                          <a:latin typeface="Arial" panose="020B0604020202020204" pitchFamily="34" charset="0"/>
                          <a:cs typeface="Arial" panose="020B0604020202020204" pitchFamily="34" charset="0"/>
                        </a:rPr>
                        <a:t>ACCIONADO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CONTESTACIÓN</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FALLO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ESTADO ACTUAL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DERECHO FUNDAMENTAL PRESUNTAMENTE VULNERADO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329112"/>
                  </a:ext>
                </a:extLst>
              </a:tr>
              <a:tr h="380074">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800" b="0" i="0" u="none" strike="noStrike" dirty="0">
                          <a:solidFill>
                            <a:srgbClr val="000000"/>
                          </a:solidFill>
                          <a:effectLst/>
                          <a:latin typeface="Arial" panose="020B0604020202020204" pitchFamily="34" charset="0"/>
                          <a:cs typeface="Arial" panose="020B0604020202020204" pitchFamily="34" charset="0"/>
                        </a:rPr>
                        <a:t>2023-00150-00 </a:t>
                      </a:r>
                    </a:p>
                  </a:txBody>
                  <a:tcPr marL="4857" marR="4857" marT="48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JUZGADO TERCERO (3) CIVIL MUNICIPAL DE ORALIDAD DE SOGAMOSO, BOYACA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MAGDA MILENA PINTO TORRES</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05/0572023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Fundamental al Debido Proceso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5288591"/>
                  </a:ext>
                </a:extLst>
              </a:tr>
              <a:tr h="639215">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800" b="0" i="0" u="none" strike="noStrike">
                          <a:solidFill>
                            <a:srgbClr val="000000"/>
                          </a:solidFill>
                          <a:effectLst/>
                          <a:latin typeface="Arial" panose="020B0604020202020204" pitchFamily="34" charset="0"/>
                          <a:cs typeface="Arial" panose="020B0604020202020204" pitchFamily="34" charset="0"/>
                        </a:rPr>
                        <a:t>2023-00175</a:t>
                      </a:r>
                    </a:p>
                  </a:txBody>
                  <a:tcPr marL="4857" marR="4857" marT="48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TRECERO (3) DE FAMILIA VELLEDUPAR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WILLIAM ENRIQUE ARIAS FLÓREZ</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 SURA ARL - SAULD TOTAL - JUNTA REGIONAL DE CALIFICACIÓN DE INVALIDEZ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09/05/2023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al Seguridad Social y Minimo Vital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3926730"/>
                  </a:ext>
                </a:extLst>
              </a:tr>
              <a:tr h="708319">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2023-00030-00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TREITA Y SEIS (36) PENAL DEL CIRCUITO CON FUNCIONES DE CONOCIMIENTO DE BOGOTÁ D.C.</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JUAN DE JESUS GONZALEZ </a:t>
                      </a:r>
                      <a:r>
                        <a:rPr lang="es-CO" sz="800" b="0" i="0" u="none" strike="noStrike" dirty="0" err="1">
                          <a:solidFill>
                            <a:srgbClr val="000000"/>
                          </a:solidFill>
                          <a:effectLst/>
                          <a:latin typeface="Arial" panose="020B0604020202020204" pitchFamily="34" charset="0"/>
                          <a:cs typeface="Arial" panose="020B0604020202020204" pitchFamily="34" charset="0"/>
                        </a:rPr>
                        <a:t>GONZALEZ</a:t>
                      </a:r>
                      <a:endParaRPr lang="es-CO" sz="800" b="0" i="0" u="none" strike="noStrike" dirty="0">
                        <a:solidFill>
                          <a:srgbClr val="000000"/>
                        </a:solidFill>
                        <a:effectLst/>
                        <a:latin typeface="Arial" panose="020B0604020202020204" pitchFamily="34" charset="0"/>
                        <a:cs typeface="Arial" panose="020B0604020202020204" pitchFamily="34" charset="0"/>
                      </a:endParaRP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DCCAE - INDUMIL - MINISTERIO DE DEFENSA NACIONAL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24/05/2023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4561373"/>
                  </a:ext>
                </a:extLst>
              </a:tr>
              <a:tr h="575870">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2023-00104</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SEGUNDO (2) PENAL DEL CIRCUITO PARA ADOLECENTES DE CONOCIMIENTO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NUBIA PATRICIA CASTILLO ARBELAÉZ</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PORVENIR - COLPENSIONES - CAPRECOM - INDUMIL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25705/2023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Derecho al Minimo Vital y Seguridad Social - Derecho de Petición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7874041"/>
                  </a:ext>
                </a:extLst>
              </a:tr>
              <a:tr h="517615">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2023-00174-00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JUZGADO SEGUNDO (2) LABORAL DEL CIRCUITO DE BARRANQUILLA, ATLÁNTICO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 MARIO JAVIER MARCHENA CAMPOS</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26/05/2023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188294"/>
                  </a:ext>
                </a:extLst>
              </a:tr>
              <a:tr h="662171">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6</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2023-00133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CINCUENTA Y SEIS (56) PENAL DEL CIRCUITO LEY 600 DE 2000</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DELYN BARÓN SÁNCHEZ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INDUMIL - DCCAE</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31/05/2023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Derecho de Petición </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8069402"/>
                  </a:ext>
                </a:extLst>
              </a:tr>
              <a:tr h="869563">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7</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2023 00152 00</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a:solidFill>
                            <a:srgbClr val="000000"/>
                          </a:solidFill>
                          <a:effectLst/>
                          <a:latin typeface="Arial" panose="020B0604020202020204" pitchFamily="34" charset="0"/>
                          <a:cs typeface="Arial" panose="020B0604020202020204" pitchFamily="34" charset="0"/>
                        </a:rPr>
                        <a:t>JUZGADO CUARENTA Y DOS (42) ADMINISTRATIVO DE ORALIDAD DEL CIRCUITO DE BOGOTÁ – SECCIÓN CUARTA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HUGO HELIODORO AGUILAR NARANJO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 INDUMIL - DCCAE</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31/05/2023</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Terminada</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800" b="0" i="0" u="none" strike="noStrike" dirty="0">
                          <a:solidFill>
                            <a:srgbClr val="000000"/>
                          </a:solidFill>
                          <a:effectLst/>
                          <a:latin typeface="Arial" panose="020B0604020202020204" pitchFamily="34" charset="0"/>
                          <a:cs typeface="Arial" panose="020B0604020202020204" pitchFamily="34" charset="0"/>
                        </a:rPr>
                        <a:t>Derecho de Petición - Debido Proceso</a:t>
                      </a:r>
                    </a:p>
                  </a:txBody>
                  <a:tcPr marL="4857" marR="4857" marT="48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4052098"/>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429674" cy="461665"/>
          </a:xfrm>
          <a:prstGeom prst="rect">
            <a:avLst/>
          </a:prstGeom>
        </p:spPr>
        <p:txBody>
          <a:bodyPr wrap="none">
            <a:spAutoFit/>
          </a:bodyPr>
          <a:lstStyle/>
          <a:p>
            <a:r>
              <a:rPr lang="es-CO" sz="2400" b="1" dirty="0"/>
              <a:t>BOLETÍN DE </a:t>
            </a:r>
            <a:r>
              <a:rPr lang="es-CO" sz="2400" b="1" dirty="0" smtClean="0"/>
              <a:t>TUTELAS </a:t>
            </a:r>
            <a:r>
              <a:rPr lang="es-CO" sz="2400" b="1" dirty="0" smtClean="0"/>
              <a:t>MAYO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965</TotalTime>
  <Words>560</Words>
  <Application>Microsoft Office PowerPoint</Application>
  <PresentationFormat>Panorámica</PresentationFormat>
  <Paragraphs>84</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79</cp:revision>
  <dcterms:created xsi:type="dcterms:W3CDTF">2021-07-07T17:06:09Z</dcterms:created>
  <dcterms:modified xsi:type="dcterms:W3CDTF">2023-09-08T19:49:47Z</dcterms:modified>
</cp:coreProperties>
</file>