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08/09/2023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ABRIL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0017" y="275502"/>
            <a:ext cx="4386137" cy="461665"/>
          </a:xfrm>
          <a:prstGeom prst="rect">
            <a:avLst/>
          </a:prstGeom>
        </p:spPr>
        <p:txBody>
          <a:bodyPr wrap="none">
            <a:spAutoFit/>
          </a:bodyPr>
          <a:lstStyle/>
          <a:p>
            <a:r>
              <a:rPr lang="es-CO" sz="2400" b="1" dirty="0"/>
              <a:t>BOLETÍN DE TUTELAS </a:t>
            </a:r>
            <a:r>
              <a:rPr lang="es-CO" sz="2400" b="1" dirty="0" smtClean="0"/>
              <a:t>ABRIL 2023</a:t>
            </a:r>
            <a:endParaRPr lang="es-ES" sz="2400" b="1" dirty="0"/>
          </a:p>
        </p:txBody>
      </p:sp>
      <p:graphicFrame>
        <p:nvGraphicFramePr>
          <p:cNvPr id="3" name="Tabla 2"/>
          <p:cNvGraphicFramePr>
            <a:graphicFrameLocks noGrp="1"/>
          </p:cNvGraphicFramePr>
          <p:nvPr>
            <p:extLst>
              <p:ext uri="{D42A27DB-BD31-4B8C-83A1-F6EECF244321}">
                <p14:modId xmlns:p14="http://schemas.microsoft.com/office/powerpoint/2010/main" val="967925919"/>
              </p:ext>
            </p:extLst>
          </p:nvPr>
        </p:nvGraphicFramePr>
        <p:xfrm>
          <a:off x="380012" y="913415"/>
          <a:ext cx="11554689" cy="5024246"/>
        </p:xfrm>
        <a:graphic>
          <a:graphicData uri="http://schemas.openxmlformats.org/drawingml/2006/table">
            <a:tbl>
              <a:tblPr/>
              <a:tblGrid>
                <a:gridCol w="347063">
                  <a:extLst>
                    <a:ext uri="{9D8B030D-6E8A-4147-A177-3AD203B41FA5}">
                      <a16:colId xmlns:a16="http://schemas.microsoft.com/office/drawing/2014/main" val="2315859581"/>
                    </a:ext>
                  </a:extLst>
                </a:gridCol>
                <a:gridCol w="1101397">
                  <a:extLst>
                    <a:ext uri="{9D8B030D-6E8A-4147-A177-3AD203B41FA5}">
                      <a16:colId xmlns:a16="http://schemas.microsoft.com/office/drawing/2014/main" val="781375811"/>
                    </a:ext>
                  </a:extLst>
                </a:gridCol>
                <a:gridCol w="1839697">
                  <a:extLst>
                    <a:ext uri="{9D8B030D-6E8A-4147-A177-3AD203B41FA5}">
                      <a16:colId xmlns:a16="http://schemas.microsoft.com/office/drawing/2014/main" val="2414525805"/>
                    </a:ext>
                  </a:extLst>
                </a:gridCol>
                <a:gridCol w="1525012">
                  <a:extLst>
                    <a:ext uri="{9D8B030D-6E8A-4147-A177-3AD203B41FA5}">
                      <a16:colId xmlns:a16="http://schemas.microsoft.com/office/drawing/2014/main" val="296128827"/>
                    </a:ext>
                  </a:extLst>
                </a:gridCol>
                <a:gridCol w="1834378">
                  <a:extLst>
                    <a:ext uri="{9D8B030D-6E8A-4147-A177-3AD203B41FA5}">
                      <a16:colId xmlns:a16="http://schemas.microsoft.com/office/drawing/2014/main" val="2290837592"/>
                    </a:ext>
                  </a:extLst>
                </a:gridCol>
                <a:gridCol w="953817">
                  <a:extLst>
                    <a:ext uri="{9D8B030D-6E8A-4147-A177-3AD203B41FA5}">
                      <a16:colId xmlns:a16="http://schemas.microsoft.com/office/drawing/2014/main" val="3601355322"/>
                    </a:ext>
                  </a:extLst>
                </a:gridCol>
                <a:gridCol w="903617">
                  <a:extLst>
                    <a:ext uri="{9D8B030D-6E8A-4147-A177-3AD203B41FA5}">
                      <a16:colId xmlns:a16="http://schemas.microsoft.com/office/drawing/2014/main" val="2179159153"/>
                    </a:ext>
                  </a:extLst>
                </a:gridCol>
                <a:gridCol w="1088979">
                  <a:extLst>
                    <a:ext uri="{9D8B030D-6E8A-4147-A177-3AD203B41FA5}">
                      <a16:colId xmlns:a16="http://schemas.microsoft.com/office/drawing/2014/main" val="3281556858"/>
                    </a:ext>
                  </a:extLst>
                </a:gridCol>
                <a:gridCol w="1960729">
                  <a:extLst>
                    <a:ext uri="{9D8B030D-6E8A-4147-A177-3AD203B41FA5}">
                      <a16:colId xmlns:a16="http://schemas.microsoft.com/office/drawing/2014/main" val="2963212869"/>
                    </a:ext>
                  </a:extLst>
                </a:gridCol>
              </a:tblGrid>
              <a:tr h="225701">
                <a:tc gridSpan="9">
                  <a:txBody>
                    <a:bodyPr/>
                    <a:lstStyle/>
                    <a:p>
                      <a:pPr algn="ctr" fontAlgn="ctr"/>
                      <a:r>
                        <a:rPr lang="es-ES" sz="1400" b="1" i="0" u="none" strike="noStrike" dirty="0">
                          <a:solidFill>
                            <a:srgbClr val="000000"/>
                          </a:solidFill>
                          <a:effectLst/>
                          <a:latin typeface="Calibri" panose="020F0502020204030204" pitchFamily="34" charset="0"/>
                        </a:rPr>
                        <a:t>TUTELAS ABRIL 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833132113"/>
                  </a:ext>
                </a:extLst>
              </a:tr>
              <a:tr h="357853">
                <a:tc>
                  <a:txBody>
                    <a:bodyPr/>
                    <a:lstStyle/>
                    <a:p>
                      <a:pPr algn="ctr" fontAlgn="ctr"/>
                      <a:r>
                        <a:rPr lang="es-ES" sz="1000" b="1" i="0" u="none" strike="noStrike" dirty="0" smtClean="0">
                          <a:solidFill>
                            <a:srgbClr val="000000"/>
                          </a:solidFill>
                          <a:effectLst/>
                          <a:latin typeface="Calibri" panose="020F0502020204030204" pitchFamily="34" charset="0"/>
                        </a:rPr>
                        <a:t>Ítem</a:t>
                      </a:r>
                      <a:endParaRPr lang="es-ES" sz="1000" b="1" i="0" u="none" strike="noStrike" dirty="0">
                        <a:solidFill>
                          <a:srgbClr val="000000"/>
                        </a:solidFill>
                        <a:effectLst/>
                        <a:latin typeface="Calibri" panose="020F0502020204030204" pitchFamily="34" charset="0"/>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NUMERO DE RADICADO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 DESPACHO JUDICIAL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ACCIONANTE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ACCIONADO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CONTESTACIÓN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FALLO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ESTADO ACTUAL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alibri" panose="020F0502020204030204" pitchFamily="34" charset="0"/>
                        </a:rPr>
                        <a:t>DERECHO FUNDAMENTAL PRESUNTAMENTE VULNERADO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091004"/>
                  </a:ext>
                </a:extLst>
              </a:tr>
              <a:tr h="721672">
                <a:tc>
                  <a:txBody>
                    <a:bodyPr/>
                    <a:lstStyle/>
                    <a:p>
                      <a:pPr algn="ctr" fontAlgn="ctr"/>
                      <a:r>
                        <a:rPr lang="es-ES" sz="900" b="0" i="0" u="none" strike="noStrike" dirty="0">
                          <a:solidFill>
                            <a:srgbClr val="000000"/>
                          </a:solidFill>
                          <a:effectLst/>
                          <a:latin typeface="Calibri" panose="020F0502020204030204" pitchFamily="34" charset="0"/>
                        </a:rPr>
                        <a:t>1</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2023-00020-00</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Calibri" panose="020F0502020204030204" pitchFamily="34" charset="0"/>
                        </a:rPr>
                        <a:t>Juzgado Primero De Ejecución De Penas y Medidas De Seguridad Del Circuito Penitenciario y Carcelario De Santa Marta-Magdalena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JHON EDUAR ARTEAGA CANO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05/0472023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A FAVOR DE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Terminada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Derecho Fundamental de Petición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5572658"/>
                  </a:ext>
                </a:extLst>
              </a:tr>
              <a:tr h="614631">
                <a:tc>
                  <a:txBody>
                    <a:bodyPr/>
                    <a:lstStyle/>
                    <a:p>
                      <a:pPr algn="ctr" fontAlgn="ctr"/>
                      <a:r>
                        <a:rPr lang="es-ES" sz="1000" b="0" i="0" u="none" strike="noStrike" dirty="0">
                          <a:solidFill>
                            <a:srgbClr val="000000"/>
                          </a:solidFill>
                          <a:effectLst/>
                          <a:latin typeface="Calibri" panose="020F0502020204030204" pitchFamily="34" charset="0"/>
                        </a:rPr>
                        <a:t>2</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dirty="0">
                          <a:solidFill>
                            <a:srgbClr val="000000"/>
                          </a:solidFill>
                          <a:effectLst/>
                          <a:latin typeface="Calibri" panose="020F0502020204030204" pitchFamily="34" charset="0"/>
                        </a:rPr>
                        <a:t>2023-00030-00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latin typeface="Calibri" panose="020F0502020204030204" pitchFamily="34" charset="0"/>
                        </a:rPr>
                        <a:t>Juzgado Quinto Penal Del Circuito De Bucaramanga Con Funciones De Conocimiento De Bucaramanga, Santander</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dirty="0">
                          <a:solidFill>
                            <a:srgbClr val="000000"/>
                          </a:solidFill>
                          <a:effectLst/>
                          <a:latin typeface="Calibri" panose="020F0502020204030204" pitchFamily="34" charset="0"/>
                        </a:rPr>
                        <a:t>EDGAR ANTONIO VARGAS PUENTES</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DCCAE - INDUMIL - MINISTERIO DE DEFENSA NACIONAL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10/04/2023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latin typeface="Calibri" panose="020F0502020204030204" pitchFamily="34" charset="0"/>
                        </a:rPr>
                        <a:t>Debido </a:t>
                      </a:r>
                      <a:r>
                        <a:rPr lang="es-CO" sz="1000" b="0" i="0" u="none" strike="noStrike" dirty="0" smtClean="0">
                          <a:solidFill>
                            <a:srgbClr val="000000"/>
                          </a:solidFill>
                          <a:effectLst/>
                          <a:latin typeface="Calibri" panose="020F0502020204030204" pitchFamily="34" charset="0"/>
                        </a:rPr>
                        <a:t>Proceso, </a:t>
                      </a:r>
                      <a:r>
                        <a:rPr lang="es-CO" sz="1000" b="0" i="0" u="none" strike="noStrike" dirty="0">
                          <a:solidFill>
                            <a:srgbClr val="000000"/>
                          </a:solidFill>
                          <a:effectLst/>
                          <a:latin typeface="Calibri" panose="020F0502020204030204" pitchFamily="34" charset="0"/>
                        </a:rPr>
                        <a:t>Derecho de Petición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7036378"/>
                  </a:ext>
                </a:extLst>
              </a:tr>
              <a:tr h="477139">
                <a:tc>
                  <a:txBody>
                    <a:bodyPr/>
                    <a:lstStyle/>
                    <a:p>
                      <a:pPr algn="ctr" fontAlgn="ctr"/>
                      <a:r>
                        <a:rPr lang="es-ES" sz="1000" b="0" i="0" u="none" strike="noStrike">
                          <a:solidFill>
                            <a:srgbClr val="000000"/>
                          </a:solidFill>
                          <a:effectLst/>
                          <a:latin typeface="Calibri" panose="020F0502020204030204" pitchFamily="34" charset="0"/>
                        </a:rPr>
                        <a:t>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a:solidFill>
                            <a:srgbClr val="000000"/>
                          </a:solidFill>
                          <a:effectLst/>
                          <a:latin typeface="Calibri" panose="020F0502020204030204" pitchFamily="34" charset="0"/>
                        </a:rPr>
                        <a:t>2023 -170</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Juzgado Décimo (10) Laboral del Circuito de Bogotá D.C.</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a:solidFill>
                            <a:srgbClr val="000000"/>
                          </a:solidFill>
                          <a:effectLst/>
                          <a:latin typeface="Calibri" panose="020F0502020204030204" pitchFamily="34" charset="0"/>
                        </a:rPr>
                        <a:t>CRISTIAN ARMANDO VIVAS TORO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latin typeface="Calibri" panose="020F0502020204030204" pitchFamily="34" charset="0"/>
                        </a:rPr>
                        <a:t>MINISTERIO DE DEFENSA NACIONAL - COMANDO GENERAL DE LAS FUERZAS MILITARES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dirty="0">
                          <a:solidFill>
                            <a:srgbClr val="000000"/>
                          </a:solidFill>
                          <a:effectLst/>
                          <a:latin typeface="Calibri" panose="020F0502020204030204" pitchFamily="34" charset="0"/>
                        </a:rPr>
                        <a:t>12/04/2023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Terminada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latin typeface="Calibri" panose="020F0502020204030204" pitchFamily="34" charset="0"/>
                        </a:rPr>
                        <a:t>Debido Proceso, Derecho a la Información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8249701"/>
                  </a:ext>
                </a:extLst>
              </a:tr>
              <a:tr h="824438">
                <a:tc>
                  <a:txBody>
                    <a:bodyPr/>
                    <a:lstStyle/>
                    <a:p>
                      <a:pPr algn="ctr" fontAlgn="ctr"/>
                      <a:r>
                        <a:rPr lang="es-ES" sz="1000" b="0" i="0" u="none" strike="noStrike">
                          <a:solidFill>
                            <a:srgbClr val="000000"/>
                          </a:solidFill>
                          <a:effectLst/>
                          <a:latin typeface="Calibri" panose="020F0502020204030204" pitchFamily="34" charset="0"/>
                        </a:rPr>
                        <a:t>4</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a:solidFill>
                            <a:srgbClr val="000000"/>
                          </a:solidFill>
                          <a:effectLst/>
                          <a:latin typeface="Calibri" panose="020F0502020204030204" pitchFamily="34" charset="0"/>
                        </a:rPr>
                        <a:t>2023-00054-00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Juzgado Segundo (2) Civil del Circuito de Bogotá D.C.</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a:solidFill>
                            <a:srgbClr val="000000"/>
                          </a:solidFill>
                          <a:effectLst/>
                          <a:latin typeface="Calibri" panose="020F0502020204030204" pitchFamily="34" charset="0"/>
                        </a:rPr>
                        <a:t>ALVARO CARDENAS FORERO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latin typeface="Calibri" panose="020F0502020204030204" pitchFamily="34" charset="0"/>
                        </a:rPr>
                        <a:t>CORPORACION DE LA INDUSTRIA AERONAUTICA COLOMBIANA S.A. – CIAC - ADMINISTRADORA COLOMBIANA DE PENSIONES </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COLPENSIONES </a:t>
                      </a:r>
                      <a:r>
                        <a:rPr lang="es-CO" sz="1000" b="0" i="0" u="none" strike="noStrike" dirty="0" smtClean="0">
                          <a:solidFill>
                            <a:srgbClr val="000000"/>
                          </a:solidFill>
                          <a:effectLst/>
                          <a:latin typeface="Calibri" panose="020F0502020204030204" pitchFamily="34" charset="0"/>
                        </a:rPr>
                        <a:t>– INDUMIL.</a:t>
                      </a:r>
                      <a:endParaRPr lang="es-CO" sz="1000" b="0" i="0" u="none" strike="noStrike" dirty="0">
                        <a:solidFill>
                          <a:srgbClr val="000000"/>
                        </a:solidFill>
                        <a:effectLst/>
                        <a:latin typeface="Calibri" panose="020F0502020204030204" pitchFamily="34" charset="0"/>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12/04/2023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A FAVOR DE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Seguridad Social - Minimo Vital - Debido Proceso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4983960"/>
                  </a:ext>
                </a:extLst>
              </a:tr>
              <a:tr h="766950">
                <a:tc>
                  <a:txBody>
                    <a:bodyPr/>
                    <a:lstStyle/>
                    <a:p>
                      <a:pPr algn="ctr" fontAlgn="ctr"/>
                      <a:r>
                        <a:rPr lang="es-ES" sz="1000" b="0" i="0" u="none" strike="noStrike">
                          <a:solidFill>
                            <a:srgbClr val="000000"/>
                          </a:solidFill>
                          <a:effectLst/>
                          <a:latin typeface="Calibri" panose="020F0502020204030204" pitchFamily="34" charset="0"/>
                        </a:rPr>
                        <a:t>5</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2023-00080-00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Juzgado Sexto (6) Civil Del Circuito Distrito Judicial De Cartagena, Bolívar</a:t>
                      </a:r>
                      <a:br>
                        <a:rPr lang="es-ES" sz="1000" b="0" i="0" u="none" strike="noStrike">
                          <a:solidFill>
                            <a:srgbClr val="000000"/>
                          </a:solidFill>
                          <a:effectLst/>
                          <a:latin typeface="Calibri" panose="020F0502020204030204" pitchFamily="34" charset="0"/>
                        </a:rPr>
                      </a:br>
                      <a:endParaRPr lang="es-ES" sz="1000" b="0" i="0" u="none" strike="noStrike">
                        <a:solidFill>
                          <a:srgbClr val="000000"/>
                        </a:solidFill>
                        <a:effectLst/>
                        <a:latin typeface="Calibri" panose="020F0502020204030204" pitchFamily="34" charset="0"/>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RODNEY GEORGE CUDMORE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17/04/2023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A FAVOR DE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Terminada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Derecho de Petición - Debido Proceso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2496879"/>
                  </a:ext>
                </a:extLst>
              </a:tr>
              <a:tr h="572566">
                <a:tc>
                  <a:txBody>
                    <a:bodyPr/>
                    <a:lstStyle/>
                    <a:p>
                      <a:pPr algn="ctr" fontAlgn="ctr"/>
                      <a:r>
                        <a:rPr lang="es-ES" sz="1000" b="0" i="0" u="none" strike="noStrike">
                          <a:solidFill>
                            <a:srgbClr val="000000"/>
                          </a:solidFill>
                          <a:effectLst/>
                          <a:latin typeface="Calibri" panose="020F0502020204030204" pitchFamily="34" charset="0"/>
                        </a:rPr>
                        <a:t>6</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2023-00131-00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000" b="0" i="0" u="none" strike="noStrike">
                          <a:solidFill>
                            <a:srgbClr val="000000"/>
                          </a:solidFill>
                          <a:effectLst/>
                          <a:latin typeface="Calibri" panose="020F0502020204030204" pitchFamily="34" charset="0"/>
                        </a:rPr>
                        <a:t>Juzgado Dieciséis (16) Administrativo De Oralidad De Bogotá D.C.</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CONTRALORÍA DEPARTAMENTAL DE CUNDINAMARCA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INDUMIL </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24/04/2023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A FAVOR DE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Terminada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Derecho Fundamental de Petición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958101"/>
                  </a:ext>
                </a:extLst>
              </a:tr>
              <a:tr h="462313">
                <a:tc>
                  <a:txBody>
                    <a:bodyPr/>
                    <a:lstStyle/>
                    <a:p>
                      <a:pPr algn="ctr" fontAlgn="ctr"/>
                      <a:r>
                        <a:rPr lang="es-ES" sz="1000" b="0" i="0" u="none" strike="noStrike">
                          <a:solidFill>
                            <a:srgbClr val="000000"/>
                          </a:solidFill>
                          <a:effectLst/>
                          <a:latin typeface="Calibri" panose="020F0502020204030204" pitchFamily="34" charset="0"/>
                        </a:rPr>
                        <a:t>7</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2023-0010700</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Juzgado Segundo (2) Administrativo Oral Del Circuito De Bucaramanga - Santander</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JHONATTAN RICARDO MANTILLA SALCEDO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DCCAE - INDUMIL - MINISTERIO DE DEFENSA NACIONAL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26704/2023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Terminada</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Derecho Fundamental de Petición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5560685"/>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386137" cy="461665"/>
          </a:xfrm>
          <a:prstGeom prst="rect">
            <a:avLst/>
          </a:prstGeom>
        </p:spPr>
        <p:txBody>
          <a:bodyPr wrap="none">
            <a:spAutoFit/>
          </a:bodyPr>
          <a:lstStyle/>
          <a:p>
            <a:r>
              <a:rPr lang="es-CO" sz="2400" b="1" dirty="0"/>
              <a:t>BOLETÍN DE </a:t>
            </a:r>
            <a:r>
              <a:rPr lang="es-CO" sz="2400" b="1" dirty="0" smtClean="0"/>
              <a:t>TUTELAS ABRIL 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437042"/>
            <a:ext cx="10664042" cy="1754326"/>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i="1" dirty="0" smtClean="0">
                <a:latin typeface="Arial Narrow" panose="020B0606020202030204" pitchFamily="34" charset="0"/>
              </a:rPr>
              <a:t>”. El </a:t>
            </a:r>
            <a:r>
              <a:rPr lang="es-CO" i="1" dirty="0">
                <a:latin typeface="Arial Narrow" panose="020B0606020202030204" pitchFamily="34" charset="0"/>
              </a:rPr>
              <a:t>Congreso de la República reguló el derecho de petición mediante la Ley 1755 de 2015. </a:t>
            </a:r>
            <a:r>
              <a:rPr lang="es-CO" i="1" dirty="0" smtClean="0">
                <a:latin typeface="Arial Narrow" panose="020B0606020202030204" pitchFamily="34" charset="0"/>
              </a:rPr>
              <a:t>En </a:t>
            </a:r>
            <a:r>
              <a:rPr lang="es-CO"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i="1" dirty="0" smtClean="0">
                <a:latin typeface="Arial Narrow" panose="020B0606020202030204" pitchFamily="34" charset="0"/>
              </a:rPr>
              <a:t>decisión…”</a:t>
            </a:r>
            <a:endParaRPr lang="es-CO" i="1" dirty="0">
              <a:latin typeface="Arial Narrow" panose="020B0606020202030204" pitchFamily="34" charset="0"/>
            </a:endParaRPr>
          </a:p>
        </p:txBody>
      </p:sp>
      <p:sp>
        <p:nvSpPr>
          <p:cNvPr id="3" name="Rectángulo 2"/>
          <p:cNvSpPr/>
          <p:nvPr/>
        </p:nvSpPr>
        <p:spPr>
          <a:xfrm>
            <a:off x="676894" y="3954560"/>
            <a:ext cx="10592790" cy="1754326"/>
          </a:xfrm>
          <a:prstGeom prst="rect">
            <a:avLst/>
          </a:prstGeom>
          <a:solidFill>
            <a:schemeClr val="accent3">
              <a:lumMod val="20000"/>
              <a:lumOff val="80000"/>
            </a:schemeClr>
          </a:solidFill>
        </p:spPr>
        <p:txBody>
          <a:bodyPr wrap="square">
            <a:spAutoFit/>
          </a:bodyPr>
          <a:lstStyle/>
          <a:p>
            <a:pPr algn="just"/>
            <a:r>
              <a:rPr lang="es-CO" i="1" dirty="0" smtClean="0">
                <a:latin typeface="Arial Narrow" panose="020B0606020202030204" pitchFamily="34" charset="0"/>
              </a:rPr>
              <a:t>El </a:t>
            </a:r>
            <a:r>
              <a:rPr lang="es-CO" i="1" dirty="0">
                <a:latin typeface="Arial Narrow" panose="020B0606020202030204" pitchFamily="34" charset="0"/>
              </a:rPr>
              <a:t>artículo 48 de la Carta Política, dispone que la seguridad social es un derecho irrenunciable y un servicio público en cabeza del Estado, que debe garantizarse a todas las personas “en sujeción a los principios de eficiencia, universalidad y solidaridad”. Para esta Corporación la seguridad social es un derecho de raigambre fundamental, que debe ser definido de la siguiente manera: “conjunto de medidas institucionales tendientes a brindar progresivamente a los individuos y sus familias las garantías necesarias frente a los distintos riesgos sociales que puedan afectar su capacidad y oportunidad, en orden a generar los recursos suficientes para una subsistencia acorde con la dignidad del ser humano”</a:t>
            </a:r>
            <a:endParaRPr lang="es-CO" dirty="0">
              <a:latin typeface="Arial Narrow" panose="020B0606020202030204" pitchFamily="34" charset="0"/>
            </a:endParaRPr>
          </a:p>
        </p:txBody>
      </p:sp>
      <p:sp>
        <p:nvSpPr>
          <p:cNvPr id="4" name="Rectángulo 3"/>
          <p:cNvSpPr/>
          <p:nvPr/>
        </p:nvSpPr>
        <p:spPr>
          <a:xfrm>
            <a:off x="1650670" y="3480631"/>
            <a:ext cx="9488385" cy="400110"/>
          </a:xfrm>
          <a:prstGeom prst="rect">
            <a:avLst/>
          </a:prstGeom>
        </p:spPr>
        <p:txBody>
          <a:bodyPr wrap="square">
            <a:spAutoFit/>
          </a:bodyPr>
          <a:lstStyle/>
          <a:p>
            <a:r>
              <a:rPr lang="es-CO" sz="2000" b="1" dirty="0"/>
              <a:t>La Sentencia </a:t>
            </a:r>
            <a:r>
              <a:rPr lang="es-CO" sz="2000" b="1" dirty="0" smtClean="0"/>
              <a:t>Corte </a:t>
            </a:r>
            <a:r>
              <a:rPr lang="es-CO" sz="2000" b="1" dirty="0"/>
              <a:t>Constitucional </a:t>
            </a:r>
            <a:r>
              <a:rPr lang="es-ES" sz="2000" b="1" dirty="0" smtClean="0"/>
              <a:t>T 043/19</a:t>
            </a:r>
            <a:r>
              <a:rPr lang="es-CO" sz="2000" b="1" dirty="0" smtClean="0"/>
              <a:t> del 05 de febrero de 2019, indica:</a:t>
            </a:r>
            <a:endParaRPr lang="es-ES" sz="2000"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1028</TotalTime>
  <Words>474</Words>
  <Application>Microsoft Office PowerPoint</Application>
  <PresentationFormat>Panorámica</PresentationFormat>
  <Paragraphs>84</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81</cp:revision>
  <dcterms:created xsi:type="dcterms:W3CDTF">2021-07-07T17:06:09Z</dcterms:created>
  <dcterms:modified xsi:type="dcterms:W3CDTF">2023-09-08T19:59:01Z</dcterms:modified>
</cp:coreProperties>
</file>