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4" r:id="rId3"/>
    <p:sldId id="275" r:id="rId4"/>
    <p:sldId id="266" r:id="rId5"/>
    <p:sldId id="277" r:id="rId6"/>
    <p:sldId id="279" r:id="rId7"/>
    <p:sldId id="26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08/08/2023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1168" y="1267703"/>
            <a:ext cx="259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LEGAL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6582" y="2753932"/>
            <a:ext cx="5283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BOLETÍN JURÍDICO </a:t>
            </a:r>
            <a:endParaRPr lang="es-CO" sz="3600" dirty="0">
              <a:latin typeface="Arial Black" panose="020B0A04020102020204" pitchFamily="34" charset="0"/>
            </a:endParaRP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JULIO </a:t>
            </a:r>
            <a:r>
              <a:rPr lang="es-CO" sz="3600" dirty="0" smtClean="0">
                <a:latin typeface="Arial Black" panose="020B0A04020102020204" pitchFamily="34" charset="0"/>
              </a:rPr>
              <a:t>DE 2023</a:t>
            </a:r>
            <a:endParaRPr lang="es-E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87400" y="1916749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 </a:t>
            </a:r>
            <a:endParaRPr lang="es-E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3702050" y="326492"/>
            <a:ext cx="3743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</a:t>
            </a:r>
            <a:r>
              <a:rPr lang="es-CO" sz="2000" b="1" dirty="0" smtClean="0">
                <a:solidFill>
                  <a:schemeClr val="accent1"/>
                </a:solidFill>
              </a:rPr>
              <a:t>JULIO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87400" y="1026973"/>
            <a:ext cx="993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CONTRATISTAS NO PUEDEN ASUMIR DIRECTAMENTE LA SUPERVISIÓN DE CONTRATOS ESTATALES</a:t>
            </a:r>
            <a:endParaRPr lang="es-C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92200" y="2281451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responsabilidad por el control y vigilancia en la ejecución de los contratos estatales está en cabeza de la entidad estatal contratante y, por ende, es esta quien </a:t>
            </a: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debe supervisar los contratos mediante sus funcionarios o servidores públicos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, donde únicamente puede contratar personal en caso de necesitarlo como apoyo a dicha gestión.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0" y="2281451"/>
            <a:ext cx="2261583" cy="31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742518" y="269003"/>
            <a:ext cx="3743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</a:t>
            </a:r>
            <a:r>
              <a:rPr lang="es-CO" sz="2000" b="1" dirty="0" smtClean="0">
                <a:solidFill>
                  <a:schemeClr val="accent1"/>
                </a:solidFill>
              </a:rPr>
              <a:t>JULIO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88827" y="1943200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 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4876800" y="2404865"/>
            <a:ext cx="5981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latin typeface="GilroyMedium"/>
              </a:rPr>
              <a:t>Por </a:t>
            </a:r>
            <a:r>
              <a:rPr lang="es-CO" sz="2400" dirty="0">
                <a:latin typeface="GilroyMedium"/>
              </a:rPr>
              <a:t>lo tanto, indicó la Agencia Nacional de Contratación </a:t>
            </a:r>
            <a:r>
              <a:rPr lang="es-CO" sz="2400" dirty="0" smtClean="0">
                <a:latin typeface="GilroyMedium"/>
              </a:rPr>
              <a:t>Publica, </a:t>
            </a:r>
            <a:r>
              <a:rPr lang="es-CO" sz="2400" dirty="0">
                <a:latin typeface="GilroyMedium"/>
              </a:rPr>
              <a:t>el contratista puede fungir de apoyo a la supervisión del contrato, en la medida en que el contrato de prestación de servicios profesionales y de apoyo a la gestión tenga como objeto obligaciones dirigidas a apoyar la actividad de supervisión de contratos.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4281" y="859068"/>
            <a:ext cx="993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CONTRATISTAS NO PUEDEN ASUMIR DIRECTAMENTE LA SUPERVISIÓN DE CONTRATOS ESTATALES</a:t>
            </a:r>
            <a:endParaRPr lang="es-C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12690"/>
            <a:ext cx="4103773" cy="22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742518" y="269003"/>
            <a:ext cx="3743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</a:t>
            </a:r>
            <a:r>
              <a:rPr lang="es-CO" sz="2000" b="1" dirty="0" smtClean="0">
                <a:solidFill>
                  <a:schemeClr val="accent1"/>
                </a:solidFill>
              </a:rPr>
              <a:t>JULIO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88827" y="1943200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 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920258" y="2404865"/>
            <a:ext cx="102997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latin typeface="GilroyMedium"/>
              </a:rPr>
              <a:t>Así </a:t>
            </a:r>
            <a:r>
              <a:rPr lang="es-CO" sz="2400" dirty="0">
                <a:latin typeface="GilroyMedium"/>
              </a:rPr>
              <a:t>las cosas, los contratistas no pueden asumir de forma íntegra, directa y excluyente la actividad de supervisión de los contratos estatales, pues jurídicamente no es viable ejercer directamente esta función mediante la celebración de contratos de prestación de servicios, ya que</a:t>
            </a:r>
            <a:r>
              <a:rPr lang="es-CO" sz="2400" b="1" dirty="0">
                <a:latin typeface="GilroyBold"/>
              </a:rPr>
              <a:t> corresponde a los funcionarios de la entidad que se designen para tal fin.</a:t>
            </a: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20258" y="1130778"/>
            <a:ext cx="993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CONTRATISTAS NO PUEDEN ASUMIR DIRECTAMENTE LA SUPERVISIÓN DE CONTRATOS ESTATALES</a:t>
            </a:r>
            <a:endParaRPr lang="es-C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4838700"/>
            <a:ext cx="1916111" cy="15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742518" y="269003"/>
            <a:ext cx="3743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</a:t>
            </a:r>
            <a:r>
              <a:rPr lang="es-CO" sz="2000" b="1" dirty="0" smtClean="0">
                <a:solidFill>
                  <a:schemeClr val="accent1"/>
                </a:solidFill>
              </a:rPr>
              <a:t>JULIO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88827" y="1943200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 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584200" y="2097932"/>
            <a:ext cx="1061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alcance de las labores de apoyo dependerá del objeto y las obligaciones determinadas en el respectivo contrato de prestación de servicios, marco dentro del cual el contratista desarrollará las actividades tendientes a soportar el seguimiento del contrato y apoyar la verificación del cumplimiento en las condiciones establecidas en el contrato vigilado, sin que ello implique que asuma directamente la supervisión</a:t>
            </a: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Por ejemplo, señaló la entidad, el contratista puede revisar los entregables, productos y, en general, los requisitos para el pago y de esta manera darle su concepto al supervisor. En todo caso, quien autorizará el pago ante la entidad estatal será el funcionario sobre quien recae la supervisión.</a:t>
            </a: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/>
          </a:p>
        </p:txBody>
      </p:sp>
      <p:sp>
        <p:nvSpPr>
          <p:cNvPr id="6" name="Rectángulo 5"/>
          <p:cNvSpPr/>
          <p:nvPr/>
        </p:nvSpPr>
        <p:spPr>
          <a:xfrm>
            <a:off x="1091708" y="854553"/>
            <a:ext cx="993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CONTRATISTAS NO PUEDEN ASUMIR DIRECTAMENTE LA SUPERVISIÓN DE CONTRATOS ESTATALES</a:t>
            </a:r>
            <a:endParaRPr lang="es-C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1168" y="1267703"/>
            <a:ext cx="291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MILITAR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4200" y="3220368"/>
            <a:ext cx="497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MUCHAS GRACIAS</a:t>
            </a:r>
            <a:endParaRPr lang="es-CO" sz="3600" dirty="0" smtClean="0"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66994" y="1483147"/>
            <a:ext cx="13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Oficina Legal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9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1223</TotalTime>
  <Words>355</Words>
  <Application>Microsoft Office PowerPoint</Application>
  <PresentationFormat>Panorámica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GilroyBold</vt:lpstr>
      <vt:lpstr>GilroyMedium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Daniel Esteban Echeverria Villa</cp:lastModifiedBy>
  <cp:revision>90</cp:revision>
  <dcterms:created xsi:type="dcterms:W3CDTF">2021-07-07T17:06:09Z</dcterms:created>
  <dcterms:modified xsi:type="dcterms:W3CDTF">2023-08-08T15:26:49Z</dcterms:modified>
</cp:coreProperties>
</file>