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1"/>
  </p:notesMasterIdLst>
  <p:sldIdLst>
    <p:sldId id="264" r:id="rId3"/>
    <p:sldId id="275" r:id="rId4"/>
    <p:sldId id="266" r:id="rId5"/>
    <p:sldId id="280" r:id="rId6"/>
    <p:sldId id="281" r:id="rId7"/>
    <p:sldId id="282" r:id="rId8"/>
    <p:sldId id="283" r:id="rId9"/>
    <p:sldId id="269"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19/09/2023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23900" y="1064503"/>
            <a:ext cx="3784600" cy="707886"/>
          </a:xfrm>
          <a:prstGeom prst="rect">
            <a:avLst/>
          </a:prstGeom>
          <a:noFill/>
        </p:spPr>
        <p:txBody>
          <a:bodyPr wrap="square" rtlCol="0">
            <a:spAutoFit/>
          </a:bodyPr>
          <a:lstStyle/>
          <a:p>
            <a:pPr algn="ctr"/>
            <a:r>
              <a:rPr lang="es-CO" sz="2000" b="1" dirty="0" smtClean="0">
                <a:latin typeface="Arial" panose="020B0604020202020204" pitchFamily="34" charset="0"/>
                <a:cs typeface="Arial" panose="020B0604020202020204" pitchFamily="34" charset="0"/>
              </a:rPr>
              <a:t>OFICINA </a:t>
            </a:r>
            <a:r>
              <a:rPr lang="es-CO" sz="2000" b="1" dirty="0" smtClean="0">
                <a:latin typeface="Arial" panose="020B0604020202020204" pitchFamily="34" charset="0"/>
                <a:cs typeface="Arial" panose="020B0604020202020204" pitchFamily="34" charset="0"/>
              </a:rPr>
              <a:t>LEGAL</a:t>
            </a:r>
          </a:p>
          <a:p>
            <a:pPr algn="ctr"/>
            <a:r>
              <a:rPr lang="es-CO" sz="2000" b="1" dirty="0">
                <a:latin typeface="Arial" panose="020B0604020202020204" pitchFamily="34" charset="0"/>
                <a:cs typeface="Arial" panose="020B0604020202020204" pitchFamily="34" charset="0"/>
              </a:rPr>
              <a:t> INDUSTRIA </a:t>
            </a:r>
            <a:r>
              <a:rPr lang="es-CO" sz="2000" b="1" dirty="0" smtClean="0">
                <a:latin typeface="Arial" panose="020B0604020202020204" pitchFamily="34" charset="0"/>
                <a:cs typeface="Arial" panose="020B0604020202020204" pitchFamily="34" charset="0"/>
              </a:rPr>
              <a:t>MILITAR</a:t>
            </a:r>
            <a:endParaRPr lang="es-CO" sz="2000" b="1" dirty="0">
              <a:latin typeface="Arial" panose="020B0604020202020204" pitchFamily="34" charset="0"/>
              <a:cs typeface="Arial" panose="020B0604020202020204" pitchFamily="34" charset="0"/>
            </a:endParaRPr>
          </a:p>
        </p:txBody>
      </p:sp>
      <p:sp>
        <p:nvSpPr>
          <p:cNvPr id="3" name="CuadroTexto 2"/>
          <p:cNvSpPr txBox="1"/>
          <p:nvPr/>
        </p:nvSpPr>
        <p:spPr>
          <a:xfrm>
            <a:off x="406582" y="2753932"/>
            <a:ext cx="5283017"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JURÍDICO </a:t>
            </a:r>
            <a:endParaRPr lang="es-CO" sz="3600" dirty="0">
              <a:latin typeface="Arial Black" panose="020B0A04020102020204" pitchFamily="34" charset="0"/>
            </a:endParaRPr>
          </a:p>
          <a:p>
            <a:pPr algn="ctr"/>
            <a:r>
              <a:rPr lang="es-CO" sz="3600" dirty="0" smtClean="0">
                <a:latin typeface="Arial Black" panose="020B0A04020102020204" pitchFamily="34" charset="0"/>
              </a:rPr>
              <a:t>AGOSTO</a:t>
            </a:r>
            <a:r>
              <a:rPr lang="es-CO" sz="3600" dirty="0" smtClean="0">
                <a:latin typeface="Arial Black" panose="020B0A04020102020204" pitchFamily="34" charset="0"/>
              </a:rPr>
              <a:t> </a:t>
            </a:r>
            <a:r>
              <a:rPr lang="es-CO" sz="3600" dirty="0" smtClean="0">
                <a:latin typeface="Arial Black" panose="020B0A04020102020204" pitchFamily="34" charset="0"/>
              </a:rPr>
              <a:t>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26436" y="2141751"/>
            <a:ext cx="5250464" cy="1200329"/>
          </a:xfrm>
          <a:prstGeom prst="rect">
            <a:avLst/>
          </a:prstGeom>
        </p:spPr>
        <p:txBody>
          <a:bodyPr wrap="square">
            <a:spAutoFit/>
          </a:bodyPr>
          <a:lstStyle/>
          <a:p>
            <a:pPr algn="just"/>
            <a:endParaRPr lang="es-CO"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CO" dirty="0" smtClean="0">
                <a:latin typeface="Arial" panose="020B0604020202020204" pitchFamily="34" charset="0"/>
                <a:cs typeface="Arial" panose="020B0604020202020204" pitchFamily="34" charset="0"/>
              </a:rPr>
              <a:t>La</a:t>
            </a:r>
            <a:r>
              <a:rPr lang="es-CO" b="1" dirty="0" smtClean="0">
                <a:latin typeface="Arial" panose="020B0604020202020204" pitchFamily="34" charset="0"/>
                <a:cs typeface="Arial" panose="020B0604020202020204" pitchFamily="34" charset="0"/>
              </a:rPr>
              <a:t> Ley </a:t>
            </a:r>
            <a:r>
              <a:rPr lang="es-CO" b="1" dirty="0">
                <a:latin typeface="Arial" panose="020B0604020202020204" pitchFamily="34" charset="0"/>
                <a:cs typeface="Arial" panose="020B0604020202020204" pitchFamily="34" charset="0"/>
              </a:rPr>
              <a:t>2197 de 2022 </a:t>
            </a:r>
            <a:r>
              <a:rPr lang="es-CO" dirty="0">
                <a:latin typeface="Arial" panose="020B0604020202020204" pitchFamily="34" charset="0"/>
                <a:cs typeface="Arial" panose="020B0604020202020204" pitchFamily="34" charset="0"/>
              </a:rPr>
              <a:t>se limita exclusivamente a las </a:t>
            </a:r>
            <a:r>
              <a:rPr lang="es-CO" dirty="0" smtClean="0">
                <a:latin typeface="Arial" panose="020B0604020202020204" pitchFamily="34" charset="0"/>
                <a:cs typeface="Arial" panose="020B0604020202020204" pitchFamily="34" charset="0"/>
              </a:rPr>
              <a:t>“</a:t>
            </a:r>
            <a:r>
              <a:rPr lang="es-CO" i="1" dirty="0" smtClean="0">
                <a:latin typeface="Arial" panose="020B0604020202020204" pitchFamily="34" charset="0"/>
                <a:cs typeface="Arial" panose="020B0604020202020204" pitchFamily="34" charset="0"/>
              </a:rPr>
              <a:t>Armas Menos</a:t>
            </a:r>
            <a:r>
              <a:rPr lang="es-CO" dirty="0" smtClean="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L</a:t>
            </a:r>
            <a:r>
              <a:rPr lang="es-CO" dirty="0" smtClean="0">
                <a:latin typeface="Arial" panose="020B0604020202020204" pitchFamily="34" charset="0"/>
                <a:cs typeface="Arial" panose="020B0604020202020204" pitchFamily="34" charset="0"/>
              </a:rPr>
              <a:t>etales”.</a:t>
            </a:r>
          </a:p>
          <a:p>
            <a:pPr marL="285750" indent="-285750" algn="just">
              <a:buFont typeface="Arial" panose="020B0604020202020204" pitchFamily="34" charset="0"/>
              <a:buChar char="•"/>
            </a:pPr>
            <a:endParaRPr lang="es-CO" dirty="0">
              <a:latin typeface="Arial" panose="020B0604020202020204" pitchFamily="34" charset="0"/>
              <a:cs typeface="Arial" panose="020B0604020202020204" pitchFamily="34" charset="0"/>
            </a:endParaRPr>
          </a:p>
        </p:txBody>
      </p:sp>
      <p:sp>
        <p:nvSpPr>
          <p:cNvPr id="11" name="Rectángulo 10"/>
          <p:cNvSpPr/>
          <p:nvPr/>
        </p:nvSpPr>
        <p:spPr>
          <a:xfrm>
            <a:off x="3702050" y="326492"/>
            <a:ext cx="4041556"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AGOSTO</a:t>
            </a:r>
            <a:r>
              <a:rPr lang="es-CO" sz="2000" b="1" dirty="0" smtClean="0">
                <a:solidFill>
                  <a:schemeClr val="accent1"/>
                </a:solidFill>
              </a:rPr>
              <a:t>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20" name="Rectángulo 19"/>
          <p:cNvSpPr/>
          <p:nvPr/>
        </p:nvSpPr>
        <p:spPr>
          <a:xfrm>
            <a:off x="426436" y="998064"/>
            <a:ext cx="10592783"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DIFERENCIAS NORMATIVAS ENTRE ARMAS TRAUMÁTICAS Y  ARMAS MENOS LETALES </a:t>
            </a:r>
            <a:endParaRPr lang="es-CO" sz="2800" b="1"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6261100" y="3619079"/>
            <a:ext cx="5249862" cy="2108621"/>
          </a:xfrm>
          <a:prstGeom prst="rect">
            <a:avLst/>
          </a:prstGeom>
        </p:spPr>
      </p:pic>
      <p:pic>
        <p:nvPicPr>
          <p:cNvPr id="6" name="Imagen 5"/>
          <p:cNvPicPr>
            <a:picLocks noChangeAspect="1"/>
          </p:cNvPicPr>
          <p:nvPr/>
        </p:nvPicPr>
        <p:blipFill>
          <a:blip r:embed="rId3"/>
          <a:stretch>
            <a:fillRect/>
          </a:stretch>
        </p:blipFill>
        <p:spPr>
          <a:xfrm>
            <a:off x="533400" y="3519487"/>
            <a:ext cx="4965700" cy="2055813"/>
          </a:xfrm>
          <a:prstGeom prst="rect">
            <a:avLst/>
          </a:prstGeom>
        </p:spPr>
      </p:pic>
      <p:sp>
        <p:nvSpPr>
          <p:cNvPr id="8" name="CuadroTexto 7"/>
          <p:cNvSpPr txBox="1"/>
          <p:nvPr/>
        </p:nvSpPr>
        <p:spPr>
          <a:xfrm>
            <a:off x="5969000" y="2323960"/>
            <a:ext cx="5872162" cy="923330"/>
          </a:xfrm>
          <a:prstGeom prst="rect">
            <a:avLst/>
          </a:prstGeom>
          <a:noFill/>
        </p:spPr>
        <p:txBody>
          <a:bodyPr wrap="square" rtlCol="0">
            <a:spAutoFit/>
          </a:bodyPr>
          <a:lstStyle/>
          <a:p>
            <a:pPr marL="285750" indent="-285750" algn="just">
              <a:buFont typeface="Arial" panose="020B0604020202020204" pitchFamily="34" charset="0"/>
              <a:buChar char="•"/>
            </a:pPr>
            <a:r>
              <a:rPr lang="es-CO" dirty="0" smtClean="0">
                <a:latin typeface="Arial" panose="020B0604020202020204" pitchFamily="34" charset="0"/>
                <a:cs typeface="Arial" panose="020B0604020202020204" pitchFamily="34" charset="0"/>
              </a:rPr>
              <a:t>El </a:t>
            </a:r>
            <a:r>
              <a:rPr lang="es-CO" b="1" dirty="0">
                <a:latin typeface="Arial" panose="020B0604020202020204" pitchFamily="34" charset="0"/>
                <a:cs typeface="Arial" panose="020B0604020202020204" pitchFamily="34" charset="0"/>
              </a:rPr>
              <a:t>Decreto 1417 de 2021 </a:t>
            </a:r>
            <a:r>
              <a:rPr lang="es-CO" dirty="0">
                <a:latin typeface="Arial" panose="020B0604020202020204" pitchFamily="34" charset="0"/>
                <a:cs typeface="Arial" panose="020B0604020202020204" pitchFamily="34" charset="0"/>
              </a:rPr>
              <a:t>a las </a:t>
            </a:r>
            <a:r>
              <a:rPr lang="es-CO" i="1" dirty="0" smtClean="0">
                <a:latin typeface="Arial" panose="020B0604020202020204" pitchFamily="34" charset="0"/>
                <a:cs typeface="Arial" panose="020B0604020202020204" pitchFamily="34" charset="0"/>
              </a:rPr>
              <a:t>“Armas Traumáticas” </a:t>
            </a:r>
            <a:r>
              <a:rPr lang="es-CO" dirty="0">
                <a:latin typeface="Arial" panose="020B0604020202020204" pitchFamily="34" charset="0"/>
                <a:cs typeface="Arial" panose="020B0604020202020204" pitchFamily="34" charset="0"/>
              </a:rPr>
              <a:t>que resulta ser una extensión del Decreto- Ley 2535 de 1993. </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3530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041556"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AGOSTO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124690" y="2829275"/>
            <a:ext cx="3164610" cy="2123658"/>
          </a:xfrm>
          <a:prstGeom prst="rect">
            <a:avLst/>
          </a:prstGeom>
        </p:spPr>
        <p:txBody>
          <a:bodyPr wrap="square">
            <a:spAutoFit/>
          </a:bodyPr>
          <a:lstStyle/>
          <a:p>
            <a:pPr algn="ctr"/>
            <a:r>
              <a:rPr lang="es-CO" sz="2400" dirty="0" smtClean="0"/>
              <a:t> </a:t>
            </a:r>
            <a:r>
              <a:rPr lang="es-CO" sz="2000" b="1" dirty="0" smtClean="0"/>
              <a:t>Armas, Elementos y Dispositivos,  Menos Letales</a:t>
            </a:r>
          </a:p>
          <a:p>
            <a:pPr algn="ctr"/>
            <a:r>
              <a:rPr lang="es-CO" sz="2000" b="1" i="1" dirty="0" smtClean="0"/>
              <a:t>Definiciones </a:t>
            </a:r>
          </a:p>
          <a:p>
            <a:pPr algn="just"/>
            <a:r>
              <a:rPr lang="es-CO" sz="1600" dirty="0" smtClean="0"/>
              <a:t>(Articulo 28 de la Ley 2197 de 2022) </a:t>
            </a:r>
          </a:p>
          <a:p>
            <a:pPr algn="just"/>
            <a:r>
              <a:rPr lang="es-CO" sz="2400" dirty="0" smtClean="0"/>
              <a:t> </a:t>
            </a:r>
          </a:p>
          <a:p>
            <a:pPr algn="just"/>
            <a:endParaRPr lang="es-CO" sz="1400" dirty="0"/>
          </a:p>
          <a:p>
            <a:pPr algn="just"/>
            <a:endParaRPr lang="es-ES" sz="1400" dirty="0"/>
          </a:p>
        </p:txBody>
      </p:sp>
      <p:sp>
        <p:nvSpPr>
          <p:cNvPr id="8" name="Rectángulo 7"/>
          <p:cNvSpPr/>
          <p:nvPr/>
        </p:nvSpPr>
        <p:spPr>
          <a:xfrm>
            <a:off x="215900" y="668668"/>
            <a:ext cx="10729487"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DIFERENCIAS NORMATIVAS ENTRE ARMAS TRAUMÁTICAS Y  ARMAS MENOS LETALES </a:t>
            </a:r>
            <a:endParaRPr lang="es-CO" sz="2800" b="1" dirty="0" smtClean="0">
              <a:latin typeface="Arial" panose="020B0604020202020204" pitchFamily="34" charset="0"/>
              <a:cs typeface="Arial" panose="020B0604020202020204" pitchFamily="34" charset="0"/>
            </a:endParaRPr>
          </a:p>
        </p:txBody>
      </p:sp>
      <p:sp>
        <p:nvSpPr>
          <p:cNvPr id="2" name="CuadroTexto 1"/>
          <p:cNvSpPr txBox="1"/>
          <p:nvPr/>
        </p:nvSpPr>
        <p:spPr>
          <a:xfrm>
            <a:off x="3289300" y="1986187"/>
            <a:ext cx="8699499" cy="4031873"/>
          </a:xfrm>
          <a:prstGeom prst="rect">
            <a:avLst/>
          </a:prstGeom>
          <a:noFill/>
        </p:spPr>
        <p:txBody>
          <a:bodyPr wrap="square" rtlCol="0">
            <a:spAutoFit/>
          </a:bodyPr>
          <a:lstStyle/>
          <a:p>
            <a:pPr algn="just"/>
            <a:r>
              <a:rPr lang="es-ES" sz="1600" i="1" dirty="0"/>
              <a:t>a</a:t>
            </a:r>
            <a:r>
              <a:rPr lang="es-ES" sz="1600" b="1" i="1" dirty="0"/>
              <a:t>) Definiciones: </a:t>
            </a:r>
            <a:endParaRPr lang="es-ES" sz="1600" b="1" dirty="0"/>
          </a:p>
          <a:p>
            <a:pPr algn="just"/>
            <a:r>
              <a:rPr lang="es-ES" sz="1600" i="1" dirty="0"/>
              <a:t> </a:t>
            </a:r>
            <a:endParaRPr lang="es-ES" sz="1600" dirty="0"/>
          </a:p>
          <a:p>
            <a:pPr lvl="0" algn="just"/>
            <a:r>
              <a:rPr lang="es-ES" sz="1600" i="1" dirty="0" smtClean="0"/>
              <a:t>1</a:t>
            </a:r>
            <a:r>
              <a:rPr lang="es-ES" sz="1600" b="1" i="1" dirty="0" smtClean="0"/>
              <a:t>. Armas</a:t>
            </a:r>
            <a:r>
              <a:rPr lang="es-ES" sz="1600" b="1" i="1" dirty="0"/>
              <a:t>, elementos y dispositivos menos letales</a:t>
            </a:r>
            <a:r>
              <a:rPr lang="es-ES" sz="1600" i="1" dirty="0"/>
              <a:t>. Son elementos de carácter técnico o tecnológico, que por su capacidad y características están concebidos para controlar una situación específica, sobre una persona o grupo de personas, generando incomodidad física o dolor.”</a:t>
            </a:r>
            <a:endParaRPr lang="es-ES" sz="1600" dirty="0"/>
          </a:p>
          <a:p>
            <a:pPr algn="just"/>
            <a:r>
              <a:rPr lang="es-ES" sz="1600" i="1" dirty="0"/>
              <a:t> </a:t>
            </a:r>
            <a:endParaRPr lang="es-ES" sz="1600" dirty="0"/>
          </a:p>
          <a:p>
            <a:pPr lvl="0" algn="just"/>
            <a:r>
              <a:rPr lang="es-ES" sz="1600" i="1" dirty="0" smtClean="0"/>
              <a:t>2. </a:t>
            </a:r>
            <a:r>
              <a:rPr lang="es-ES" sz="1600" b="1" i="1" dirty="0" smtClean="0"/>
              <a:t>Accesorios </a:t>
            </a:r>
            <a:r>
              <a:rPr lang="es-ES" sz="1600" b="1" i="1" dirty="0"/>
              <a:t>de armas, elementos y dispositivos menos letales. </a:t>
            </a:r>
            <a:r>
              <a:rPr lang="es-ES" sz="1600" i="1" dirty="0"/>
              <a:t>Hace referencia a los utensilios, herramientas o elementos auxiliares que son utilizados para optimizar el desempeño de un arma menos letal, los cuales dependen del conjunto principal.</a:t>
            </a:r>
            <a:endParaRPr lang="es-ES" sz="1600" dirty="0"/>
          </a:p>
          <a:p>
            <a:pPr algn="just"/>
            <a:r>
              <a:rPr lang="es-ES" sz="1600" i="1" dirty="0"/>
              <a:t> </a:t>
            </a:r>
            <a:endParaRPr lang="es-ES" sz="1600" dirty="0"/>
          </a:p>
          <a:p>
            <a:pPr lvl="0" algn="just"/>
            <a:r>
              <a:rPr lang="es-ES" sz="1600" i="1" dirty="0" smtClean="0"/>
              <a:t>3. </a:t>
            </a:r>
            <a:r>
              <a:rPr lang="es-ES" sz="1600" b="1" i="1" dirty="0" smtClean="0"/>
              <a:t>Partes </a:t>
            </a:r>
            <a:r>
              <a:rPr lang="es-ES" sz="1600" b="1" i="1" dirty="0"/>
              <a:t>de armas, elementos y dispositivos menos letales. </a:t>
            </a:r>
            <a:r>
              <a:rPr lang="es-ES" sz="1600" i="1" dirty="0"/>
              <a:t>Son piezas que integran un conjunto de mecanismo que cumplen una función o acción general para el funcionamiento de un arma menos letal. </a:t>
            </a:r>
            <a:endParaRPr lang="es-ES" sz="1600" i="1" dirty="0" smtClean="0"/>
          </a:p>
          <a:p>
            <a:pPr lvl="0" algn="just"/>
            <a:endParaRPr lang="es-ES" sz="1600" dirty="0"/>
          </a:p>
          <a:p>
            <a:pPr lvl="0" algn="just"/>
            <a:r>
              <a:rPr lang="es-ES" sz="1600" i="1" dirty="0" smtClean="0"/>
              <a:t>4. </a:t>
            </a:r>
            <a:r>
              <a:rPr lang="es-ES" sz="1600" b="1" i="1" dirty="0" smtClean="0"/>
              <a:t>Municiones </a:t>
            </a:r>
            <a:r>
              <a:rPr lang="es-ES" sz="1600" b="1" i="1" dirty="0"/>
              <a:t>para armas, elementos y dispositivos menos letales</a:t>
            </a:r>
            <a:r>
              <a:rPr lang="es-ES" sz="1600" i="1" dirty="0"/>
              <a:t>. </a:t>
            </a:r>
            <a:r>
              <a:rPr lang="es-ES" sz="1600" i="1" dirty="0" smtClean="0"/>
              <a:t>Corresponde </a:t>
            </a:r>
            <a:r>
              <a:rPr lang="es-ES" sz="1600" i="1" dirty="0"/>
              <a:t>a la unidad de carga diseñada para ser empleada en las armas, elementos y dispositivos menos letales, necesaria para su funcionamiento unidades, las cuales generan en una persona incomodad física o dolor.</a:t>
            </a:r>
            <a:endParaRPr lang="es-ES" sz="1600" dirty="0"/>
          </a:p>
        </p:txBody>
      </p:sp>
    </p:spTree>
    <p:extLst>
      <p:ext uri="{BB962C8B-B14F-4D97-AF65-F5344CB8AC3E}">
        <p14:creationId xmlns:p14="http://schemas.microsoft.com/office/powerpoint/2010/main" val="22447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041556"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AGOSTO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215900" y="2899218"/>
            <a:ext cx="3342410" cy="2123658"/>
          </a:xfrm>
          <a:prstGeom prst="rect">
            <a:avLst/>
          </a:prstGeom>
        </p:spPr>
        <p:txBody>
          <a:bodyPr wrap="square">
            <a:spAutoFit/>
          </a:bodyPr>
          <a:lstStyle/>
          <a:p>
            <a:pPr algn="ctr"/>
            <a:r>
              <a:rPr lang="es-CO" sz="2400" dirty="0" smtClean="0"/>
              <a:t> </a:t>
            </a:r>
            <a:r>
              <a:rPr lang="es-CO" sz="2000" b="1" dirty="0" smtClean="0"/>
              <a:t>Armas, Elementos y Dispositivos Menos Letales</a:t>
            </a:r>
          </a:p>
          <a:p>
            <a:pPr algn="ctr"/>
            <a:r>
              <a:rPr lang="es-CO" sz="2000" b="1" i="1" dirty="0" smtClean="0"/>
              <a:t>Clasificación</a:t>
            </a:r>
          </a:p>
          <a:p>
            <a:pPr algn="just"/>
            <a:r>
              <a:rPr lang="es-CO" sz="1600" dirty="0" smtClean="0"/>
              <a:t>(Articulo 28 de la Ley 2197 de 2022) </a:t>
            </a:r>
          </a:p>
          <a:p>
            <a:pPr algn="just"/>
            <a:r>
              <a:rPr lang="es-CO" sz="2400" dirty="0" smtClean="0"/>
              <a:t> </a:t>
            </a:r>
          </a:p>
          <a:p>
            <a:pPr algn="just"/>
            <a:endParaRPr lang="es-CO" sz="1400" dirty="0"/>
          </a:p>
          <a:p>
            <a:pPr algn="just"/>
            <a:endParaRPr lang="es-ES" sz="1400" dirty="0"/>
          </a:p>
        </p:txBody>
      </p:sp>
      <p:sp>
        <p:nvSpPr>
          <p:cNvPr id="8" name="Rectángulo 7"/>
          <p:cNvSpPr/>
          <p:nvPr/>
        </p:nvSpPr>
        <p:spPr>
          <a:xfrm>
            <a:off x="215900" y="668668"/>
            <a:ext cx="10729487"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DIFERENCIAS NORMATIVAS ENTRE ARMAS TRAUMÁTICAS Y  ARMAS MENOS LETALES </a:t>
            </a:r>
            <a:endParaRPr lang="es-CO" sz="2800" b="1" dirty="0" smtClean="0">
              <a:latin typeface="Arial" panose="020B0604020202020204" pitchFamily="34" charset="0"/>
              <a:cs typeface="Arial" panose="020B0604020202020204" pitchFamily="34" charset="0"/>
            </a:endParaRPr>
          </a:p>
        </p:txBody>
      </p:sp>
      <p:sp>
        <p:nvSpPr>
          <p:cNvPr id="2" name="CuadroTexto 1"/>
          <p:cNvSpPr txBox="1"/>
          <p:nvPr/>
        </p:nvSpPr>
        <p:spPr>
          <a:xfrm>
            <a:off x="3729818" y="2252887"/>
            <a:ext cx="8258981" cy="3416320"/>
          </a:xfrm>
          <a:prstGeom prst="rect">
            <a:avLst/>
          </a:prstGeom>
          <a:noFill/>
        </p:spPr>
        <p:txBody>
          <a:bodyPr wrap="square" rtlCol="0">
            <a:spAutoFit/>
          </a:bodyPr>
          <a:lstStyle/>
          <a:p>
            <a:r>
              <a:rPr lang="es-ES" b="1" i="1" dirty="0"/>
              <a:t>b) Clasificación: </a:t>
            </a:r>
            <a:endParaRPr lang="es-ES" b="1" dirty="0"/>
          </a:p>
          <a:p>
            <a:r>
              <a:rPr lang="es-ES" i="1" dirty="0"/>
              <a:t> </a:t>
            </a:r>
            <a:endParaRPr lang="es-ES" dirty="0"/>
          </a:p>
          <a:p>
            <a:pPr marL="342900" lvl="0" indent="-342900">
              <a:buAutoNum type="arabicPeriod"/>
            </a:pPr>
            <a:r>
              <a:rPr lang="es-ES" b="1" i="1" dirty="0" smtClean="0"/>
              <a:t>Energía </a:t>
            </a:r>
            <a:r>
              <a:rPr lang="es-ES" b="1" i="1" dirty="0"/>
              <a:t>cinética. </a:t>
            </a:r>
            <a:r>
              <a:rPr lang="es-ES" i="1" dirty="0"/>
              <a:t>Elemento diseñado para influir en el comportamiento de una persona, generando incomodidad física o dolor mediante el impacto no punzante o perforante; así mismo entiéndase la energía cinética como la energía que se genera por el </a:t>
            </a:r>
            <a:r>
              <a:rPr lang="es-ES" i="1" dirty="0" smtClean="0"/>
              <a:t>movimiento.</a:t>
            </a:r>
          </a:p>
          <a:p>
            <a:pPr lvl="0"/>
            <a:r>
              <a:rPr lang="es-ES" i="1" dirty="0" smtClean="0"/>
              <a:t> </a:t>
            </a:r>
            <a:endParaRPr lang="es-ES" i="1" dirty="0"/>
          </a:p>
          <a:p>
            <a:pPr lvl="0"/>
            <a:r>
              <a:rPr lang="es-ES" b="1" i="1" dirty="0" smtClean="0"/>
              <a:t>2. Neumáticas </a:t>
            </a:r>
            <a:r>
              <a:rPr lang="es-ES" b="1" i="1" dirty="0"/>
              <a:t>o de aire comprimido. </a:t>
            </a:r>
            <a:r>
              <a:rPr lang="es-ES" i="1" dirty="0"/>
              <a:t>Utilizan como fuerza impulsora del proyectil la originada por la expansión de un gas comprimido. </a:t>
            </a:r>
            <a:endParaRPr lang="es-ES" i="1" dirty="0" smtClean="0"/>
          </a:p>
          <a:p>
            <a:pPr lvl="0"/>
            <a:endParaRPr lang="es-ES" i="1" dirty="0" smtClean="0"/>
          </a:p>
          <a:p>
            <a:pPr lvl="0"/>
            <a:r>
              <a:rPr lang="es-ES" b="1" i="1" dirty="0" smtClean="0"/>
              <a:t>3. Fogueo</a:t>
            </a:r>
            <a:r>
              <a:rPr lang="es-ES" i="1" dirty="0"/>
              <a:t>. Utilizan un cartucho que carece de proyectil, el cual genera ruido similar al de un arma de fuego.” </a:t>
            </a:r>
            <a:endParaRPr lang="es-ES" dirty="0"/>
          </a:p>
        </p:txBody>
      </p:sp>
    </p:spTree>
    <p:extLst>
      <p:ext uri="{BB962C8B-B14F-4D97-AF65-F5344CB8AC3E}">
        <p14:creationId xmlns:p14="http://schemas.microsoft.com/office/powerpoint/2010/main" val="428580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041556"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AGOSTO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406400" y="1744887"/>
            <a:ext cx="7364974" cy="4585871"/>
          </a:xfrm>
          <a:prstGeom prst="rect">
            <a:avLst/>
          </a:prstGeom>
        </p:spPr>
        <p:txBody>
          <a:bodyPr wrap="square">
            <a:spAutoFit/>
          </a:bodyPr>
          <a:lstStyle/>
          <a:p>
            <a:r>
              <a:rPr lang="es-CO" sz="2000" b="1" dirty="0" smtClean="0"/>
              <a:t>Armas Traumáticas </a:t>
            </a:r>
          </a:p>
          <a:p>
            <a:r>
              <a:rPr lang="es-CO" sz="1700" dirty="0" smtClean="0"/>
              <a:t>(</a:t>
            </a:r>
            <a:r>
              <a:rPr lang="es-ES" sz="1700" dirty="0" smtClean="0"/>
              <a:t>Artículo </a:t>
            </a:r>
            <a:r>
              <a:rPr lang="es-ES" sz="1700" dirty="0"/>
              <a:t>2.2.4.3.6</a:t>
            </a:r>
            <a:r>
              <a:rPr lang="es-ES" sz="1700" dirty="0" smtClean="0"/>
              <a:t>. del Decreto 1417 de 2021) </a:t>
            </a:r>
          </a:p>
          <a:p>
            <a:pPr algn="ctr"/>
            <a:endParaRPr lang="es-CO" sz="1700" dirty="0"/>
          </a:p>
          <a:p>
            <a:pPr algn="just"/>
            <a:r>
              <a:rPr lang="es-CO" sz="1700" b="1" dirty="0"/>
              <a:t>ARTÍCULO 2.2.4.3.6. Armas traumáticas</a:t>
            </a:r>
            <a:r>
              <a:rPr lang="es-CO" sz="1700" dirty="0"/>
              <a:t>. Las armas traumáticas se clasificarán como</a:t>
            </a:r>
            <a:r>
              <a:rPr lang="es-CO" sz="1700" dirty="0" smtClean="0"/>
              <a:t>:</a:t>
            </a:r>
          </a:p>
          <a:p>
            <a:endParaRPr lang="es-CO" sz="1700" dirty="0"/>
          </a:p>
          <a:p>
            <a:pPr marL="342900" indent="-342900" algn="just">
              <a:buAutoNum type="arabicPeriod"/>
            </a:pPr>
            <a:r>
              <a:rPr lang="es-CO" sz="1700" dirty="0" smtClean="0"/>
              <a:t>Todas </a:t>
            </a:r>
            <a:r>
              <a:rPr lang="es-CO" sz="1700" dirty="0"/>
              <a:t>las armas traumáticas cuyas características correspondan a las tipologías establecidas en el </a:t>
            </a:r>
            <a:r>
              <a:rPr lang="es-CO" sz="1700" u="sng" dirty="0"/>
              <a:t>artículo 8</a:t>
            </a:r>
            <a:r>
              <a:rPr lang="es-CO" sz="1700" dirty="0"/>
              <a:t> del Decreto Ley 2535 de 1993 se considerarán armas de guerra o de uso privativo de la Fuerza </a:t>
            </a:r>
            <a:r>
              <a:rPr lang="es-CO" sz="1700" dirty="0" smtClean="0"/>
              <a:t>Pública.</a:t>
            </a:r>
          </a:p>
          <a:p>
            <a:pPr marL="342900" indent="-342900" algn="just">
              <a:buAutoNum type="arabicPeriod"/>
            </a:pPr>
            <a:endParaRPr lang="es-CO" sz="1700" dirty="0" smtClean="0"/>
          </a:p>
          <a:p>
            <a:pPr marL="342900" indent="-342900" algn="just">
              <a:buAutoNum type="arabicPeriod"/>
            </a:pPr>
            <a:r>
              <a:rPr lang="es-CO" sz="1700" dirty="0" smtClean="0"/>
              <a:t>Todas </a:t>
            </a:r>
            <a:r>
              <a:rPr lang="es-CO" sz="1700" dirty="0"/>
              <a:t>las armas traumáticas cuyas características correspondan a las tipologías establecidas en el </a:t>
            </a:r>
            <a:r>
              <a:rPr lang="es-CO" sz="1700" u="sng" dirty="0"/>
              <a:t>artículo 9 </a:t>
            </a:r>
            <a:r>
              <a:rPr lang="es-CO" sz="1700" dirty="0"/>
              <a:t>del Decreto Ley 2535 de 1993 se considerarán armas de uso </a:t>
            </a:r>
            <a:r>
              <a:rPr lang="es-CO" sz="1700" dirty="0" smtClean="0"/>
              <a:t>restringido.</a:t>
            </a:r>
          </a:p>
          <a:p>
            <a:pPr marL="342900" indent="-342900" algn="just">
              <a:buAutoNum type="arabicPeriod"/>
            </a:pPr>
            <a:endParaRPr lang="es-CO" sz="1700" dirty="0" smtClean="0"/>
          </a:p>
          <a:p>
            <a:pPr marL="342900" indent="-342900" algn="just">
              <a:buAutoNum type="arabicPeriod"/>
            </a:pPr>
            <a:r>
              <a:rPr lang="es-CO" sz="1700" dirty="0" smtClean="0"/>
              <a:t>Todas </a:t>
            </a:r>
            <a:r>
              <a:rPr lang="es-CO" sz="1700" dirty="0"/>
              <a:t>las armas Traumáticas cuyas características correspondan a las tipologías establecidas en el </a:t>
            </a:r>
            <a:r>
              <a:rPr lang="es-CO" sz="1700" u="sng" dirty="0"/>
              <a:t>artículo 11 </a:t>
            </a:r>
            <a:r>
              <a:rPr lang="es-CO" sz="1700" dirty="0"/>
              <a:t>del Decreto Ley 2535 de 1993 se considerarán armas de uso civil de defensa personal</a:t>
            </a:r>
            <a:r>
              <a:rPr lang="es-CO" sz="1700" dirty="0" smtClean="0"/>
              <a:t>.</a:t>
            </a:r>
            <a:endParaRPr lang="es-CO" sz="1700" dirty="0"/>
          </a:p>
        </p:txBody>
      </p:sp>
      <p:sp>
        <p:nvSpPr>
          <p:cNvPr id="8" name="Rectángulo 7"/>
          <p:cNvSpPr/>
          <p:nvPr/>
        </p:nvSpPr>
        <p:spPr>
          <a:xfrm>
            <a:off x="215900" y="668668"/>
            <a:ext cx="10729487"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DIFERENCIAS NORMATIVAS ENTRE ARMAS TRAUMÁTICAS Y  ARMAS MENOS LETALES </a:t>
            </a:r>
            <a:endParaRPr lang="es-CO" sz="2800" b="1" dirty="0" smtClean="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8064500" y="2523816"/>
            <a:ext cx="3638550" cy="2981845"/>
          </a:xfrm>
          <a:prstGeom prst="rect">
            <a:avLst/>
          </a:prstGeom>
        </p:spPr>
      </p:pic>
    </p:spTree>
    <p:extLst>
      <p:ext uri="{BB962C8B-B14F-4D97-AF65-F5344CB8AC3E}">
        <p14:creationId xmlns:p14="http://schemas.microsoft.com/office/powerpoint/2010/main" val="58668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041556"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AGOSTO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215900" y="1963580"/>
            <a:ext cx="11633200" cy="1723549"/>
          </a:xfrm>
          <a:prstGeom prst="rect">
            <a:avLst/>
          </a:prstGeom>
        </p:spPr>
        <p:txBody>
          <a:bodyPr wrap="square">
            <a:spAutoFit/>
          </a:bodyPr>
          <a:lstStyle/>
          <a:p>
            <a:r>
              <a:rPr lang="es-ES" dirty="0" smtClean="0"/>
              <a:t>Ahora </a:t>
            </a:r>
            <a:r>
              <a:rPr lang="es-ES" dirty="0"/>
              <a:t>bien, cabe advertir que lo que hace el </a:t>
            </a:r>
            <a:r>
              <a:rPr lang="es-ES" dirty="0" smtClean="0"/>
              <a:t>Decreto 1417 de 2021,  </a:t>
            </a:r>
            <a:r>
              <a:rPr lang="es-ES" dirty="0"/>
              <a:t>en cuanto las armas traumáticas, es clasificarlas en categorías ya existentes, por lo que realiza una remisión expresa a la definición de arma, del </a:t>
            </a:r>
            <a:r>
              <a:rPr lang="es-ES" b="1" dirty="0"/>
              <a:t>Decreto - Ley 2535 de 1993 </a:t>
            </a:r>
            <a:r>
              <a:rPr lang="es-ES" dirty="0"/>
              <a:t>que dice en sus artículos 5 y 6 lo siguiente:</a:t>
            </a:r>
          </a:p>
          <a:p>
            <a:r>
              <a:rPr lang="es-ES" i="1" dirty="0"/>
              <a:t> </a:t>
            </a:r>
            <a:r>
              <a:rPr lang="es-ES" b="1" i="1" dirty="0"/>
              <a:t> </a:t>
            </a:r>
            <a:endParaRPr lang="es-ES" dirty="0"/>
          </a:p>
          <a:p>
            <a:endParaRPr lang="es-ES" sz="1700" dirty="0" smtClean="0"/>
          </a:p>
          <a:p>
            <a:pPr algn="ctr"/>
            <a:endParaRPr lang="es-CO" sz="1700" dirty="0"/>
          </a:p>
        </p:txBody>
      </p:sp>
      <p:sp>
        <p:nvSpPr>
          <p:cNvPr id="8" name="Rectángulo 7"/>
          <p:cNvSpPr/>
          <p:nvPr/>
        </p:nvSpPr>
        <p:spPr>
          <a:xfrm>
            <a:off x="215900" y="668668"/>
            <a:ext cx="10729487"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DIFERENCIAS NORMATIVAS ENTRE ARMAS TRAUMÁTICAS Y  ARMAS MENOS LETALES </a:t>
            </a:r>
            <a:endParaRPr lang="es-CO" sz="2800" b="1" dirty="0" smtClean="0">
              <a:latin typeface="Arial" panose="020B0604020202020204" pitchFamily="34" charset="0"/>
              <a:cs typeface="Arial" panose="020B0604020202020204" pitchFamily="34" charset="0"/>
            </a:endParaRPr>
          </a:p>
        </p:txBody>
      </p:sp>
      <p:pic>
        <p:nvPicPr>
          <p:cNvPr id="2" name="Imagen 1"/>
          <p:cNvPicPr>
            <a:picLocks noChangeAspect="1"/>
          </p:cNvPicPr>
          <p:nvPr/>
        </p:nvPicPr>
        <p:blipFill rotWithShape="1">
          <a:blip r:embed="rId2"/>
          <a:srcRect t="3123"/>
          <a:stretch/>
        </p:blipFill>
        <p:spPr>
          <a:xfrm rot="21438630">
            <a:off x="601635" y="3324184"/>
            <a:ext cx="2781301" cy="2363492"/>
          </a:xfrm>
          <a:prstGeom prst="rect">
            <a:avLst/>
          </a:prstGeom>
        </p:spPr>
      </p:pic>
      <p:sp>
        <p:nvSpPr>
          <p:cNvPr id="5" name="CuadroTexto 4"/>
          <p:cNvSpPr txBox="1"/>
          <p:nvPr/>
        </p:nvSpPr>
        <p:spPr>
          <a:xfrm>
            <a:off x="3436856" y="2914254"/>
            <a:ext cx="8065362" cy="2862322"/>
          </a:xfrm>
          <a:prstGeom prst="rect">
            <a:avLst/>
          </a:prstGeom>
          <a:noFill/>
        </p:spPr>
        <p:txBody>
          <a:bodyPr wrap="square" rtlCol="0">
            <a:spAutoFit/>
          </a:bodyPr>
          <a:lstStyle/>
          <a:p>
            <a:endParaRPr lang="es-ES" dirty="0"/>
          </a:p>
          <a:p>
            <a:pPr lvl="2" algn="ctr"/>
            <a:r>
              <a:rPr lang="es-ES" i="1" dirty="0"/>
              <a:t>“</a:t>
            </a:r>
            <a:r>
              <a:rPr lang="es-ES" b="1" i="1" dirty="0"/>
              <a:t>ARTICULO 5o. Definición</a:t>
            </a:r>
            <a:r>
              <a:rPr lang="es-ES" i="1" dirty="0"/>
              <a:t>. Son armas, todos aquellos instrumentos fabricados con el propósito de producir amenaza, lesión o muerte a una </a:t>
            </a:r>
            <a:r>
              <a:rPr lang="es-ES" i="1" dirty="0" smtClean="0"/>
              <a:t>personal </a:t>
            </a:r>
            <a:r>
              <a:rPr lang="es-ES" i="1" dirty="0"/>
              <a:t> </a:t>
            </a:r>
            <a:endParaRPr lang="es-ES" dirty="0"/>
          </a:p>
          <a:p>
            <a:pPr lvl="2" algn="ctr"/>
            <a:r>
              <a:rPr lang="es-ES" b="1" i="1" dirty="0"/>
              <a:t>ARTICULO 6o. Definición de Armas de Fuego.</a:t>
            </a:r>
            <a:r>
              <a:rPr lang="es-ES" i="1" dirty="0"/>
              <a:t> Son armas de fuego las que emplean como agente impulsor del proyectil la fuerza creada por expansión de los gases producidos por la combustión de una sustancia química.</a:t>
            </a:r>
            <a:endParaRPr lang="es-ES" dirty="0"/>
          </a:p>
          <a:p>
            <a:pPr lvl="2" algn="ctr"/>
            <a:r>
              <a:rPr lang="es-ES" b="1" i="1" dirty="0"/>
              <a:t> </a:t>
            </a:r>
            <a:r>
              <a:rPr lang="es-ES" i="1" dirty="0" smtClean="0"/>
              <a:t>Las </a:t>
            </a:r>
            <a:r>
              <a:rPr lang="es-ES" i="1" dirty="0"/>
              <a:t>armas pierden su carácter cuando sean total y permanentemente inservibles y no sean portadas”</a:t>
            </a:r>
            <a:r>
              <a:rPr lang="es-ES" b="1" i="1" dirty="0"/>
              <a:t> </a:t>
            </a:r>
            <a:endParaRPr lang="es-ES" dirty="0"/>
          </a:p>
        </p:txBody>
      </p:sp>
    </p:spTree>
    <p:extLst>
      <p:ext uri="{BB962C8B-B14F-4D97-AF65-F5344CB8AC3E}">
        <p14:creationId xmlns:p14="http://schemas.microsoft.com/office/powerpoint/2010/main" val="2462675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29818" y="146446"/>
            <a:ext cx="4041556"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AGOSTO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3" name="Rectángulo 2"/>
          <p:cNvSpPr/>
          <p:nvPr/>
        </p:nvSpPr>
        <p:spPr>
          <a:xfrm>
            <a:off x="215900" y="2192180"/>
            <a:ext cx="11633200" cy="3954929"/>
          </a:xfrm>
          <a:prstGeom prst="rect">
            <a:avLst/>
          </a:prstGeom>
        </p:spPr>
        <p:txBody>
          <a:bodyPr wrap="square">
            <a:spAutoFit/>
          </a:bodyPr>
          <a:lstStyle/>
          <a:p>
            <a:pPr algn="just"/>
            <a:r>
              <a:rPr lang="es-ES" dirty="0"/>
              <a:t>L</a:t>
            </a:r>
            <a:r>
              <a:rPr lang="es-ES" dirty="0" smtClean="0"/>
              <a:t>as </a:t>
            </a:r>
            <a:r>
              <a:rPr lang="es-ES" b="1" dirty="0"/>
              <a:t>“Armas Traumáticas”</a:t>
            </a:r>
            <a:r>
              <a:rPr lang="es-ES" dirty="0"/>
              <a:t> hacen parte del monopolio constitucional del Estado por lo que los particulares no pueden comercializar este tipo de armas, de conformidad con lo dispuesto por el Decreto 1417 de 2021, siendo necesario que las armas traumáticas cuenten con el respectivo marcaje realizado por Indumil y el correspondiente permiso de tenencia y/o porte expedido por el Departamento Control Comercio de Armas, Municiones y Explosivos – DCCAE, cumpliendo con las mismas prerrogativas y prohibiciones señaladas en el Decreto – Ley 2535 de 1993 para las armas de fuego, dentro del periodo de transición contemplado en Decreto 1417 de 2021 y el procedimiento establecido en la Circular Conjunta No. 001 de 2022</a:t>
            </a:r>
            <a:r>
              <a:rPr lang="es-ES" dirty="0" smtClean="0"/>
              <a:t>.</a:t>
            </a:r>
          </a:p>
          <a:p>
            <a:pPr algn="just"/>
            <a:endParaRPr lang="es-CO" dirty="0"/>
          </a:p>
          <a:p>
            <a:pPr algn="just"/>
            <a:r>
              <a:rPr lang="es-CO" dirty="0" smtClean="0"/>
              <a:t>Las </a:t>
            </a:r>
            <a:r>
              <a:rPr lang="es-CO" b="1" dirty="0" smtClean="0"/>
              <a:t>“Armas </a:t>
            </a:r>
            <a:r>
              <a:rPr lang="es-CO" b="1" dirty="0"/>
              <a:t>Menos </a:t>
            </a:r>
            <a:r>
              <a:rPr lang="es-CO" b="1" dirty="0" smtClean="0"/>
              <a:t>Letales”</a:t>
            </a:r>
            <a:r>
              <a:rPr lang="es-CO" dirty="0" smtClean="0"/>
              <a:t>, </a:t>
            </a:r>
            <a:r>
              <a:rPr lang="es-CO" dirty="0"/>
              <a:t>no son Armas de Fuego y/o traumáticas, por lo que se debe aplicar la Ley 2197 del </a:t>
            </a:r>
            <a:r>
              <a:rPr lang="es-CO" dirty="0" smtClean="0"/>
              <a:t>2022, y </a:t>
            </a:r>
            <a:r>
              <a:rPr lang="es-ES" dirty="0" smtClean="0"/>
              <a:t>con </a:t>
            </a:r>
            <a:r>
              <a:rPr lang="es-ES" dirty="0"/>
              <a:t>ocasión a la inesperada declaratoria de inexequibilidad por parte de la Corte Constitucional a través de sentencia C- 014 de 2023, este tipo de dispositivos hacen parte del monopolio constitucional del Estado por lo que la Industria Militar – INDUMIL, realiza la verificación para autorización de importaciones de aquellos dispositivos que cumplan con las características establecidas en el artículo 28 de la Ley 2197 de 2022</a:t>
            </a:r>
            <a:r>
              <a:rPr lang="es-ES" dirty="0" smtClean="0"/>
              <a:t>.</a:t>
            </a:r>
          </a:p>
          <a:p>
            <a:pPr algn="ctr"/>
            <a:endParaRPr lang="es-CO" sz="1700" dirty="0"/>
          </a:p>
        </p:txBody>
      </p:sp>
      <p:sp>
        <p:nvSpPr>
          <p:cNvPr id="8" name="Rectángulo 7"/>
          <p:cNvSpPr/>
          <p:nvPr/>
        </p:nvSpPr>
        <p:spPr>
          <a:xfrm>
            <a:off x="215900" y="668668"/>
            <a:ext cx="10729487" cy="954107"/>
          </a:xfrm>
          <a:prstGeom prst="rect">
            <a:avLst/>
          </a:prstGeom>
        </p:spPr>
        <p:txBody>
          <a:bodyPr wrap="square">
            <a:spAutoFit/>
          </a:bodyPr>
          <a:lstStyle/>
          <a:p>
            <a:pPr algn="ctr"/>
            <a:r>
              <a:rPr lang="es-CO" sz="2800" b="1" dirty="0" smtClean="0">
                <a:latin typeface="Arial" panose="020B0604020202020204" pitchFamily="34" charset="0"/>
                <a:cs typeface="Arial" panose="020B0604020202020204" pitchFamily="34" charset="0"/>
              </a:rPr>
              <a:t>DIFERENCIAS NORMATIVAS ENTRE ARMAS TRAUMÁTICAS Y  ARMAS MENOS LETALES </a:t>
            </a:r>
            <a:endParaRPr lang="es-CO" sz="28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2253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554200" y="32203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MUCHAS GRACIAS</a:t>
            </a:r>
          </a:p>
        </p:txBody>
      </p:sp>
      <p:sp>
        <p:nvSpPr>
          <p:cNvPr id="4" name="Rectángulo 3"/>
          <p:cNvSpPr/>
          <p:nvPr/>
        </p:nvSpPr>
        <p:spPr>
          <a:xfrm>
            <a:off x="2166994" y="1483147"/>
            <a:ext cx="1377813" cy="369332"/>
          </a:xfrm>
          <a:prstGeom prst="rect">
            <a:avLst/>
          </a:prstGeom>
        </p:spPr>
        <p:txBody>
          <a:bodyPr wrap="none">
            <a:spAutoFit/>
          </a:bodyPr>
          <a:lstStyle/>
          <a:p>
            <a:pPr algn="ctr"/>
            <a:r>
              <a:rPr lang="es-CO" dirty="0"/>
              <a:t>Oficina Legal</a:t>
            </a:r>
            <a:endParaRPr lang="es-ES" dirty="0"/>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1344</TotalTime>
  <Words>609</Words>
  <Application>Microsoft Office PowerPoint</Application>
  <PresentationFormat>Panorámica</PresentationFormat>
  <Paragraphs>65</Paragraphs>
  <Slides>8</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vt:i4>
      </vt:variant>
    </vt:vector>
  </HeadingPairs>
  <TitlesOfParts>
    <vt:vector size="14" baseType="lpstr">
      <vt:lpstr>Arial</vt:lpstr>
      <vt:lpstr>Arial Black</vt:lpstr>
      <vt:lpstr>Calibri</vt:lpstr>
      <vt:lpstr>Calibri Light</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100</cp:revision>
  <dcterms:created xsi:type="dcterms:W3CDTF">2021-07-07T17:06:09Z</dcterms:created>
  <dcterms:modified xsi:type="dcterms:W3CDTF">2023-09-19T18:52:54Z</dcterms:modified>
</cp:coreProperties>
</file>