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FEBRERO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809522" cy="461665"/>
          </a:xfrm>
          <a:prstGeom prst="rect">
            <a:avLst/>
          </a:prstGeom>
        </p:spPr>
        <p:txBody>
          <a:bodyPr wrap="none">
            <a:spAutoFit/>
          </a:bodyPr>
          <a:lstStyle/>
          <a:p>
            <a:r>
              <a:rPr lang="es-CO" sz="2400" b="1" dirty="0"/>
              <a:t>BOLETÍN DE TUTELAS </a:t>
            </a:r>
            <a:r>
              <a:rPr lang="es-CO" sz="2400" b="1" dirty="0" smtClean="0"/>
              <a:t>FEBRERO 2023</a:t>
            </a:r>
            <a:endParaRPr lang="es-ES" sz="2400" b="1" dirty="0"/>
          </a:p>
        </p:txBody>
      </p:sp>
      <p:graphicFrame>
        <p:nvGraphicFramePr>
          <p:cNvPr id="4" name="Tabla 3"/>
          <p:cNvGraphicFramePr>
            <a:graphicFrameLocks noGrp="1"/>
          </p:cNvGraphicFramePr>
          <p:nvPr>
            <p:extLst>
              <p:ext uri="{D42A27DB-BD31-4B8C-83A1-F6EECF244321}">
                <p14:modId xmlns:p14="http://schemas.microsoft.com/office/powerpoint/2010/main" val="418029051"/>
              </p:ext>
            </p:extLst>
          </p:nvPr>
        </p:nvGraphicFramePr>
        <p:xfrm>
          <a:off x="249382" y="887472"/>
          <a:ext cx="11614067" cy="5121442"/>
        </p:xfrm>
        <a:graphic>
          <a:graphicData uri="http://schemas.openxmlformats.org/drawingml/2006/table">
            <a:tbl>
              <a:tblPr/>
              <a:tblGrid>
                <a:gridCol w="448130">
                  <a:extLst>
                    <a:ext uri="{9D8B030D-6E8A-4147-A177-3AD203B41FA5}">
                      <a16:colId xmlns:a16="http://schemas.microsoft.com/office/drawing/2014/main" val="3511244118"/>
                    </a:ext>
                  </a:extLst>
                </a:gridCol>
                <a:gridCol w="1630052">
                  <a:extLst>
                    <a:ext uri="{9D8B030D-6E8A-4147-A177-3AD203B41FA5}">
                      <a16:colId xmlns:a16="http://schemas.microsoft.com/office/drawing/2014/main" val="1585965726"/>
                    </a:ext>
                  </a:extLst>
                </a:gridCol>
                <a:gridCol w="1842965">
                  <a:extLst>
                    <a:ext uri="{9D8B030D-6E8A-4147-A177-3AD203B41FA5}">
                      <a16:colId xmlns:a16="http://schemas.microsoft.com/office/drawing/2014/main" val="4194001656"/>
                    </a:ext>
                  </a:extLst>
                </a:gridCol>
                <a:gridCol w="1170121">
                  <a:extLst>
                    <a:ext uri="{9D8B030D-6E8A-4147-A177-3AD203B41FA5}">
                      <a16:colId xmlns:a16="http://schemas.microsoft.com/office/drawing/2014/main" val="1401254763"/>
                    </a:ext>
                  </a:extLst>
                </a:gridCol>
                <a:gridCol w="1725168">
                  <a:extLst>
                    <a:ext uri="{9D8B030D-6E8A-4147-A177-3AD203B41FA5}">
                      <a16:colId xmlns:a16="http://schemas.microsoft.com/office/drawing/2014/main" val="2311976954"/>
                    </a:ext>
                  </a:extLst>
                </a:gridCol>
                <a:gridCol w="976067">
                  <a:extLst>
                    <a:ext uri="{9D8B030D-6E8A-4147-A177-3AD203B41FA5}">
                      <a16:colId xmlns:a16="http://schemas.microsoft.com/office/drawing/2014/main" val="3596605731"/>
                    </a:ext>
                  </a:extLst>
                </a:gridCol>
                <a:gridCol w="1157672">
                  <a:extLst>
                    <a:ext uri="{9D8B030D-6E8A-4147-A177-3AD203B41FA5}">
                      <a16:colId xmlns:a16="http://schemas.microsoft.com/office/drawing/2014/main" val="3354800076"/>
                    </a:ext>
                  </a:extLst>
                </a:gridCol>
                <a:gridCol w="1058088">
                  <a:extLst>
                    <a:ext uri="{9D8B030D-6E8A-4147-A177-3AD203B41FA5}">
                      <a16:colId xmlns:a16="http://schemas.microsoft.com/office/drawing/2014/main" val="3420563087"/>
                    </a:ext>
                  </a:extLst>
                </a:gridCol>
                <a:gridCol w="1605804">
                  <a:extLst>
                    <a:ext uri="{9D8B030D-6E8A-4147-A177-3AD203B41FA5}">
                      <a16:colId xmlns:a16="http://schemas.microsoft.com/office/drawing/2014/main" val="2163159036"/>
                    </a:ext>
                  </a:extLst>
                </a:gridCol>
              </a:tblGrid>
              <a:tr h="253889">
                <a:tc gridSpan="9">
                  <a:txBody>
                    <a:bodyPr/>
                    <a:lstStyle/>
                    <a:p>
                      <a:pPr algn="ctr" fontAlgn="ctr"/>
                      <a:r>
                        <a:rPr lang="es-ES" sz="1600" b="1" i="0" u="none" strike="noStrike" dirty="0">
                          <a:solidFill>
                            <a:srgbClr val="000000"/>
                          </a:solidFill>
                          <a:effectLst/>
                          <a:latin typeface="Calibri" panose="020F0502020204030204" pitchFamily="34" charset="0"/>
                        </a:rPr>
                        <a:t>TUTELAS FEBRERO 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99854479"/>
                  </a:ext>
                </a:extLst>
              </a:tr>
              <a:tr h="494076">
                <a:tc>
                  <a:txBody>
                    <a:bodyPr/>
                    <a:lstStyle/>
                    <a:p>
                      <a:pPr algn="ctr" fontAlgn="ctr"/>
                      <a:r>
                        <a:rPr lang="es-ES" sz="1050" b="1" i="0" u="none" strike="noStrike" dirty="0" smtClean="0">
                          <a:solidFill>
                            <a:srgbClr val="000000"/>
                          </a:solidFill>
                          <a:effectLst/>
                          <a:latin typeface="Calibri" panose="020F0502020204030204" pitchFamily="34" charset="0"/>
                        </a:rPr>
                        <a:t>Ítem</a:t>
                      </a:r>
                      <a:endParaRPr lang="es-ES" sz="1050" b="1" i="0" u="none" strike="noStrike" dirty="0">
                        <a:solidFill>
                          <a:srgbClr val="000000"/>
                        </a:solidFill>
                        <a:effectLst/>
                        <a:latin typeface="Calibri" panose="020F0502020204030204" pitchFamily="34" charset="0"/>
                      </a:endParaRP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dirty="0">
                          <a:solidFill>
                            <a:srgbClr val="000000"/>
                          </a:solidFill>
                          <a:effectLst/>
                          <a:latin typeface="Calibri" panose="020F0502020204030204" pitchFamily="34" charset="0"/>
                        </a:rPr>
                        <a:t>NUMERO DE RADICADO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DESPACHO JUDICIAL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ACCIONANTE</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dirty="0">
                          <a:solidFill>
                            <a:srgbClr val="000000"/>
                          </a:solidFill>
                          <a:effectLst/>
                          <a:latin typeface="Calibri" panose="020F0502020204030204" pitchFamily="34" charset="0"/>
                        </a:rPr>
                        <a:t>ACCIONADO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CONTESTACIÓN</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FALLO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ESTADO ACTUAL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DERECHO FUNDAMENTAL PRESUNTAMENTE VULNERADO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498487"/>
                  </a:ext>
                </a:extLst>
              </a:tr>
              <a:tr h="496463">
                <a:tc>
                  <a:txBody>
                    <a:bodyPr/>
                    <a:lstStyle/>
                    <a:p>
                      <a:pPr algn="ctr" fontAlgn="ctr"/>
                      <a:r>
                        <a:rPr lang="es-ES" sz="1050" b="0" i="0" u="none" strike="noStrike">
                          <a:solidFill>
                            <a:srgbClr val="000000"/>
                          </a:solidFill>
                          <a:effectLst/>
                          <a:latin typeface="Calibri" panose="020F0502020204030204" pitchFamily="34" charset="0"/>
                        </a:rPr>
                        <a:t>1</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Juzgado Cincuenta Penal del Circuito Ley 600 de 2000, Bogotá D.C.</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JOSE ANTONIO GOMEZ ROMERO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14/02/2023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A FAVOR DE 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Terminada</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Derecho al Trabajo, Seguridad Social, Minimo Vital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3948203"/>
                  </a:ext>
                </a:extLst>
              </a:tr>
              <a:tr h="580372">
                <a:tc>
                  <a:txBody>
                    <a:bodyPr/>
                    <a:lstStyle/>
                    <a:p>
                      <a:pPr algn="ctr" fontAlgn="ctr"/>
                      <a:r>
                        <a:rPr lang="es-ES" sz="1050" b="0" i="0" u="none" strike="noStrike">
                          <a:solidFill>
                            <a:srgbClr val="000000"/>
                          </a:solidFill>
                          <a:effectLst/>
                          <a:latin typeface="Calibri" panose="020F0502020204030204" pitchFamily="34" charset="0"/>
                        </a:rPr>
                        <a:t>2</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2023-00024</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Juzgado Veintiuno Laboral del Circuito de Cali, Valle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GUSTAVO ADOLFO HERNANDEZ QUIÑONEZ</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MINISTERIO DE DEFENSA NACIONAL - INDUMIL - DCCAE</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21/02/2023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A FAVOR DE 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Terminada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Debido Proceso, Derecho de Petición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803976"/>
                  </a:ext>
                </a:extLst>
              </a:tr>
              <a:tr h="494076">
                <a:tc>
                  <a:txBody>
                    <a:bodyPr/>
                    <a:lstStyle/>
                    <a:p>
                      <a:pPr algn="ctr" fontAlgn="ctr"/>
                      <a:r>
                        <a:rPr lang="es-ES" sz="1050" b="0" i="0" u="none" strike="noStrike">
                          <a:solidFill>
                            <a:srgbClr val="000000"/>
                          </a:solidFill>
                          <a:effectLst/>
                          <a:latin typeface="Calibri" panose="020F0502020204030204" pitchFamily="34" charset="0"/>
                        </a:rPr>
                        <a:t>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2023-00039</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 Juzgado Catorce Administrativo Oral Del Circuito Judicial De Bucaramanga</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JORGE ELIECER MENESES VELASCO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INDUMIL - DCCAE</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22/02/2023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A FAVOR DE 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Terminada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Debido Proceso, Derecho de Petición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847473"/>
                  </a:ext>
                </a:extLst>
              </a:tr>
              <a:tr h="1795735">
                <a:tc>
                  <a:txBody>
                    <a:bodyPr/>
                    <a:lstStyle/>
                    <a:p>
                      <a:pPr algn="ctr" fontAlgn="ctr"/>
                      <a:r>
                        <a:rPr lang="es-ES" sz="1050" b="0" i="0" u="none" strike="noStrike">
                          <a:solidFill>
                            <a:srgbClr val="000000"/>
                          </a:solidFill>
                          <a:effectLst/>
                          <a:latin typeface="Calibri" panose="020F0502020204030204" pitchFamily="34" charset="0"/>
                        </a:rPr>
                        <a:t>4</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2023-00035</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Juzgado Dieciocho Civil Del Circuito de Cali, Valle</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DOUGLAS ALEXANDER VELASCO CHILO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FISCALIA GENERAL DE LA NACION, LA RAMA JUDICIAL (Consejo Superior de la Judicatura, se entiende), POLICIA NACIONAL - DIJIN, ALMACENES EXITO, TRANSPORTADORA RAPIDO HUMADEA, FINAMIGA, FINANCIERA ALTA ORIGINADORA E INDUMIL COLOMBIA,</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24/02/2023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A FAVOR DE 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Terminada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 Derecho fundamental a la Igualdad y al Trabajo.</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22880"/>
                  </a:ext>
                </a:extLst>
              </a:tr>
              <a:tr h="335558">
                <a:tc>
                  <a:txBody>
                    <a:bodyPr/>
                    <a:lstStyle/>
                    <a:p>
                      <a:pPr algn="ctr" fontAlgn="ctr"/>
                      <a:r>
                        <a:rPr lang="es-ES" sz="1050" b="0" i="0" u="none" strike="noStrike">
                          <a:solidFill>
                            <a:srgbClr val="000000"/>
                          </a:solidFill>
                          <a:effectLst/>
                          <a:latin typeface="Calibri" panose="020F0502020204030204" pitchFamily="34" charset="0"/>
                        </a:rPr>
                        <a:t>5</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2023-10011</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Juzgado Segundo Penal Del Circuito De Turbaco (Bolívar)</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ALONSO RAMIREZ</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INDUMIL - DCCAE</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24/02/2023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A FAVOR DE 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Terminada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Debido Proceso, Derecho de Petición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585855"/>
                  </a:ext>
                </a:extLst>
              </a:tr>
              <a:tr h="671273">
                <a:tc>
                  <a:txBody>
                    <a:bodyPr/>
                    <a:lstStyle/>
                    <a:p>
                      <a:pPr algn="ctr" fontAlgn="ctr"/>
                      <a:r>
                        <a:rPr lang="es-ES" sz="1050" b="0" i="0" u="none" strike="noStrike">
                          <a:solidFill>
                            <a:srgbClr val="000000"/>
                          </a:solidFill>
                          <a:effectLst/>
                          <a:latin typeface="Calibri" panose="020F0502020204030204" pitchFamily="34" charset="0"/>
                        </a:rPr>
                        <a:t>6</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2023-00039</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Juzgado Veintitrés (23) Administrativo de Oralidad del Circuito de Bogotá</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EDWIN IGNACIO GUERRERO TRIANA</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MINISTERIO DE DEFENSA NACIONAL - INDUMIL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24/02/2023</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A FAVOR DE INDUMIL</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Terminada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Derecho Fundamental de Petición </a:t>
                      </a:r>
                    </a:p>
                  </a:txBody>
                  <a:tcPr marL="5856" marR="5856" marT="5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841809"/>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809522" cy="461665"/>
          </a:xfrm>
          <a:prstGeom prst="rect">
            <a:avLst/>
          </a:prstGeom>
        </p:spPr>
        <p:txBody>
          <a:bodyPr wrap="none">
            <a:spAutoFit/>
          </a:bodyPr>
          <a:lstStyle/>
          <a:p>
            <a:r>
              <a:rPr lang="es-CO" sz="2400" b="1" dirty="0"/>
              <a:t>BOLETÍN DE </a:t>
            </a:r>
            <a:r>
              <a:rPr lang="es-CO" sz="2400" b="1" dirty="0" smtClean="0"/>
              <a:t>TUTELAS FEBRERO 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bg1">
              <a:lumMod val="85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631216"/>
          </a:xfrm>
          <a:prstGeom prst="rect">
            <a:avLst/>
          </a:prstGeom>
          <a:solidFill>
            <a:schemeClr val="accent5">
              <a:lumMod val="20000"/>
              <a:lumOff val="80000"/>
            </a:schemeClr>
          </a:solidFill>
        </p:spPr>
        <p:txBody>
          <a:bodyPr wrap="square">
            <a:spAutoFit/>
          </a:bodyPr>
          <a:lstStyle/>
          <a:p>
            <a:pPr algn="just"/>
            <a:r>
              <a:rPr lang="es-CO" sz="2000" dirty="0" smtClean="0">
                <a:latin typeface="Arial Narrow" panose="020B0606020202030204" pitchFamily="34" charset="0"/>
              </a:rPr>
              <a:t>La </a:t>
            </a:r>
            <a:r>
              <a:rPr lang="es-CO" sz="2000" dirty="0">
                <a:latin typeface="Arial Narrow" panose="020B0606020202030204" pitchFamily="34" charset="0"/>
              </a:rPr>
              <a:t>Sala advirtió que es contrario al monopolio de las armas, de un lado, permitir que la Industria Militar y el Departamento Control Comercio de Armas y Explosivos –DCCAE– establezcan la forma de adquirir, portar, comercializar, importar y exportar armas y, de otro lado, avalar que personas nacionales o extranjeras puedan desarrollar cualquiera de estas actividades en relación con las armas no letales, las cuales se enmarcan en el referido monopolio.</a:t>
            </a:r>
            <a:endParaRPr lang="es-ES" sz="2000"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C – 014 /23</a:t>
            </a:r>
            <a:r>
              <a:rPr lang="es-CO" b="1" dirty="0" smtClean="0"/>
              <a:t> del 02 de febrero de 2023,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957</TotalTime>
  <Words>509</Words>
  <Application>Microsoft Office PowerPoint</Application>
  <PresentationFormat>Panorámica</PresentationFormat>
  <Paragraphs>75</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75</cp:revision>
  <dcterms:created xsi:type="dcterms:W3CDTF">2021-07-07T17:06:09Z</dcterms:created>
  <dcterms:modified xsi:type="dcterms:W3CDTF">2023-04-03T20:50:17Z</dcterms:modified>
</cp:coreProperties>
</file>