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03/04/2023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r>
              <a:rPr lang="es-CO" sz="3600" dirty="0" smtClean="0">
                <a:latin typeface="Arial Black" panose="020B0A04020102020204" pitchFamily="34" charset="0"/>
              </a:rPr>
              <a:t>ENERO 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28759" y="192375"/>
            <a:ext cx="4524187" cy="461665"/>
          </a:xfrm>
          <a:prstGeom prst="rect">
            <a:avLst/>
          </a:prstGeom>
        </p:spPr>
        <p:txBody>
          <a:bodyPr wrap="none">
            <a:spAutoFit/>
          </a:bodyPr>
          <a:lstStyle/>
          <a:p>
            <a:r>
              <a:rPr lang="es-CO" sz="2400" b="1" dirty="0"/>
              <a:t>BOLETÍN DE TUTELAS </a:t>
            </a:r>
            <a:r>
              <a:rPr lang="es-CO" sz="2400" b="1" dirty="0" smtClean="0"/>
              <a:t>ENERO 2023</a:t>
            </a:r>
            <a:endParaRPr lang="es-ES" sz="2400" b="1" dirty="0"/>
          </a:p>
        </p:txBody>
      </p:sp>
      <p:graphicFrame>
        <p:nvGraphicFramePr>
          <p:cNvPr id="3" name="Tabla 2"/>
          <p:cNvGraphicFramePr>
            <a:graphicFrameLocks noGrp="1"/>
          </p:cNvGraphicFramePr>
          <p:nvPr>
            <p:extLst>
              <p:ext uri="{D42A27DB-BD31-4B8C-83A1-F6EECF244321}">
                <p14:modId xmlns:p14="http://schemas.microsoft.com/office/powerpoint/2010/main" val="2951764365"/>
              </p:ext>
            </p:extLst>
          </p:nvPr>
        </p:nvGraphicFramePr>
        <p:xfrm>
          <a:off x="320630" y="974674"/>
          <a:ext cx="11578444" cy="5270720"/>
        </p:xfrm>
        <a:graphic>
          <a:graphicData uri="http://schemas.openxmlformats.org/drawingml/2006/table">
            <a:tbl>
              <a:tblPr/>
              <a:tblGrid>
                <a:gridCol w="446756">
                  <a:extLst>
                    <a:ext uri="{9D8B030D-6E8A-4147-A177-3AD203B41FA5}">
                      <a16:colId xmlns:a16="http://schemas.microsoft.com/office/drawing/2014/main" val="3435299903"/>
                    </a:ext>
                  </a:extLst>
                </a:gridCol>
                <a:gridCol w="1762207">
                  <a:extLst>
                    <a:ext uri="{9D8B030D-6E8A-4147-A177-3AD203B41FA5}">
                      <a16:colId xmlns:a16="http://schemas.microsoft.com/office/drawing/2014/main" val="832369083"/>
                    </a:ext>
                  </a:extLst>
                </a:gridCol>
                <a:gridCol w="1700158">
                  <a:extLst>
                    <a:ext uri="{9D8B030D-6E8A-4147-A177-3AD203B41FA5}">
                      <a16:colId xmlns:a16="http://schemas.microsoft.com/office/drawing/2014/main" val="3252563643"/>
                    </a:ext>
                  </a:extLst>
                </a:gridCol>
                <a:gridCol w="1166532">
                  <a:extLst>
                    <a:ext uri="{9D8B030D-6E8A-4147-A177-3AD203B41FA5}">
                      <a16:colId xmlns:a16="http://schemas.microsoft.com/office/drawing/2014/main" val="1396283979"/>
                    </a:ext>
                  </a:extLst>
                </a:gridCol>
                <a:gridCol w="1724976">
                  <a:extLst>
                    <a:ext uri="{9D8B030D-6E8A-4147-A177-3AD203B41FA5}">
                      <a16:colId xmlns:a16="http://schemas.microsoft.com/office/drawing/2014/main" val="3016178705"/>
                    </a:ext>
                  </a:extLst>
                </a:gridCol>
                <a:gridCol w="967974">
                  <a:extLst>
                    <a:ext uri="{9D8B030D-6E8A-4147-A177-3AD203B41FA5}">
                      <a16:colId xmlns:a16="http://schemas.microsoft.com/office/drawing/2014/main" val="4281377793"/>
                    </a:ext>
                  </a:extLst>
                </a:gridCol>
                <a:gridCol w="1154121">
                  <a:extLst>
                    <a:ext uri="{9D8B030D-6E8A-4147-A177-3AD203B41FA5}">
                      <a16:colId xmlns:a16="http://schemas.microsoft.com/office/drawing/2014/main" val="2593764239"/>
                    </a:ext>
                  </a:extLst>
                </a:gridCol>
                <a:gridCol w="1054842">
                  <a:extLst>
                    <a:ext uri="{9D8B030D-6E8A-4147-A177-3AD203B41FA5}">
                      <a16:colId xmlns:a16="http://schemas.microsoft.com/office/drawing/2014/main" val="1321680608"/>
                    </a:ext>
                  </a:extLst>
                </a:gridCol>
                <a:gridCol w="1600878">
                  <a:extLst>
                    <a:ext uri="{9D8B030D-6E8A-4147-A177-3AD203B41FA5}">
                      <a16:colId xmlns:a16="http://schemas.microsoft.com/office/drawing/2014/main" val="283686322"/>
                    </a:ext>
                  </a:extLst>
                </a:gridCol>
              </a:tblGrid>
              <a:tr h="286563">
                <a:tc gridSpan="9">
                  <a:txBody>
                    <a:bodyPr/>
                    <a:lstStyle/>
                    <a:p>
                      <a:pPr algn="ctr" fontAlgn="ctr"/>
                      <a:r>
                        <a:rPr lang="es-ES" sz="1800" b="1" i="0" u="none" strike="noStrike" dirty="0">
                          <a:solidFill>
                            <a:srgbClr val="000000"/>
                          </a:solidFill>
                          <a:effectLst/>
                          <a:latin typeface="Calibri" panose="020F0502020204030204" pitchFamily="34" charset="0"/>
                        </a:rPr>
                        <a:t>TUTELAS ENERO 2023</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663064673"/>
                  </a:ext>
                </a:extLst>
              </a:tr>
              <a:tr h="556585">
                <a:tc>
                  <a:txBody>
                    <a:bodyPr/>
                    <a:lstStyle/>
                    <a:p>
                      <a:pPr algn="ctr" fontAlgn="ctr"/>
                      <a:r>
                        <a:rPr lang="es-ES" sz="1050" b="1" i="0" u="none" strike="noStrike" dirty="0" smtClean="0">
                          <a:solidFill>
                            <a:srgbClr val="000000"/>
                          </a:solidFill>
                          <a:effectLst/>
                          <a:latin typeface="Calibri" panose="020F0502020204030204" pitchFamily="34" charset="0"/>
                        </a:rPr>
                        <a:t>Ítem</a:t>
                      </a:r>
                      <a:endParaRPr lang="es-ES" sz="1050" b="1" i="0" u="none" strike="noStrike" dirty="0">
                        <a:solidFill>
                          <a:srgbClr val="000000"/>
                        </a:solidFill>
                        <a:effectLst/>
                        <a:latin typeface="Calibri" panose="020F0502020204030204" pitchFamily="34" charset="0"/>
                      </a:endParaRP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dirty="0">
                          <a:solidFill>
                            <a:srgbClr val="000000"/>
                          </a:solidFill>
                          <a:effectLst/>
                          <a:latin typeface="Calibri" panose="020F0502020204030204" pitchFamily="34" charset="0"/>
                        </a:rPr>
                        <a:t>NUMERO DE RADICADO</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dirty="0">
                          <a:solidFill>
                            <a:srgbClr val="000000"/>
                          </a:solidFill>
                          <a:effectLst/>
                          <a:latin typeface="Calibri" panose="020F0502020204030204" pitchFamily="34" charset="0"/>
                        </a:rPr>
                        <a:t>DESPACHO JUDICIAL</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ACCIONANTE</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dirty="0">
                          <a:solidFill>
                            <a:srgbClr val="000000"/>
                          </a:solidFill>
                          <a:effectLst/>
                          <a:latin typeface="Calibri" panose="020F0502020204030204" pitchFamily="34" charset="0"/>
                        </a:rPr>
                        <a:t>ACCIONADO/VINCULADO</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CONTESTACIÓN</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FALLO</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ESTADO ACTUAL</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1" i="0" u="none" strike="noStrike">
                          <a:solidFill>
                            <a:srgbClr val="000000"/>
                          </a:solidFill>
                          <a:effectLst/>
                          <a:latin typeface="Calibri" panose="020F0502020204030204" pitchFamily="34" charset="0"/>
                        </a:rPr>
                        <a:t>DERECHO FUNDAMENTAL PRESUNTAMENTE VULNERADO</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577977"/>
                  </a:ext>
                </a:extLst>
              </a:tr>
              <a:tr h="350894">
                <a:tc>
                  <a:txBody>
                    <a:bodyPr/>
                    <a:lstStyle/>
                    <a:p>
                      <a:pPr algn="ctr" fontAlgn="ctr"/>
                      <a:r>
                        <a:rPr lang="es-ES" sz="1050" b="0" i="0" u="none" strike="noStrike">
                          <a:solidFill>
                            <a:srgbClr val="000000"/>
                          </a:solidFill>
                          <a:effectLst/>
                          <a:latin typeface="Calibri" panose="020F0502020204030204" pitchFamily="34" charset="0"/>
                        </a:rPr>
                        <a:t>1</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2022-000219</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 </a:t>
                      </a:r>
                      <a:r>
                        <a:rPr lang="es-ES" sz="1050" b="0" i="0" u="none" strike="noStrike" dirty="0" smtClean="0">
                          <a:solidFill>
                            <a:srgbClr val="000000"/>
                          </a:solidFill>
                          <a:effectLst/>
                          <a:latin typeface="Calibri" panose="020F0502020204030204" pitchFamily="34" charset="0"/>
                        </a:rPr>
                        <a:t>Juzgado </a:t>
                      </a:r>
                      <a:r>
                        <a:rPr lang="es-ES" sz="1050" b="0" i="0" u="none" strike="noStrike" dirty="0" smtClean="0">
                          <a:solidFill>
                            <a:srgbClr val="000000"/>
                          </a:solidFill>
                          <a:effectLst/>
                          <a:latin typeface="Calibri" panose="020F0502020204030204" pitchFamily="34" charset="0"/>
                        </a:rPr>
                        <a:t>Quinto Penal para Adolecentes</a:t>
                      </a:r>
                      <a:r>
                        <a:rPr lang="es-ES" sz="1050" b="0" i="0" u="none" strike="noStrike" baseline="0" dirty="0" smtClean="0">
                          <a:solidFill>
                            <a:srgbClr val="000000"/>
                          </a:solidFill>
                          <a:effectLst/>
                          <a:latin typeface="Calibri" panose="020F0502020204030204" pitchFamily="34" charset="0"/>
                        </a:rPr>
                        <a:t> de Cali, Valle </a:t>
                      </a:r>
                    </a:p>
                    <a:p>
                      <a:pPr algn="ctr" fontAlgn="ctr"/>
                      <a:endParaRPr lang="es-ES" sz="1050" b="0" i="0" u="none" strike="noStrike" dirty="0">
                        <a:solidFill>
                          <a:srgbClr val="000000"/>
                        </a:solidFill>
                        <a:effectLst/>
                        <a:latin typeface="Calibri" panose="020F0502020204030204" pitchFamily="34" charset="0"/>
                      </a:endParaRP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ANDRES FELIPE AMBUILA CAMACHO</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INDUMIL</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03/01/2023</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A FAVOR DE INDUMIL</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Terminada</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Derecho Fundamental de Petición</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262369"/>
                  </a:ext>
                </a:extLst>
              </a:tr>
              <a:tr h="1450360">
                <a:tc>
                  <a:txBody>
                    <a:bodyPr/>
                    <a:lstStyle/>
                    <a:p>
                      <a:pPr algn="ctr" fontAlgn="ctr"/>
                      <a:r>
                        <a:rPr lang="es-ES" sz="1050" b="0" i="0" u="none" strike="noStrike">
                          <a:solidFill>
                            <a:srgbClr val="000000"/>
                          </a:solidFill>
                          <a:effectLst/>
                          <a:latin typeface="Calibri" panose="020F0502020204030204" pitchFamily="34" charset="0"/>
                        </a:rPr>
                        <a:t>2</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2022-01199</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Juzgado Octavo (8) Civil Municipal de Bogotá</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JOSE ENRIQUE REINOSO SAAVEDRA</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dirty="0">
                          <a:solidFill>
                            <a:srgbClr val="000000"/>
                          </a:solidFill>
                          <a:effectLst/>
                          <a:latin typeface="Calibri" panose="020F0502020204030204" pitchFamily="34" charset="0"/>
                        </a:rPr>
                        <a:t>INDUMIL - DCCAE- EPS SANITAS - CENTRO MÉDICO KENNEDY-CLÍNICA NUESTRA SEÑORA DE LA PAZ, CASA REFUGIO PARA MUJERES VÍCTIMAS DE VIOLENCIA, COMISARÍA 8ª DE FAMILIA DE KENNEDY 3, CENTRO ZONAL RAFAEL URIBE REGIONAL BOGOTÁ DEL ICBF</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13/01/2023</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effectLst/>
                          <a:latin typeface="Calibri" panose="020F0502020204030204" pitchFamily="34" charset="0"/>
                        </a:rPr>
                        <a:t>A FAVOR DE INDUMIL</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Terminada</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Debido Proceso, Derecho Fundamental de Petición</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239249"/>
                  </a:ext>
                </a:extLst>
              </a:tr>
              <a:tr h="560415">
                <a:tc>
                  <a:txBody>
                    <a:bodyPr/>
                    <a:lstStyle/>
                    <a:p>
                      <a:pPr algn="ctr" fontAlgn="ctr"/>
                      <a:r>
                        <a:rPr lang="es-ES" sz="1050" b="0" i="0" u="none" strike="noStrike">
                          <a:solidFill>
                            <a:srgbClr val="000000"/>
                          </a:solidFill>
                          <a:effectLst/>
                          <a:latin typeface="Calibri" panose="020F0502020204030204" pitchFamily="34" charset="0"/>
                        </a:rPr>
                        <a:t>3</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006-2023-00007</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Juzgado Sexto Civil de Circuito de Bogotá</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JOSE REMBERTO VALERO HERNANDEZ</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INDUMIL - DCCAE</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17/01/2023</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A FAVOR DE INDUMIL</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Terminada</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Derecho de Petición</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76063"/>
                  </a:ext>
                </a:extLst>
              </a:tr>
              <a:tr h="491251">
                <a:tc>
                  <a:txBody>
                    <a:bodyPr/>
                    <a:lstStyle/>
                    <a:p>
                      <a:pPr algn="ctr" fontAlgn="ctr"/>
                      <a:r>
                        <a:rPr lang="es-ES" sz="1050" b="0" i="0" u="none" strike="noStrike">
                          <a:solidFill>
                            <a:srgbClr val="000000"/>
                          </a:solidFill>
                          <a:effectLst/>
                          <a:latin typeface="Calibri" panose="020F0502020204030204" pitchFamily="34" charset="0"/>
                        </a:rPr>
                        <a:t>4</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2023-00011 </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Juzgado Segundo Penal del Circuito de Conocimiento de Pereira, Risaralda</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dirty="0">
                          <a:solidFill>
                            <a:srgbClr val="000000"/>
                          </a:solidFill>
                          <a:effectLst/>
                          <a:latin typeface="Calibri" panose="020F0502020204030204" pitchFamily="34" charset="0"/>
                        </a:rPr>
                        <a:t>ARLEY DE JESUS GRAJALES ORTIZ</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INDUMIL - DCCAE</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25/01/2023</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A FAVOR DE INDUMIL</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Terminada</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effectLst/>
                          <a:latin typeface="Calibri" panose="020F0502020204030204" pitchFamily="34" charset="0"/>
                        </a:rPr>
                        <a:t>Derecho de Petición</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11473"/>
                  </a:ext>
                </a:extLst>
              </a:tr>
              <a:tr h="1052680">
                <a:tc>
                  <a:txBody>
                    <a:bodyPr/>
                    <a:lstStyle/>
                    <a:p>
                      <a:pPr algn="ctr" fontAlgn="ctr"/>
                      <a:r>
                        <a:rPr lang="es-ES" sz="1050" b="0" i="0" u="none" strike="noStrike">
                          <a:solidFill>
                            <a:srgbClr val="000000"/>
                          </a:solidFill>
                          <a:effectLst/>
                          <a:latin typeface="Calibri" panose="020F0502020204030204" pitchFamily="34" charset="0"/>
                        </a:rPr>
                        <a:t>5</a:t>
                      </a:r>
                    </a:p>
                  </a:txBody>
                  <a:tcPr marL="5162" marR="5162" marT="51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2023-00047</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Calibri" panose="020F0502020204030204" pitchFamily="34" charset="0"/>
                        </a:rPr>
                        <a:t>Juzgado Tercero de  Familia en Oralidad de Bogotá D.C.</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WILSON ZAMIR RODRÍGUEZ FARIAS</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50" b="0" i="0" u="none" strike="noStrike">
                          <a:solidFill>
                            <a:srgbClr val="000000"/>
                          </a:solidFill>
                          <a:effectLst/>
                          <a:latin typeface="Calibri" panose="020F0502020204030204" pitchFamily="34" charset="0"/>
                        </a:rPr>
                        <a:t>MINISTERIO DE MINAS MINISTERIO DE DEFENSA, INDUMIL, DIRECCIÓN NACIONAL DE POLICÍA JURISDICCIONAL NACIONAL DE TUNJA -BOYACÁ-, MINISTERIO DEL MEDIO AMBIENTE, GOBIERNO NACIONAL</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effectLst/>
                          <a:latin typeface="Calibri" panose="020F0502020204030204" pitchFamily="34" charset="0"/>
                        </a:rPr>
                        <a:t>26/01/2023</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A FAVOR DE INDUMIL</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50" b="0" i="0" u="none" strike="noStrike" dirty="0">
                          <a:solidFill>
                            <a:srgbClr val="000000"/>
                          </a:solidFill>
                          <a:effectLst/>
                          <a:latin typeface="Calibri" panose="020F0502020204030204" pitchFamily="34" charset="0"/>
                        </a:rPr>
                        <a:t>Terminada</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Calibri" panose="020F0502020204030204" pitchFamily="34" charset="0"/>
                        </a:rPr>
                        <a:t>Derecho a aun Ambiente Sano, a la Seguridad, Vida Digna </a:t>
                      </a:r>
                    </a:p>
                  </a:txBody>
                  <a:tcPr marL="5162" marR="5162" marT="5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793110"/>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4524187" cy="461665"/>
          </a:xfrm>
          <a:prstGeom prst="rect">
            <a:avLst/>
          </a:prstGeom>
        </p:spPr>
        <p:txBody>
          <a:bodyPr wrap="none">
            <a:spAutoFit/>
          </a:bodyPr>
          <a:lstStyle/>
          <a:p>
            <a:r>
              <a:rPr lang="es-CO" sz="2400" b="1" dirty="0"/>
              <a:t>BOLETÍN DE </a:t>
            </a:r>
            <a:r>
              <a:rPr lang="es-CO" sz="2400" b="1" dirty="0" smtClean="0"/>
              <a:t>TUTELAS ENERO 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a:t>
            </a:r>
            <a:r>
              <a:rPr lang="es-CO" sz="2000" b="1" dirty="0" smtClean="0"/>
              <a:t>Corte </a:t>
            </a:r>
            <a:r>
              <a:rPr lang="es-CO" sz="2000" b="1" dirty="0" smtClean="0"/>
              <a:t>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4">
              <a:lumMod val="20000"/>
              <a:lumOff val="80000"/>
            </a:schemeClr>
          </a:solidFill>
        </p:spPr>
        <p:txBody>
          <a:bodyPr wrap="square">
            <a:spAutoFit/>
          </a:bodyPr>
          <a:lstStyle/>
          <a:p>
            <a:r>
              <a:rPr lang="es-CO" i="1" dirty="0">
                <a:latin typeface="Times New Roman" panose="02020603050405020304" pitchFamily="18"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p>
        </p:txBody>
      </p:sp>
      <p:sp>
        <p:nvSpPr>
          <p:cNvPr id="4" name="Rectángulo 3"/>
          <p:cNvSpPr/>
          <p:nvPr/>
        </p:nvSpPr>
        <p:spPr>
          <a:xfrm>
            <a:off x="1650670" y="3574633"/>
            <a:ext cx="9488385" cy="369332"/>
          </a:xfrm>
          <a:prstGeom prst="rect">
            <a:avLst/>
          </a:prstGeom>
        </p:spPr>
        <p:txBody>
          <a:bodyPr wrap="square">
            <a:spAutoFit/>
          </a:bodyPr>
          <a:lstStyle/>
          <a:p>
            <a:r>
              <a:rPr lang="es-CO" b="1" dirty="0"/>
              <a:t>La </a:t>
            </a:r>
            <a:r>
              <a:rPr lang="es-CO" b="1" dirty="0" err="1" smtClean="0"/>
              <a:t>SentenciaCorte</a:t>
            </a:r>
            <a:r>
              <a:rPr lang="es-CO" b="1" dirty="0" smtClean="0"/>
              <a:t> </a:t>
            </a:r>
            <a:r>
              <a:rPr lang="es-CO" b="1" dirty="0"/>
              <a:t>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952</TotalTime>
  <Words>501</Words>
  <Application>Microsoft Office PowerPoint</Application>
  <PresentationFormat>Panorámica</PresentationFormat>
  <Paragraphs>65</Paragraphs>
  <Slides>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vt:i4>
      </vt:variant>
    </vt:vector>
  </HeadingPairs>
  <TitlesOfParts>
    <vt:vector size="12" baseType="lpstr">
      <vt:lpstr>Arial</vt:lpstr>
      <vt:lpstr>Arial Black</vt:lpstr>
      <vt:lpstr>Arial Narrow</vt:lpstr>
      <vt:lpstr>Calibri</vt:lpstr>
      <vt:lpstr>Calibri Light</vt:lpstr>
      <vt:lpstr>Times New Roman</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71</cp:revision>
  <dcterms:created xsi:type="dcterms:W3CDTF">2021-07-07T17:06:09Z</dcterms:created>
  <dcterms:modified xsi:type="dcterms:W3CDTF">2023-04-03T20:49:55Z</dcterms:modified>
</cp:coreProperties>
</file>