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4" r:id="rId3"/>
    <p:sldId id="266" r:id="rId4"/>
    <p:sldId id="275" r:id="rId5"/>
    <p:sldId id="276" r:id="rId6"/>
    <p:sldId id="277" r:id="rId7"/>
    <p:sldId id="26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t>03/04/2023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81168" y="1267703"/>
            <a:ext cx="259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LEGAL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6582" y="2753932"/>
            <a:ext cx="5283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BOLETÍN JURÍDICO </a:t>
            </a:r>
            <a:endParaRPr lang="es-CO" sz="3600" dirty="0">
              <a:latin typeface="Arial Black" panose="020B0A04020102020204" pitchFamily="34" charset="0"/>
            </a:endParaRP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FEBRERO</a:t>
            </a:r>
            <a:r>
              <a:rPr lang="es-CO" sz="3600" dirty="0" smtClean="0">
                <a:latin typeface="Arial Black" panose="020B0A04020102020204" pitchFamily="34" charset="0"/>
              </a:rPr>
              <a:t> DE 2023</a:t>
            </a:r>
            <a:endParaRPr lang="es-E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702050" y="167403"/>
            <a:ext cx="4110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FEBRERO </a:t>
            </a:r>
            <a:r>
              <a:rPr lang="es-CO" sz="2000" b="1" dirty="0">
                <a:solidFill>
                  <a:schemeClr val="accent1"/>
                </a:solidFill>
              </a:rPr>
              <a:t>DE </a:t>
            </a:r>
            <a:r>
              <a:rPr lang="es-CO" sz="2000" b="1" dirty="0" smtClean="0">
                <a:solidFill>
                  <a:schemeClr val="accent1"/>
                </a:solidFill>
              </a:rPr>
              <a:t>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99117" y="624260"/>
            <a:ext cx="984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800" b="1" dirty="0" smtClean="0"/>
              <a:t>SENTENCIA DE CONSTITUCIONALIDAD </a:t>
            </a:r>
          </a:p>
          <a:p>
            <a:pPr algn="ctr"/>
            <a:r>
              <a:rPr lang="es-419" sz="2800" b="1" dirty="0" smtClean="0"/>
              <a:t>C -014 DE 02 DE FEBRERO 2023</a:t>
            </a:r>
            <a:endParaRPr lang="es-419" sz="2800" b="1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-108933" y="1943201"/>
            <a:ext cx="582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  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292657" y="1635114"/>
            <a:ext cx="502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1. NORMA OBJETO DE CONTROL CONSTITUCIONAL</a:t>
            </a:r>
            <a:endParaRPr lang="es-ES" b="1" dirty="0"/>
          </a:p>
        </p:txBody>
      </p:sp>
      <p:sp>
        <p:nvSpPr>
          <p:cNvPr id="11" name="Rectángulo 10"/>
          <p:cNvSpPr/>
          <p:nvPr/>
        </p:nvSpPr>
        <p:spPr>
          <a:xfrm>
            <a:off x="241300" y="2146395"/>
            <a:ext cx="11252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i="1" dirty="0" smtClean="0"/>
              <a:t>“LEY </a:t>
            </a:r>
            <a:r>
              <a:rPr lang="es-CO" sz="1600" b="1" i="1" dirty="0"/>
              <a:t>2197 DE 2022 </a:t>
            </a:r>
          </a:p>
          <a:p>
            <a:pPr algn="ctr"/>
            <a:r>
              <a:rPr lang="es-CO" sz="1600" b="1" i="1" dirty="0" smtClean="0"/>
              <a:t>Por </a:t>
            </a:r>
            <a:r>
              <a:rPr lang="es-CO" sz="1600" b="1" i="1" dirty="0"/>
              <a:t>medio de la cual se dictan normas tendientes al fortalecimiento de la seguridad ciudadana y se dictan otras </a:t>
            </a:r>
            <a:r>
              <a:rPr lang="es-CO" sz="1600" b="1" i="1" dirty="0" smtClean="0"/>
              <a:t>disposiciones</a:t>
            </a:r>
          </a:p>
          <a:p>
            <a:pPr algn="ctr"/>
            <a:r>
              <a:rPr lang="es-CO" sz="1600" b="1" i="1" dirty="0" smtClean="0"/>
              <a:t>(…)</a:t>
            </a:r>
          </a:p>
          <a:p>
            <a:pPr algn="ctr"/>
            <a:r>
              <a:rPr lang="es-CO" sz="1600" b="1" i="1" dirty="0"/>
              <a:t>ARTÍCULO 25. </a:t>
            </a:r>
            <a:r>
              <a:rPr lang="es-CO" sz="1600" i="1" dirty="0"/>
              <a:t>Ámbito de aplicación. El presente Título se aplica a todas las personas naturales y jurídicas nacionales de conformidad con lo establecido en la presente norma, con excepción de la Fuerza Pública en el cumplimiento de su misión Constitucional, Legal y Reglamentaria. </a:t>
            </a:r>
            <a:endParaRPr lang="es-CO" sz="1600" i="1" dirty="0" smtClean="0"/>
          </a:p>
          <a:p>
            <a:pPr algn="ctr"/>
            <a:r>
              <a:rPr lang="es-CO" sz="1600" b="1" i="1" u="sng" dirty="0"/>
              <a:t>PARÁGRAFO 1o. </a:t>
            </a:r>
            <a:r>
              <a:rPr lang="es-CO" sz="1600" i="1" u="sng" dirty="0"/>
              <a:t>Las personas nacionales podrán adquirir, portar, comercializar, importar y exportar armas, elementos y dispositivos menos letales; accesorios, partes y municiones, conforme a lo establecido por la Industria Militar y el Departamento Control Comercio de Armas y Explosivos (DCCAE). </a:t>
            </a:r>
            <a:endParaRPr lang="es-CO" sz="1600" i="1" u="sng" dirty="0" smtClean="0"/>
          </a:p>
          <a:p>
            <a:pPr algn="ctr"/>
            <a:r>
              <a:rPr lang="es-CO" sz="1600" b="1" i="1" u="sng" dirty="0" smtClean="0"/>
              <a:t>PARÁGRAFO </a:t>
            </a:r>
            <a:r>
              <a:rPr lang="es-CO" sz="1600" b="1" i="1" u="sng" dirty="0"/>
              <a:t>2o. </a:t>
            </a:r>
            <a:r>
              <a:rPr lang="es-CO" sz="1600" i="1" u="sng" dirty="0"/>
              <a:t>Las personas extranjeras podrán comercializar, importar y exportar armas, elementos y dispositivos menos letales; accesorios, partes y municiones, conforme a lo establecido por la Industria Militar y el Departamento Control Comercio de Armas y Explosivos (DCCAE). </a:t>
            </a:r>
            <a:endParaRPr lang="es-CO" sz="1600" i="1" u="sng" dirty="0" smtClean="0"/>
          </a:p>
          <a:p>
            <a:pPr algn="ctr"/>
            <a:r>
              <a:rPr lang="es-CO" sz="1600" b="1" i="1" u="sng" dirty="0" smtClean="0"/>
              <a:t>ARTÍCULO </a:t>
            </a:r>
            <a:r>
              <a:rPr lang="es-CO" sz="1600" b="1" i="1" u="sng" dirty="0"/>
              <a:t>30. </a:t>
            </a:r>
            <a:r>
              <a:rPr lang="es-CO" sz="1600" i="1" u="sng" dirty="0"/>
              <a:t>Regulación de armas, elementos, dispositivos menos letales y munición. El Gobierno nacional a través del DCCAE, o quien haga sus veces, regulará las armas, elementos, dispositivos menos letales y municiones que se podrán comercializar, importar y exportar, al igual que los permisos correspondientes que cada una de estas actividades requiera, mediante decreto reglamentario en un plazo no mayor a seis (6) meses</a:t>
            </a:r>
            <a:r>
              <a:rPr lang="es-CO" sz="1600" i="1" u="sng" dirty="0" smtClean="0"/>
              <a:t>.” </a:t>
            </a:r>
            <a:endParaRPr lang="es-CO" sz="1600" i="1" u="sng" dirty="0"/>
          </a:p>
          <a:p>
            <a:endParaRPr lang="es-CO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4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87400" y="1916749"/>
            <a:ext cx="582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  </a:t>
            </a:r>
            <a:endParaRPr lang="es-ES" sz="2400" dirty="0"/>
          </a:p>
        </p:txBody>
      </p:sp>
      <p:sp>
        <p:nvSpPr>
          <p:cNvPr id="11" name="Rectángulo 10"/>
          <p:cNvSpPr/>
          <p:nvPr/>
        </p:nvSpPr>
        <p:spPr>
          <a:xfrm>
            <a:off x="3702050" y="326492"/>
            <a:ext cx="4110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FEBRERO </a:t>
            </a:r>
            <a:r>
              <a:rPr lang="es-CO" sz="2000" b="1" dirty="0">
                <a:solidFill>
                  <a:schemeClr val="accent1"/>
                </a:solidFill>
              </a:rPr>
              <a:t>DE </a:t>
            </a:r>
            <a:r>
              <a:rPr lang="es-CO" sz="2000" b="1" dirty="0" smtClean="0">
                <a:solidFill>
                  <a:schemeClr val="accent1"/>
                </a:solidFill>
              </a:rPr>
              <a:t>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51151" y="2147581"/>
            <a:ext cx="9107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2. DECISIÓN</a:t>
            </a:r>
            <a:endParaRPr lang="es-419" sz="2400" b="1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1051151" y="2951023"/>
            <a:ext cx="7368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/>
              <a:t>Noveno. </a:t>
            </a:r>
            <a:r>
              <a:rPr lang="es-CO" sz="2400" dirty="0"/>
              <a:t>Declarar INEXEQUIBLE los parágrafos 1º y 2º del artículo 25 de </a:t>
            </a:r>
            <a:r>
              <a:rPr lang="es-CO" sz="2400" dirty="0" smtClean="0"/>
              <a:t>la Ley </a:t>
            </a:r>
            <a:r>
              <a:rPr lang="es-CO" sz="2400" dirty="0"/>
              <a:t>2197 de 2022</a:t>
            </a:r>
            <a:r>
              <a:rPr lang="es-CO" sz="2400" dirty="0" smtClean="0"/>
              <a:t>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b="1" dirty="0"/>
              <a:t>Décimo. </a:t>
            </a:r>
            <a:r>
              <a:rPr lang="es-CO" sz="2400" dirty="0"/>
              <a:t>Declarar INEXEQUIBLE el artículo 30 de la Ley 2197 de 2022.</a:t>
            </a:r>
            <a:endParaRPr lang="es-ES" sz="2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0" y="2378414"/>
            <a:ext cx="2628899" cy="2777786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051151" y="5387033"/>
            <a:ext cx="10223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/>
              <a:t>Sentencia </a:t>
            </a:r>
            <a:r>
              <a:rPr lang="es-CO" sz="1400" dirty="0"/>
              <a:t>C-014-23 (febrero 2) M.P. Paola Andrea </a:t>
            </a:r>
            <a:r>
              <a:rPr lang="es-CO" sz="1400" dirty="0" smtClean="0"/>
              <a:t>Meneses Mosquera </a:t>
            </a:r>
            <a:r>
              <a:rPr lang="es-CO" sz="1400" dirty="0"/>
              <a:t>Expediente D-14677 Norma acusada: Ley 2197 de 2022 (parcial) </a:t>
            </a:r>
            <a:endParaRPr lang="es-ES" sz="14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51" y="800063"/>
            <a:ext cx="984589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4364" y="1952345"/>
            <a:ext cx="582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  </a:t>
            </a:r>
            <a:endParaRPr lang="es-ES" sz="2400" dirty="0"/>
          </a:p>
        </p:txBody>
      </p:sp>
      <p:sp>
        <p:nvSpPr>
          <p:cNvPr id="11" name="Rectángulo 10"/>
          <p:cNvSpPr/>
          <p:nvPr/>
        </p:nvSpPr>
        <p:spPr>
          <a:xfrm>
            <a:off x="3793093" y="278874"/>
            <a:ext cx="4110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FEBRERO </a:t>
            </a:r>
            <a:r>
              <a:rPr lang="es-CO" sz="2000" b="1" dirty="0">
                <a:solidFill>
                  <a:schemeClr val="accent1"/>
                </a:solidFill>
              </a:rPr>
              <a:t>DE </a:t>
            </a:r>
            <a:r>
              <a:rPr lang="es-CO" sz="2000" b="1" dirty="0" smtClean="0">
                <a:solidFill>
                  <a:schemeClr val="accent1"/>
                </a:solidFill>
              </a:rPr>
              <a:t>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2077" y="1461318"/>
            <a:ext cx="5661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/>
              <a:t>3. SÍNTESIS DE LOS FUNDAMENTOS </a:t>
            </a:r>
            <a:endParaRPr lang="es-ES" sz="2400" b="1" dirty="0"/>
          </a:p>
        </p:txBody>
      </p:sp>
      <p:sp>
        <p:nvSpPr>
          <p:cNvPr id="14" name="Rectángulo 13"/>
          <p:cNvSpPr/>
          <p:nvPr/>
        </p:nvSpPr>
        <p:spPr>
          <a:xfrm>
            <a:off x="3793093" y="1914649"/>
            <a:ext cx="82338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Los </a:t>
            </a:r>
            <a:r>
              <a:rPr lang="es-CO" sz="2000" dirty="0"/>
              <a:t>parágrafos 1° y 2° del artículo 25 y el artículo 30 de la Ley 2197 de 2022 desconocen el monopolio estatal de las armas. Para llegar a esta conclusión, la Sala primero consideró que era necesario estudiar la constitucionalidad de todo el texto de los parágrafos 1º y 2º del </a:t>
            </a:r>
            <a:r>
              <a:rPr lang="es-CO" sz="2000" dirty="0" smtClean="0"/>
              <a:t>artículo </a:t>
            </a:r>
            <a:r>
              <a:rPr lang="es-CO" sz="2000" dirty="0"/>
              <a:t>25 y del artículo 30, y no solo las expresiones cuestionadas por el demandante, razón por la cual efectuó la integración de la unidad normativa. Luego, </a:t>
            </a:r>
            <a:r>
              <a:rPr lang="es-CO" sz="2000" b="1" i="1" u="sng" dirty="0"/>
              <a:t>la Sala advirtió que es contrario al monopolio de las armas, de un lado, permitir que la Industria Militar y el Departamento Control Comercio de Armas y Explosivos –DCCAE– establezcan la forma de adquirir, portar, comercializar, importar y exportar armas y, de otro lado, avalar que personas nacionales o extranjeras puedan desarrollar cualquiera de estas actividades en relación con las armas no letales, las cuales se enmarcan en el referido monopolio</a:t>
            </a:r>
            <a:r>
              <a:rPr lang="es-CO" sz="2000" dirty="0"/>
              <a:t>. </a:t>
            </a:r>
            <a:endParaRPr lang="es-ES" sz="20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1" y="2186967"/>
            <a:ext cx="2787649" cy="3513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6" y="5883231"/>
            <a:ext cx="9950154" cy="37798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14364" y="735668"/>
            <a:ext cx="9842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400" b="1" dirty="0" smtClean="0"/>
              <a:t>SENTENCIA DE CONSTITUCIONALIDAD  C -014 DE 02 DE FEBRERO 2023</a:t>
            </a:r>
            <a:endParaRPr lang="es-419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39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4008" y="2122899"/>
            <a:ext cx="108829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Así pues, la declaratoria de inexequibilidad de los parágrafos 1 y 2 del artículo 25 y el artículo 30 de la Ley 2197 de 2022 por la Corte, consiste en la expulsión de la norma inconstitucional </a:t>
            </a:r>
            <a:r>
              <a:rPr lang="es-CO" sz="2800" dirty="0" smtClean="0"/>
              <a:t>del ordenamiento </a:t>
            </a:r>
            <a:r>
              <a:rPr lang="es-CO" sz="2800" dirty="0"/>
              <a:t>jurídico, es decir, que esta norma no puede ser aplicada, cumplida y/o </a:t>
            </a:r>
            <a:r>
              <a:rPr lang="es-CO" sz="2800" dirty="0" smtClean="0"/>
              <a:t>ejecutada.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799117" y="624260"/>
            <a:ext cx="984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800" b="1" dirty="0" smtClean="0"/>
              <a:t>SENTENCIA DE CONSTITUCIONALIDAD </a:t>
            </a:r>
          </a:p>
          <a:p>
            <a:pPr algn="ctr"/>
            <a:r>
              <a:rPr lang="es-419" sz="2800" b="1" dirty="0" smtClean="0"/>
              <a:t>C -014 DE 02 DE FEBRERO 2023</a:t>
            </a:r>
            <a:endParaRPr lang="es-419" sz="2800" b="1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4233862"/>
            <a:ext cx="7620000" cy="19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7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81168" y="1267703"/>
            <a:ext cx="291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 MILITAR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9143" y="2991768"/>
            <a:ext cx="497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GRACIAS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66994" y="1483147"/>
            <a:ext cx="13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/>
              <a:t>Oficina Legal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97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1049</TotalTime>
  <Words>609</Words>
  <Application>Microsoft Office PowerPoint</Application>
  <PresentationFormat>Panorámica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Daniel Esteban Echeverria Villa</cp:lastModifiedBy>
  <cp:revision>72</cp:revision>
  <dcterms:created xsi:type="dcterms:W3CDTF">2021-07-07T17:06:09Z</dcterms:created>
  <dcterms:modified xsi:type="dcterms:W3CDTF">2023-04-03T15:41:54Z</dcterms:modified>
</cp:coreProperties>
</file>