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8"/>
  </p:notesMasterIdLst>
  <p:sldIdLst>
    <p:sldId id="264" r:id="rId3"/>
    <p:sldId id="266" r:id="rId4"/>
    <p:sldId id="275" r:id="rId5"/>
    <p:sldId id="276" r:id="rId6"/>
    <p:sldId id="269" r:id="rId7"/>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4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76" d="100"/>
          <a:sy n="76" d="100"/>
        </p:scale>
        <p:origin x="126" y="798"/>
      </p:cViewPr>
      <p:guideLst/>
    </p:cSldViewPr>
  </p:slideViewPr>
  <p:notesTextViewPr>
    <p:cViewPr>
      <p:scale>
        <a:sx n="1" d="1"/>
        <a:sy n="1" d="1"/>
      </p:scale>
      <p:origin x="0" y="0"/>
    </p:cViewPr>
  </p:notesTextViewPr>
  <p:notesViewPr>
    <p:cSldViewPr snapToGrid="0">
      <p:cViewPr varScale="1">
        <p:scale>
          <a:sx n="79" d="100"/>
          <a:sy n="79" d="100"/>
        </p:scale>
        <p:origin x="20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62F42-B226-439E-9D0A-C1B0CF8E0480}" type="datetimeFigureOut">
              <a:rPr lang="es-ES" smtClean="0"/>
              <a:t>03/04/2023</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B89CD3-C901-4DC8-98BA-35E55B651CFC}" type="slidenum">
              <a:rPr lang="es-ES" smtClean="0"/>
              <a:t>‹Nº›</a:t>
            </a:fld>
            <a:endParaRPr lang="es-ES"/>
          </a:p>
        </p:txBody>
      </p:sp>
    </p:spTree>
    <p:extLst>
      <p:ext uri="{BB962C8B-B14F-4D97-AF65-F5344CB8AC3E}">
        <p14:creationId xmlns:p14="http://schemas.microsoft.com/office/powerpoint/2010/main" val="1144694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47983EDC-037C-4F94-B472-F7F38785B7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3"/>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11193161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A3B592-451D-4E67-BABB-5FCA34D585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CCC68783-56DF-4FAA-8F93-6B4AD56AEB7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4C4641D9-FAB3-4457-92C4-E0E5234440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4255050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34" name="Rectángulo 33"/>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3" name="Imagen 32"/>
          <p:cNvPicPr>
            <a:picLocks noChangeAspect="1"/>
          </p:cNvPicPr>
          <p:nvPr userDrawn="1"/>
        </p:nvPicPr>
        <p:blipFill>
          <a:blip r:embed="rId2"/>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52648417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5856F1-C003-4654-AA02-EDE23AEA011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121CB533-E44F-43AA-BAB3-5324B317E80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Tree>
    <p:extLst>
      <p:ext uri="{BB962C8B-B14F-4D97-AF65-F5344CB8AC3E}">
        <p14:creationId xmlns:p14="http://schemas.microsoft.com/office/powerpoint/2010/main" val="241664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E9BD77-AD71-493E-B871-AD470499A376}"/>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EC44FD2C-C375-4A8A-8B03-A85B4FE093F0}"/>
              </a:ext>
            </a:extLst>
          </p:cNvPr>
          <p:cNvSpPr>
            <a:spLocks noGrp="1"/>
          </p:cNvSpPr>
          <p:nvPr>
            <p:ph idx="1"/>
          </p:nvPr>
        </p:nvSpPr>
        <p:spPr>
          <a:xfrm>
            <a:off x="838200" y="1825625"/>
            <a:ext cx="10515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65156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3131CB-222D-48DE-BC39-60092EB62A0B}"/>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F26C976-1CD7-485E-8A8D-72FCC226F808}"/>
              </a:ext>
            </a:extLst>
          </p:cNvPr>
          <p:cNvSpPr>
            <a:spLocks noGrp="1"/>
          </p:cNvSpPr>
          <p:nvPr>
            <p:ph sz="half" idx="1"/>
          </p:nvPr>
        </p:nvSpPr>
        <p:spPr>
          <a:xfrm>
            <a:off x="838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6DD4FB2A-C698-49C4-A98A-FFC9AFEAE98A}"/>
              </a:ext>
            </a:extLst>
          </p:cNvPr>
          <p:cNvSpPr>
            <a:spLocks noGrp="1"/>
          </p:cNvSpPr>
          <p:nvPr>
            <p:ph sz="half" idx="2"/>
          </p:nvPr>
        </p:nvSpPr>
        <p:spPr>
          <a:xfrm>
            <a:off x="6172200" y="1825625"/>
            <a:ext cx="5181600" cy="435133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2968544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53DF47-D18C-4A8C-9BC7-D841607FAD4A}"/>
              </a:ext>
            </a:extLst>
          </p:cNvPr>
          <p:cNvSpPr>
            <a:spLocks noGrp="1"/>
          </p:cNvSpPr>
          <p:nvPr>
            <p:ph type="title"/>
          </p:nvPr>
        </p:nvSpPr>
        <p:spPr>
          <a:xfrm>
            <a:off x="839788" y="365125"/>
            <a:ext cx="10515600" cy="1325563"/>
          </a:xfrm>
          <a:prstGeom prst="rect">
            <a:avLst/>
          </a:prstGeo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ABC5400-AD0C-4C31-BCFB-707F2DEFFFC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A996D35-EF62-4B3A-B959-496A75EC7156}"/>
              </a:ext>
            </a:extLst>
          </p:cNvPr>
          <p:cNvSpPr>
            <a:spLocks noGrp="1"/>
          </p:cNvSpPr>
          <p:nvPr>
            <p:ph sz="half" idx="2"/>
          </p:nvPr>
        </p:nvSpPr>
        <p:spPr>
          <a:xfrm>
            <a:off x="839788" y="2505075"/>
            <a:ext cx="5157787"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CE405BD5-2C10-4ABA-85B0-69043DA2F1B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649223E-8D26-46A3-AE99-245556CAC2CF}"/>
              </a:ext>
            </a:extLst>
          </p:cNvPr>
          <p:cNvSpPr>
            <a:spLocks noGrp="1"/>
          </p:cNvSpPr>
          <p:nvPr>
            <p:ph sz="quarter" idx="4"/>
          </p:nvPr>
        </p:nvSpPr>
        <p:spPr>
          <a:xfrm>
            <a:off x="6172200" y="2505075"/>
            <a:ext cx="5183188" cy="3684588"/>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1948073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37E02-0B4D-4586-91B3-E08A7DA1A4F2}"/>
              </a:ext>
            </a:extLst>
          </p:cNvPr>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CO"/>
          </a:p>
        </p:txBody>
      </p:sp>
    </p:spTree>
    <p:extLst>
      <p:ext uri="{BB962C8B-B14F-4D97-AF65-F5344CB8AC3E}">
        <p14:creationId xmlns:p14="http://schemas.microsoft.com/office/powerpoint/2010/main" val="287710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380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63B605-8832-402F-9AD0-0B57E8D7937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966553B-CFF3-4211-8A6F-9DBF433D934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B186850-71AC-40CE-A5DD-CFDD366CCBE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Tree>
    <p:extLst>
      <p:ext uri="{BB962C8B-B14F-4D97-AF65-F5344CB8AC3E}">
        <p14:creationId xmlns:p14="http://schemas.microsoft.com/office/powerpoint/2010/main" val="8156376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10" Type="http://schemas.openxmlformats.org/officeDocument/2006/relationships/image" Target="../media/image3.jpg"/><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8581101-EE73-49E2-A291-71A545029C3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userDrawn="1"/>
        </p:nvSpPr>
        <p:spPr>
          <a:xfrm>
            <a:off x="2245366" y="5768340"/>
            <a:ext cx="5433060" cy="9372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userDrawn="1"/>
        </p:nvPicPr>
        <p:blipFill>
          <a:blip r:embed="rId5"/>
          <a:stretch>
            <a:fillRect/>
          </a:stretch>
        </p:blipFill>
        <p:spPr>
          <a:xfrm>
            <a:off x="2260606" y="5789079"/>
            <a:ext cx="5031733" cy="890923"/>
          </a:xfrm>
          <a:prstGeom prst="rect">
            <a:avLst/>
          </a:prstGeom>
        </p:spPr>
      </p:pic>
    </p:spTree>
    <p:extLst>
      <p:ext uri="{BB962C8B-B14F-4D97-AF65-F5344CB8AC3E}">
        <p14:creationId xmlns:p14="http://schemas.microsoft.com/office/powerpoint/2010/main" val="3451197100"/>
      </p:ext>
    </p:extLst>
  </p:cSld>
  <p:clrMap bg1="lt1" tx1="dk1" bg2="lt2" tx2="dk2" accent1="accent1" accent2="accent2" accent3="accent3" accent4="accent4" accent5="accent5" accent6="accent6" hlink="hlink" folHlink="folHlink"/>
  <p:sldLayoutIdLst>
    <p:sldLayoutId id="2147483650" r:id="rId1"/>
    <p:sldLayoutId id="2147483649"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8260CDAC-D31F-460D-8A0D-3FDC1BBD5E3E}"/>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695720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6" r:id="rId4"/>
    <p:sldLayoutId id="2147483667" r:id="rId5"/>
    <p:sldLayoutId id="2147483668" r:id="rId6"/>
    <p:sldLayoutId id="2147483669" r:id="rId7"/>
    <p:sldLayoutId id="2147483670"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598946"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OFICINA LEGAL </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406582" y="2753932"/>
            <a:ext cx="5283017" cy="1200329"/>
          </a:xfrm>
          <a:prstGeom prst="rect">
            <a:avLst/>
          </a:prstGeom>
          <a:noFill/>
        </p:spPr>
        <p:txBody>
          <a:bodyPr wrap="square" rtlCol="0">
            <a:spAutoFit/>
          </a:bodyPr>
          <a:lstStyle/>
          <a:p>
            <a:pPr algn="ctr"/>
            <a:r>
              <a:rPr lang="es-CO" sz="3600" dirty="0" smtClean="0">
                <a:latin typeface="Arial Black" panose="020B0A04020102020204" pitchFamily="34" charset="0"/>
              </a:rPr>
              <a:t>BOLETÍN JURÍDICO </a:t>
            </a:r>
            <a:endParaRPr lang="es-CO" sz="3600" dirty="0">
              <a:latin typeface="Arial Black" panose="020B0A04020102020204" pitchFamily="34" charset="0"/>
            </a:endParaRPr>
          </a:p>
          <a:p>
            <a:pPr algn="ctr"/>
            <a:r>
              <a:rPr lang="es-CO" sz="3600" dirty="0" smtClean="0">
                <a:latin typeface="Arial Black" panose="020B0A04020102020204" pitchFamily="34" charset="0"/>
              </a:rPr>
              <a:t>ENERO DE 2023</a:t>
            </a:r>
            <a:endParaRPr lang="es-ES" sz="3600" dirty="0">
              <a:latin typeface="Arial Black" panose="020B0A04020102020204" pitchFamily="34" charset="0"/>
            </a:endParaRPr>
          </a:p>
        </p:txBody>
      </p:sp>
    </p:spTree>
    <p:extLst>
      <p:ext uri="{BB962C8B-B14F-4D97-AF65-F5344CB8AC3E}">
        <p14:creationId xmlns:p14="http://schemas.microsoft.com/office/powerpoint/2010/main" val="2479033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3702050" y="167403"/>
            <a:ext cx="3873625"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ENERO</a:t>
            </a:r>
            <a:r>
              <a:rPr lang="es-CO" sz="2000" b="1" dirty="0" smtClean="0">
                <a:solidFill>
                  <a:schemeClr val="accent1"/>
                </a:solidFill>
              </a:rPr>
              <a:t>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10" name="Rectángulo 9"/>
          <p:cNvSpPr/>
          <p:nvPr/>
        </p:nvSpPr>
        <p:spPr>
          <a:xfrm>
            <a:off x="1270000" y="597723"/>
            <a:ext cx="9182100" cy="1569660"/>
          </a:xfrm>
          <a:prstGeom prst="rect">
            <a:avLst/>
          </a:prstGeom>
        </p:spPr>
        <p:txBody>
          <a:bodyPr wrap="square">
            <a:spAutoFit/>
          </a:bodyPr>
          <a:lstStyle/>
          <a:p>
            <a:pPr algn="ctr"/>
            <a:r>
              <a:rPr lang="es-CO" sz="2400" b="1" dirty="0" smtClean="0">
                <a:solidFill>
                  <a:srgbClr val="000000"/>
                </a:solidFill>
                <a:latin typeface="GilroyBold"/>
              </a:rPr>
              <a:t>REQUISITO DE CONCILIACIÓN EXTRAJUDICIAL COMO REQUISITO DE PROCEDIBILIDAD TIENE CIERTAS EXCEPCIONES</a:t>
            </a:r>
          </a:p>
          <a:p>
            <a:pPr algn="ctr"/>
            <a:endParaRPr lang="es-419" sz="2400" b="1" dirty="0" smtClean="0"/>
          </a:p>
        </p:txBody>
      </p:sp>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2" name="Rectángulo 1"/>
          <p:cNvSpPr/>
          <p:nvPr/>
        </p:nvSpPr>
        <p:spPr>
          <a:xfrm>
            <a:off x="520700" y="1957929"/>
            <a:ext cx="8813800" cy="4524315"/>
          </a:xfrm>
          <a:prstGeom prst="rect">
            <a:avLst/>
          </a:prstGeom>
        </p:spPr>
        <p:txBody>
          <a:bodyPr wrap="square">
            <a:spAutoFit/>
          </a:bodyPr>
          <a:lstStyle/>
          <a:p>
            <a:pPr algn="just"/>
            <a:r>
              <a:rPr lang="es-CO" dirty="0">
                <a:latin typeface="Arial" panose="020B0604020202020204" pitchFamily="34" charset="0"/>
                <a:cs typeface="Arial" panose="020B0604020202020204" pitchFamily="34" charset="0"/>
              </a:rPr>
              <a:t>Para el efectivo cumplimiento de la conciliación extrajudicial se dispuso su obligatoriedad de forma previa a la demanda en vía judicial en los asuntos que sean susceptibles de conciliación. Sin embargo, tiene las siguiente excepciones:</a:t>
            </a:r>
          </a:p>
          <a:p>
            <a:endParaRPr lang="es-CO" dirty="0"/>
          </a:p>
          <a:p>
            <a:pPr algn="just"/>
            <a:r>
              <a:rPr lang="es-CO" b="1" dirty="0"/>
              <a:t>i</a:t>
            </a:r>
            <a:r>
              <a:rPr lang="es-CO" b="1" dirty="0">
                <a:latin typeface="Arial" panose="020B0604020202020204" pitchFamily="34" charset="0"/>
                <a:cs typeface="Arial" panose="020B0604020202020204" pitchFamily="34" charset="0"/>
              </a:rPr>
              <a:t>) </a:t>
            </a:r>
            <a:r>
              <a:rPr lang="es-CO" dirty="0">
                <a:latin typeface="Arial" panose="020B0604020202020204" pitchFamily="34" charset="0"/>
                <a:cs typeface="Arial" panose="020B0604020202020204" pitchFamily="34" charset="0"/>
              </a:rPr>
              <a:t>Cuando el asunto no sea conciliable, es decir, estén en discusión derechos ciertos, indiscutibles o irrenunciables.</a:t>
            </a:r>
          </a:p>
          <a:p>
            <a:pPr algn="just"/>
            <a:endParaRPr lang="es-CO" dirty="0">
              <a:latin typeface="Arial" panose="020B0604020202020204" pitchFamily="34" charset="0"/>
              <a:cs typeface="Arial" panose="020B0604020202020204" pitchFamily="34" charset="0"/>
            </a:endParaRPr>
          </a:p>
          <a:p>
            <a:pPr algn="just"/>
            <a:r>
              <a:rPr lang="es-CO" b="1" dirty="0">
                <a:latin typeface="Arial" panose="020B0604020202020204" pitchFamily="34" charset="0"/>
                <a:cs typeface="Arial" panose="020B0604020202020204" pitchFamily="34" charset="0"/>
              </a:rPr>
              <a:t>ii) </a:t>
            </a:r>
            <a:r>
              <a:rPr lang="es-CO" dirty="0">
                <a:latin typeface="Arial" panose="020B0604020202020204" pitchFamily="34" charset="0"/>
                <a:cs typeface="Arial" panose="020B0604020202020204" pitchFamily="34" charset="0"/>
              </a:rPr>
              <a:t>Cuando la administración demande un acto que ocurrió por medios ilegales o fraudulentos.</a:t>
            </a:r>
          </a:p>
          <a:p>
            <a:pPr algn="just"/>
            <a:endParaRPr lang="es-CO" dirty="0">
              <a:latin typeface="Arial" panose="020B0604020202020204" pitchFamily="34" charset="0"/>
              <a:cs typeface="Arial" panose="020B0604020202020204" pitchFamily="34" charset="0"/>
            </a:endParaRPr>
          </a:p>
          <a:p>
            <a:pPr algn="just"/>
            <a:r>
              <a:rPr lang="es-CO" b="1" dirty="0">
                <a:latin typeface="Arial" panose="020B0604020202020204" pitchFamily="34" charset="0"/>
                <a:cs typeface="Arial" panose="020B0604020202020204" pitchFamily="34" charset="0"/>
              </a:rPr>
              <a:t>iii) </a:t>
            </a:r>
            <a:r>
              <a:rPr lang="es-CO" dirty="0">
                <a:latin typeface="Arial" panose="020B0604020202020204" pitchFamily="34" charset="0"/>
                <a:cs typeface="Arial" panose="020B0604020202020204" pitchFamily="34" charset="0"/>
              </a:rPr>
              <a:t>En los procesos ejecutivos, cualquiera que sea la jurisdicción en la que se adelanten, como tampoco en los demás procesos en los que el demandante pida medidas cautelares de carácter patrimonial o cuando quien demande sea una entidad pública, de conformidad con el Código General del Proceso</a:t>
            </a:r>
            <a:r>
              <a:rPr lang="es-CO" dirty="0" smtClean="0">
                <a:latin typeface="Arial" panose="020B0604020202020204" pitchFamily="34" charset="0"/>
                <a:cs typeface="Arial" panose="020B0604020202020204" pitchFamily="34" charset="0"/>
              </a:rPr>
              <a:t>.</a:t>
            </a:r>
            <a:r>
              <a:rPr lang="de-DE" i="1" dirty="0"/>
              <a:t> </a:t>
            </a:r>
            <a:endParaRPr lang="de-DE" i="1" dirty="0" smtClean="0"/>
          </a:p>
          <a:p>
            <a:pPr algn="just"/>
            <a:r>
              <a:rPr lang="de-DE" i="1" dirty="0" smtClean="0"/>
              <a:t>(</a:t>
            </a:r>
            <a:r>
              <a:rPr lang="de-DE" i="1" dirty="0"/>
              <a:t>C. P.: William Hernández Gómez).</a:t>
            </a:r>
            <a:endParaRPr lang="es-419" sz="1200" i="1" dirty="0"/>
          </a:p>
          <a:p>
            <a:pPr algn="just"/>
            <a:endParaRPr lang="es-ES" dirty="0">
              <a:latin typeface="Arial" panose="020B0604020202020204" pitchFamily="34" charset="0"/>
              <a:cs typeface="Arial" panose="020B0604020202020204" pitchFamily="34" charset="0"/>
            </a:endParaRPr>
          </a:p>
        </p:txBody>
      </p:sp>
      <p:pic>
        <p:nvPicPr>
          <p:cNvPr id="1026" name="Picture 2" descr="Requisitos para matricular – Colegio Adventista del S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2300" y="2654038"/>
            <a:ext cx="2235199" cy="2578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7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2" name="Rectángulo 1"/>
          <p:cNvSpPr/>
          <p:nvPr/>
        </p:nvSpPr>
        <p:spPr>
          <a:xfrm>
            <a:off x="577849" y="4537243"/>
            <a:ext cx="10591800" cy="1569660"/>
          </a:xfrm>
          <a:prstGeom prst="rect">
            <a:avLst/>
          </a:prstGeom>
        </p:spPr>
        <p:txBody>
          <a:bodyPr wrap="square">
            <a:spAutoFit/>
          </a:bodyPr>
          <a:lstStyle/>
          <a:p>
            <a:pPr algn="ctr"/>
            <a:r>
              <a:rPr lang="es-CO" sz="2400" dirty="0" smtClean="0">
                <a:solidFill>
                  <a:srgbClr val="333333"/>
                </a:solidFill>
              </a:rPr>
              <a:t>Es importante </a:t>
            </a:r>
            <a:r>
              <a:rPr lang="es-CO" sz="2400" dirty="0">
                <a:solidFill>
                  <a:srgbClr val="333333"/>
                </a:solidFill>
              </a:rPr>
              <a:t>destacar, además, que la exigibilidad del requisito de conciliación extrajudicial debe ser analizada en cada caso concreto, en atención a la calidad de los derechos reclamados y la posibilidad de que su debate sea objeto de conciliación.</a:t>
            </a:r>
            <a:endParaRPr lang="es-419" sz="2400" dirty="0"/>
          </a:p>
        </p:txBody>
      </p:sp>
      <p:pic>
        <p:nvPicPr>
          <p:cNvPr id="4" name="Imagen 3"/>
          <p:cNvPicPr>
            <a:picLocks noChangeAspect="1"/>
          </p:cNvPicPr>
          <p:nvPr/>
        </p:nvPicPr>
        <p:blipFill>
          <a:blip r:embed="rId2"/>
          <a:stretch>
            <a:fillRect/>
          </a:stretch>
        </p:blipFill>
        <p:spPr>
          <a:xfrm>
            <a:off x="4387849" y="2379187"/>
            <a:ext cx="2971800" cy="1878054"/>
          </a:xfrm>
          <a:prstGeom prst="rect">
            <a:avLst/>
          </a:prstGeom>
        </p:spPr>
      </p:pic>
      <p:sp>
        <p:nvSpPr>
          <p:cNvPr id="7" name="Rectángulo 6"/>
          <p:cNvSpPr/>
          <p:nvPr/>
        </p:nvSpPr>
        <p:spPr>
          <a:xfrm>
            <a:off x="3936937" y="526933"/>
            <a:ext cx="3873625"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ENERO</a:t>
            </a:r>
            <a:r>
              <a:rPr lang="es-CO" sz="2000" b="1" dirty="0" smtClean="0">
                <a:solidFill>
                  <a:schemeClr val="accent1"/>
                </a:solidFill>
              </a:rPr>
              <a:t>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8" name="Rectángulo 7"/>
          <p:cNvSpPr/>
          <p:nvPr/>
        </p:nvSpPr>
        <p:spPr>
          <a:xfrm>
            <a:off x="1282699" y="927043"/>
            <a:ext cx="9182100" cy="1569660"/>
          </a:xfrm>
          <a:prstGeom prst="rect">
            <a:avLst/>
          </a:prstGeom>
        </p:spPr>
        <p:txBody>
          <a:bodyPr wrap="square">
            <a:spAutoFit/>
          </a:bodyPr>
          <a:lstStyle/>
          <a:p>
            <a:pPr algn="ctr"/>
            <a:r>
              <a:rPr lang="es-CO" sz="2400" b="1" dirty="0" smtClean="0">
                <a:solidFill>
                  <a:srgbClr val="000000"/>
                </a:solidFill>
                <a:latin typeface="GilroyBold"/>
              </a:rPr>
              <a:t>REQUISITO DE CONCILIACIÓN EXTRAJUDICIAL COMO REQUISITO DE PROCEDIBILIDAD TIENE CIERTAS EXCEPCIONES</a:t>
            </a:r>
          </a:p>
          <a:p>
            <a:pPr algn="ctr"/>
            <a:endParaRPr lang="es-419" sz="2400" b="1" dirty="0" smtClean="0"/>
          </a:p>
        </p:txBody>
      </p:sp>
    </p:spTree>
    <p:extLst>
      <p:ext uri="{BB962C8B-B14F-4D97-AF65-F5344CB8AC3E}">
        <p14:creationId xmlns:p14="http://schemas.microsoft.com/office/powerpoint/2010/main" val="2083530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787400" y="1916749"/>
            <a:ext cx="5829300" cy="461665"/>
          </a:xfrm>
          <a:prstGeom prst="rect">
            <a:avLst/>
          </a:prstGeom>
        </p:spPr>
        <p:txBody>
          <a:bodyPr wrap="square">
            <a:spAutoFit/>
          </a:bodyPr>
          <a:lstStyle/>
          <a:p>
            <a:pPr algn="just"/>
            <a:r>
              <a:rPr lang="es-CO" sz="2400" dirty="0" smtClean="0"/>
              <a:t>  </a:t>
            </a:r>
            <a:endParaRPr lang="es-ES" sz="2400" dirty="0"/>
          </a:p>
        </p:txBody>
      </p:sp>
      <p:sp>
        <p:nvSpPr>
          <p:cNvPr id="5" name="Rectángulo 4"/>
          <p:cNvSpPr/>
          <p:nvPr/>
        </p:nvSpPr>
        <p:spPr>
          <a:xfrm>
            <a:off x="2465406" y="1916749"/>
            <a:ext cx="9497993" cy="4524315"/>
          </a:xfrm>
          <a:prstGeom prst="rect">
            <a:avLst/>
          </a:prstGeom>
        </p:spPr>
        <p:txBody>
          <a:bodyPr wrap="square">
            <a:spAutoFit/>
          </a:bodyPr>
          <a:lstStyle/>
          <a:p>
            <a:pPr algn="just"/>
            <a:r>
              <a:rPr lang="es-CO" sz="2400" dirty="0" smtClean="0"/>
              <a:t>“Ahora </a:t>
            </a:r>
            <a:r>
              <a:rPr lang="es-CO" sz="2400" dirty="0"/>
              <a:t>bien, a partir del 25 de enero del 2021, fecha de entrada en vigencia de la Ley 2080, ya no es obligatorio agotar el requisito de procedibilidad de la conciliación extrajudicial para adelantar el medio de control de nulidad y restablecimiento de asuntos laborales, ni los pensionales, entre otros temas, por cuanto se otorgó la potestad a los demandantes de estudiar la posibilidad de activar o no dicho mecanismo alternativo de solución de conflictos. </a:t>
            </a:r>
            <a:endParaRPr lang="es-CO" sz="2400" dirty="0" smtClean="0"/>
          </a:p>
          <a:p>
            <a:pPr algn="just"/>
            <a:endParaRPr lang="es-CO" sz="2400" dirty="0"/>
          </a:p>
          <a:p>
            <a:pPr algn="just"/>
            <a:r>
              <a:rPr lang="es-CO" sz="2400" dirty="0" smtClean="0"/>
              <a:t>De </a:t>
            </a:r>
            <a:r>
              <a:rPr lang="es-CO" sz="2400" dirty="0"/>
              <a:t>modo que es la parte demandante quien definirá a partir de la mencionada ley, en asuntos laborales, pensionales, entre otros, si opta o no por generar un espacio de diálogo, antes de acudir a la administración de justicia</a:t>
            </a:r>
            <a:r>
              <a:rPr lang="es-CO" sz="2400" dirty="0" smtClean="0"/>
              <a:t>.” </a:t>
            </a:r>
            <a:r>
              <a:rPr lang="de-DE" i="1" dirty="0" smtClean="0"/>
              <a:t>(</a:t>
            </a:r>
            <a:r>
              <a:rPr lang="de-DE" i="1" dirty="0"/>
              <a:t>C. P.: William Hernández Gómez).</a:t>
            </a:r>
            <a:endParaRPr lang="es-419" sz="1200" i="1" dirty="0"/>
          </a:p>
        </p:txBody>
      </p:sp>
      <p:pic>
        <p:nvPicPr>
          <p:cNvPr id="6" name="Imagen 5"/>
          <p:cNvPicPr>
            <a:picLocks noChangeAspect="1"/>
          </p:cNvPicPr>
          <p:nvPr/>
        </p:nvPicPr>
        <p:blipFill>
          <a:blip r:embed="rId2"/>
          <a:stretch>
            <a:fillRect/>
          </a:stretch>
        </p:blipFill>
        <p:spPr>
          <a:xfrm>
            <a:off x="298628" y="2739016"/>
            <a:ext cx="1917700" cy="1955800"/>
          </a:xfrm>
          <a:prstGeom prst="rect">
            <a:avLst/>
          </a:prstGeom>
        </p:spPr>
      </p:pic>
      <p:sp>
        <p:nvSpPr>
          <p:cNvPr id="7" name="Rectángulo 6"/>
          <p:cNvSpPr/>
          <p:nvPr/>
        </p:nvSpPr>
        <p:spPr>
          <a:xfrm>
            <a:off x="3911716" y="350263"/>
            <a:ext cx="3873625" cy="400110"/>
          </a:xfrm>
          <a:prstGeom prst="rect">
            <a:avLst/>
          </a:prstGeom>
        </p:spPr>
        <p:txBody>
          <a:bodyPr wrap="none">
            <a:spAutoFit/>
          </a:bodyPr>
          <a:lstStyle/>
          <a:p>
            <a:r>
              <a:rPr lang="es-CO" sz="2000" b="1" dirty="0">
                <a:solidFill>
                  <a:schemeClr val="accent1"/>
                </a:solidFill>
              </a:rPr>
              <a:t>BOLETÍN </a:t>
            </a:r>
            <a:r>
              <a:rPr lang="es-CO" sz="2000" b="1" dirty="0" smtClean="0">
                <a:solidFill>
                  <a:schemeClr val="accent1"/>
                </a:solidFill>
              </a:rPr>
              <a:t>JURÍDICO </a:t>
            </a:r>
            <a:r>
              <a:rPr lang="es-CO" sz="2000" b="1" dirty="0" smtClean="0">
                <a:solidFill>
                  <a:schemeClr val="accent1"/>
                </a:solidFill>
              </a:rPr>
              <a:t>ENERO</a:t>
            </a:r>
            <a:r>
              <a:rPr lang="es-CO" sz="2000" b="1" dirty="0" smtClean="0">
                <a:solidFill>
                  <a:schemeClr val="accent1"/>
                </a:solidFill>
              </a:rPr>
              <a:t> </a:t>
            </a:r>
            <a:r>
              <a:rPr lang="es-CO" sz="2000" b="1" dirty="0">
                <a:solidFill>
                  <a:schemeClr val="accent1"/>
                </a:solidFill>
              </a:rPr>
              <a:t>DE </a:t>
            </a:r>
            <a:r>
              <a:rPr lang="es-CO" sz="2000" b="1" dirty="0" smtClean="0">
                <a:solidFill>
                  <a:schemeClr val="accent1"/>
                </a:solidFill>
              </a:rPr>
              <a:t>2023</a:t>
            </a:r>
            <a:endParaRPr lang="es-CO" sz="2000" b="1" dirty="0">
              <a:solidFill>
                <a:schemeClr val="accent1"/>
              </a:solidFill>
            </a:endParaRPr>
          </a:p>
        </p:txBody>
      </p:sp>
      <p:sp>
        <p:nvSpPr>
          <p:cNvPr id="8" name="Rectángulo 7"/>
          <p:cNvSpPr/>
          <p:nvPr/>
        </p:nvSpPr>
        <p:spPr>
          <a:xfrm>
            <a:off x="1257478" y="839531"/>
            <a:ext cx="9182100" cy="1077218"/>
          </a:xfrm>
          <a:prstGeom prst="rect">
            <a:avLst/>
          </a:prstGeom>
        </p:spPr>
        <p:txBody>
          <a:bodyPr wrap="square">
            <a:spAutoFit/>
          </a:bodyPr>
          <a:lstStyle/>
          <a:p>
            <a:pPr algn="ctr"/>
            <a:r>
              <a:rPr lang="es-CO" sz="2000" b="1" dirty="0" smtClean="0">
                <a:solidFill>
                  <a:srgbClr val="000000"/>
                </a:solidFill>
                <a:latin typeface="GilroyBold"/>
              </a:rPr>
              <a:t>REQUISITO DE CONCILIACIÓN EXTRAJUDICIAL COMO REQUISITO DE PROCEDIBILIDAD TIENE CIERTAS EXCEPCIONES</a:t>
            </a:r>
          </a:p>
          <a:p>
            <a:pPr algn="ctr"/>
            <a:endParaRPr lang="es-419" sz="2400" b="1" dirty="0" smtClean="0"/>
          </a:p>
        </p:txBody>
      </p:sp>
    </p:spTree>
    <p:extLst>
      <p:ext uri="{BB962C8B-B14F-4D97-AF65-F5344CB8AC3E}">
        <p14:creationId xmlns:p14="http://schemas.microsoft.com/office/powerpoint/2010/main" val="353979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81168" y="1267703"/>
            <a:ext cx="2919580" cy="400110"/>
          </a:xfrm>
          <a:prstGeom prst="rect">
            <a:avLst/>
          </a:prstGeom>
          <a:noFill/>
        </p:spPr>
        <p:txBody>
          <a:bodyPr wrap="square" rtlCol="0">
            <a:spAutoFit/>
          </a:bodyPr>
          <a:lstStyle/>
          <a:p>
            <a:r>
              <a:rPr lang="es-CO" sz="2000" b="1" dirty="0" smtClean="0">
                <a:latin typeface="Arial" panose="020B0604020202020204" pitchFamily="34" charset="0"/>
                <a:cs typeface="Arial" panose="020B0604020202020204" pitchFamily="34" charset="0"/>
              </a:rPr>
              <a:t>INDUSTRIA MILITAR</a:t>
            </a:r>
            <a:endParaRPr lang="es-ES" sz="2000" b="1" dirty="0">
              <a:latin typeface="Arial" panose="020B0604020202020204" pitchFamily="34" charset="0"/>
              <a:cs typeface="Arial" panose="020B0604020202020204" pitchFamily="34" charset="0"/>
            </a:endParaRPr>
          </a:p>
        </p:txBody>
      </p:sp>
      <p:sp>
        <p:nvSpPr>
          <p:cNvPr id="3" name="CuadroTexto 2"/>
          <p:cNvSpPr txBox="1"/>
          <p:nvPr/>
        </p:nvSpPr>
        <p:spPr>
          <a:xfrm>
            <a:off x="369143" y="2991768"/>
            <a:ext cx="4973516" cy="646331"/>
          </a:xfrm>
          <a:prstGeom prst="rect">
            <a:avLst/>
          </a:prstGeom>
          <a:noFill/>
        </p:spPr>
        <p:txBody>
          <a:bodyPr wrap="square" rtlCol="0">
            <a:spAutoFit/>
          </a:bodyPr>
          <a:lstStyle/>
          <a:p>
            <a:pPr algn="ctr"/>
            <a:r>
              <a:rPr lang="es-CO" sz="3600" dirty="0" smtClean="0">
                <a:latin typeface="Arial Black" panose="020B0A04020102020204" pitchFamily="34" charset="0"/>
              </a:rPr>
              <a:t>GRACIAS</a:t>
            </a:r>
          </a:p>
        </p:txBody>
      </p:sp>
      <p:sp>
        <p:nvSpPr>
          <p:cNvPr id="4" name="Rectángulo 3"/>
          <p:cNvSpPr/>
          <p:nvPr/>
        </p:nvSpPr>
        <p:spPr>
          <a:xfrm>
            <a:off x="2166994" y="1483147"/>
            <a:ext cx="1377813" cy="369332"/>
          </a:xfrm>
          <a:prstGeom prst="rect">
            <a:avLst/>
          </a:prstGeom>
        </p:spPr>
        <p:txBody>
          <a:bodyPr wrap="none">
            <a:spAutoFit/>
          </a:bodyPr>
          <a:lstStyle/>
          <a:p>
            <a:pPr algn="ctr"/>
            <a:r>
              <a:rPr lang="es-CO" dirty="0"/>
              <a:t>Oficina Legal</a:t>
            </a:r>
            <a:endParaRPr lang="es-ES" dirty="0"/>
          </a:p>
        </p:txBody>
      </p:sp>
    </p:spTree>
    <p:extLst>
      <p:ext uri="{BB962C8B-B14F-4D97-AF65-F5344CB8AC3E}">
        <p14:creationId xmlns:p14="http://schemas.microsoft.com/office/powerpoint/2010/main" val="214974615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19B68D62-4EA8-4682-AB5E-F2758D38594B}"/>
    </a:ext>
  </a:ext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C61A8979-B2DD-439C-B13A-4067FD04E7A3}" vid="{DB09B226-686D-41D6-9355-6452507B665F}"/>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PRESENTACIÓN INDUMIL</Template>
  <TotalTime>1009</TotalTime>
  <Words>381</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5</vt:i4>
      </vt:variant>
    </vt:vector>
  </HeadingPairs>
  <TitlesOfParts>
    <vt:vector size="12" baseType="lpstr">
      <vt:lpstr>Arial</vt:lpstr>
      <vt:lpstr>Arial Black</vt:lpstr>
      <vt:lpstr>Calibri</vt:lpstr>
      <vt:lpstr>Calibri Light</vt:lpstr>
      <vt:lpstr>GilroyBold</vt:lpstr>
      <vt:lpstr>Tema de Office</vt:lpstr>
      <vt:lpstr>Diseño personalizado</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Alejandra Tamayo</dc:creator>
  <cp:lastModifiedBy>Daniel Esteban Echeverria Villa</cp:lastModifiedBy>
  <cp:revision>67</cp:revision>
  <dcterms:created xsi:type="dcterms:W3CDTF">2021-07-07T17:06:09Z</dcterms:created>
  <dcterms:modified xsi:type="dcterms:W3CDTF">2023-04-03T15:02:29Z</dcterms:modified>
</cp:coreProperties>
</file>