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0" r:id="rId4"/>
    <p:sldId id="272"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12/01/2023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JÚRIDICA</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4973516" cy="1754326"/>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r>
              <a:rPr lang="es-CO" sz="3600" dirty="0" smtClean="0">
                <a:latin typeface="Arial Black" panose="020B0A04020102020204" pitchFamily="34" charset="0"/>
              </a:rPr>
              <a:t>DE </a:t>
            </a:r>
            <a:r>
              <a:rPr lang="es-CO" sz="3600" dirty="0" smtClean="0">
                <a:latin typeface="Arial Black" panose="020B0A04020102020204" pitchFamily="34" charset="0"/>
              </a:rPr>
              <a:t>OCTUB</a:t>
            </a:r>
            <a:r>
              <a:rPr lang="es-CO" sz="3600" dirty="0" smtClean="0">
                <a:latin typeface="Arial Black" panose="020B0A04020102020204" pitchFamily="34" charset="0"/>
              </a:rPr>
              <a:t>RE </a:t>
            </a:r>
            <a:r>
              <a:rPr lang="es-CO" sz="3600" dirty="0" smtClean="0">
                <a:latin typeface="Arial Black" panose="020B0A04020102020204" pitchFamily="34" charset="0"/>
              </a:rPr>
              <a:t>DE 2022</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1144577"/>
            <a:ext cx="4865306" cy="461665"/>
          </a:xfrm>
          <a:prstGeom prst="rect">
            <a:avLst/>
          </a:prstGeom>
        </p:spPr>
        <p:txBody>
          <a:bodyPr wrap="none">
            <a:spAutoFit/>
          </a:bodyPr>
          <a:lstStyle/>
          <a:p>
            <a:r>
              <a:rPr lang="es-CO" sz="2400" b="1" dirty="0"/>
              <a:t>BOLETÍN DE </a:t>
            </a:r>
            <a:r>
              <a:rPr lang="es-CO" sz="2400" b="1" dirty="0" smtClean="0"/>
              <a:t>TUTELAS </a:t>
            </a:r>
            <a:r>
              <a:rPr lang="es-CO" sz="2400" b="1" dirty="0" smtClean="0"/>
              <a:t>OCTUBRE </a:t>
            </a:r>
            <a:r>
              <a:rPr lang="es-CO" sz="2400" b="1" dirty="0" smtClean="0"/>
              <a:t>2022</a:t>
            </a:r>
            <a:endParaRPr lang="es-ES" sz="2400" b="1" dirty="0"/>
          </a:p>
        </p:txBody>
      </p:sp>
      <p:sp>
        <p:nvSpPr>
          <p:cNvPr id="5" name="Rectángulo 4"/>
          <p:cNvSpPr/>
          <p:nvPr/>
        </p:nvSpPr>
        <p:spPr>
          <a:xfrm>
            <a:off x="1698171" y="1894236"/>
            <a:ext cx="9203377" cy="400110"/>
          </a:xfrm>
          <a:prstGeom prst="rect">
            <a:avLst/>
          </a:prstGeom>
        </p:spPr>
        <p:txBody>
          <a:bodyPr wrap="square">
            <a:spAutoFit/>
          </a:bodyPr>
          <a:lstStyle/>
          <a:p>
            <a:r>
              <a:rPr lang="es-CO" sz="2000" b="1" dirty="0"/>
              <a:t>La Sentencia </a:t>
            </a:r>
            <a:r>
              <a:rPr lang="es-CO" sz="2000" b="1" dirty="0" smtClean="0"/>
              <a:t>del Corte Constitucional T-045 del 14 de febrero 2022, </a:t>
            </a:r>
            <a:r>
              <a:rPr lang="es-CO" sz="2000" b="1" dirty="0"/>
              <a:t>indica:</a:t>
            </a:r>
            <a:endParaRPr lang="es-ES" sz="2000" b="1" dirty="0"/>
          </a:p>
        </p:txBody>
      </p:sp>
      <p:sp>
        <p:nvSpPr>
          <p:cNvPr id="6" name="CuadroTexto 5"/>
          <p:cNvSpPr txBox="1"/>
          <p:nvPr/>
        </p:nvSpPr>
        <p:spPr>
          <a:xfrm>
            <a:off x="605642" y="2582340"/>
            <a:ext cx="10664042" cy="1938992"/>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a:t>
            </a:r>
            <a:r>
              <a:rPr lang="es-CO" sz="2000" i="1" dirty="0" smtClean="0">
                <a:latin typeface="Arial Narrow" panose="020B0606020202030204" pitchFamily="34" charset="0"/>
              </a:rPr>
              <a:t>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Tree>
    <p:extLst>
      <p:ext uri="{BB962C8B-B14F-4D97-AF65-F5344CB8AC3E}">
        <p14:creationId xmlns:p14="http://schemas.microsoft.com/office/powerpoint/2010/main" val="237191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635" y="441757"/>
            <a:ext cx="4865306" cy="461665"/>
          </a:xfrm>
          <a:prstGeom prst="rect">
            <a:avLst/>
          </a:prstGeom>
        </p:spPr>
        <p:txBody>
          <a:bodyPr wrap="none">
            <a:spAutoFit/>
          </a:bodyPr>
          <a:lstStyle/>
          <a:p>
            <a:r>
              <a:rPr lang="es-CO" sz="2400" b="1" dirty="0"/>
              <a:t>BOLETÍN DE TUTELAS </a:t>
            </a:r>
            <a:r>
              <a:rPr lang="es-CO" sz="2400" b="1" dirty="0" smtClean="0"/>
              <a:t>OCTUBRE</a:t>
            </a:r>
            <a:r>
              <a:rPr lang="es-CO" sz="2400" b="1" dirty="0" smtClean="0"/>
              <a:t> </a:t>
            </a:r>
            <a:r>
              <a:rPr lang="es-CO" sz="2400" b="1" dirty="0" smtClean="0"/>
              <a:t>2022</a:t>
            </a:r>
            <a:endParaRPr lang="es-ES" sz="2400" b="1" dirty="0"/>
          </a:p>
        </p:txBody>
      </p:sp>
      <p:graphicFrame>
        <p:nvGraphicFramePr>
          <p:cNvPr id="3" name="Tabla 2"/>
          <p:cNvGraphicFramePr>
            <a:graphicFrameLocks noGrp="1"/>
          </p:cNvGraphicFramePr>
          <p:nvPr>
            <p:extLst>
              <p:ext uri="{D42A27DB-BD31-4B8C-83A1-F6EECF244321}">
                <p14:modId xmlns:p14="http://schemas.microsoft.com/office/powerpoint/2010/main" val="3051686277"/>
              </p:ext>
            </p:extLst>
          </p:nvPr>
        </p:nvGraphicFramePr>
        <p:xfrm>
          <a:off x="581892" y="1136857"/>
          <a:ext cx="10557165" cy="4729555"/>
        </p:xfrm>
        <a:graphic>
          <a:graphicData uri="http://schemas.openxmlformats.org/drawingml/2006/table">
            <a:tbl>
              <a:tblPr/>
              <a:tblGrid>
                <a:gridCol w="382764">
                  <a:extLst>
                    <a:ext uri="{9D8B030D-6E8A-4147-A177-3AD203B41FA5}">
                      <a16:colId xmlns:a16="http://schemas.microsoft.com/office/drawing/2014/main" val="2507436650"/>
                    </a:ext>
                  </a:extLst>
                </a:gridCol>
                <a:gridCol w="1493536">
                  <a:extLst>
                    <a:ext uri="{9D8B030D-6E8A-4147-A177-3AD203B41FA5}">
                      <a16:colId xmlns:a16="http://schemas.microsoft.com/office/drawing/2014/main" val="208631512"/>
                    </a:ext>
                  </a:extLst>
                </a:gridCol>
                <a:gridCol w="1797048">
                  <a:extLst>
                    <a:ext uri="{9D8B030D-6E8A-4147-A177-3AD203B41FA5}">
                      <a16:colId xmlns:a16="http://schemas.microsoft.com/office/drawing/2014/main" val="2548817474"/>
                    </a:ext>
                  </a:extLst>
                </a:gridCol>
                <a:gridCol w="1115654">
                  <a:extLst>
                    <a:ext uri="{9D8B030D-6E8A-4147-A177-3AD203B41FA5}">
                      <a16:colId xmlns:a16="http://schemas.microsoft.com/office/drawing/2014/main" val="1541960107"/>
                    </a:ext>
                  </a:extLst>
                </a:gridCol>
                <a:gridCol w="1198733">
                  <a:extLst>
                    <a:ext uri="{9D8B030D-6E8A-4147-A177-3AD203B41FA5}">
                      <a16:colId xmlns:a16="http://schemas.microsoft.com/office/drawing/2014/main" val="3421647748"/>
                    </a:ext>
                  </a:extLst>
                </a:gridCol>
                <a:gridCol w="925754">
                  <a:extLst>
                    <a:ext uri="{9D8B030D-6E8A-4147-A177-3AD203B41FA5}">
                      <a16:colId xmlns:a16="http://schemas.microsoft.com/office/drawing/2014/main" val="831435430"/>
                    </a:ext>
                  </a:extLst>
                </a:gridCol>
                <a:gridCol w="959850">
                  <a:extLst>
                    <a:ext uri="{9D8B030D-6E8A-4147-A177-3AD203B41FA5}">
                      <a16:colId xmlns:a16="http://schemas.microsoft.com/office/drawing/2014/main" val="1867225608"/>
                    </a:ext>
                  </a:extLst>
                </a:gridCol>
                <a:gridCol w="1056904">
                  <a:extLst>
                    <a:ext uri="{9D8B030D-6E8A-4147-A177-3AD203B41FA5}">
                      <a16:colId xmlns:a16="http://schemas.microsoft.com/office/drawing/2014/main" val="1234114226"/>
                    </a:ext>
                  </a:extLst>
                </a:gridCol>
                <a:gridCol w="1626922">
                  <a:extLst>
                    <a:ext uri="{9D8B030D-6E8A-4147-A177-3AD203B41FA5}">
                      <a16:colId xmlns:a16="http://schemas.microsoft.com/office/drawing/2014/main" val="3094963148"/>
                    </a:ext>
                  </a:extLst>
                </a:gridCol>
              </a:tblGrid>
              <a:tr h="674461">
                <a:tc gridSpan="9">
                  <a:txBody>
                    <a:bodyPr/>
                    <a:lstStyle/>
                    <a:p>
                      <a:pPr algn="ctr" fontAlgn="ctr"/>
                      <a:r>
                        <a:rPr lang="es-ES" sz="900" b="1" i="0" u="none" strike="noStrike" dirty="0">
                          <a:solidFill>
                            <a:srgbClr val="000000"/>
                          </a:solidFill>
                          <a:effectLst/>
                          <a:latin typeface="Calibri" panose="020F0502020204030204" pitchFamily="34" charset="0"/>
                        </a:rPr>
                        <a:t>TUTELAS OCTUBRE 2022</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12187697"/>
                  </a:ext>
                </a:extLst>
              </a:tr>
              <a:tr h="607848">
                <a:tc>
                  <a:txBody>
                    <a:bodyPr/>
                    <a:lstStyle/>
                    <a:p>
                      <a:pPr algn="ctr" fontAlgn="ctr"/>
                      <a:r>
                        <a:rPr lang="es-ES" sz="900" b="1" i="0" u="none" strike="noStrike" dirty="0" err="1">
                          <a:solidFill>
                            <a:srgbClr val="000000"/>
                          </a:solidFill>
                          <a:effectLst/>
                          <a:latin typeface="Calibri" panose="020F0502020204030204" pitchFamily="34" charset="0"/>
                        </a:rPr>
                        <a:t>Item</a:t>
                      </a:r>
                      <a:endParaRPr lang="es-ES" sz="900" b="1" i="0" u="none" strike="noStrike" dirty="0">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NUMERO DE RADICADO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DESPACHO JUDICIAL</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ACCIONANTE</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ACCIONADO</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CONTESTACIÓN</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FALLO</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ESTADO ACTUAL</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Calibri" panose="020F0502020204030204" pitchFamily="34" charset="0"/>
                        </a:rPr>
                        <a:t>DERECHO FUNDAMENTAL PRESUNTAMENTE VULNERADO</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614291"/>
                  </a:ext>
                </a:extLst>
              </a:tr>
              <a:tr h="832669">
                <a:tc>
                  <a:txBody>
                    <a:bodyPr/>
                    <a:lstStyle/>
                    <a:p>
                      <a:pPr algn="ctr" fontAlgn="ctr"/>
                      <a:r>
                        <a:rPr lang="es-ES" sz="900" b="0" i="0" u="none" strike="noStrike">
                          <a:solidFill>
                            <a:srgbClr val="000000"/>
                          </a:solidFill>
                          <a:effectLst/>
                          <a:latin typeface="Calibri" panose="020F0502020204030204" pitchFamily="34" charset="0"/>
                        </a:rPr>
                        <a:t>1</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2022-00335</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JUZGADO 4 CIVL DEL CIRCUITO DE CUCUTA, N.S.</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MAURICIO EDUARDO AREVALO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CARBONES LA LONDRA LTDA -AGENCIA NACIONAL DE MINERIA - INDUMIL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05/10/2022</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Derecho de Fundamental de Peticion y debido proceso</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298602"/>
                  </a:ext>
                </a:extLst>
              </a:tr>
              <a:tr h="499600">
                <a:tc>
                  <a:txBody>
                    <a:bodyPr/>
                    <a:lstStyle/>
                    <a:p>
                      <a:pPr algn="ctr" fontAlgn="ctr"/>
                      <a:r>
                        <a:rPr lang="es-ES" sz="900" b="0" i="0" u="none" strike="noStrike">
                          <a:solidFill>
                            <a:srgbClr val="000000"/>
                          </a:solidFill>
                          <a:effectLst/>
                          <a:latin typeface="Calibri" panose="020F0502020204030204" pitchFamily="34" charset="0"/>
                        </a:rPr>
                        <a:t>2</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2022-00064</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JUZGADO 23 DE EJECUCIÓN DE PENAS Y MEDIDAS DE SEGURIDAD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FRANKLIN FERNANDO CIFUENTES ORTIZ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DCCAE - INDUMIL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06/10/2022</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Derecho de Fundamental de Peticion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211649"/>
                  </a:ext>
                </a:extLst>
              </a:tr>
              <a:tr h="757728">
                <a:tc>
                  <a:txBody>
                    <a:bodyPr/>
                    <a:lstStyle/>
                    <a:p>
                      <a:pPr algn="ctr" fontAlgn="ctr"/>
                      <a:r>
                        <a:rPr lang="es-ES" sz="900" b="0" i="0" u="none" strike="noStrike">
                          <a:solidFill>
                            <a:srgbClr val="000000"/>
                          </a:solidFill>
                          <a:effectLst/>
                          <a:latin typeface="Calibri" panose="020F0502020204030204" pitchFamily="34" charset="0"/>
                        </a:rPr>
                        <a:t>3</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2022-000610</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JUZGADO 67 ADMINISTRATIVO DE ORALIDAD DEL CIRCUITO JUDICIAL SECCION SEGUNDA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CARLOS ALBERTO REY SABOGAL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DCCAE - INDUMIL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12/10/2022</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Derecho de Fundamental de Peticion, Seguridad Social y Minimo Vital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641679"/>
                  </a:ext>
                </a:extLst>
              </a:tr>
              <a:tr h="674461">
                <a:tc>
                  <a:txBody>
                    <a:bodyPr/>
                    <a:lstStyle/>
                    <a:p>
                      <a:pPr algn="ctr" fontAlgn="ctr"/>
                      <a:r>
                        <a:rPr lang="es-ES" sz="900" b="0" i="0" u="none" strike="noStrike">
                          <a:solidFill>
                            <a:srgbClr val="000000"/>
                          </a:solidFill>
                          <a:effectLst/>
                          <a:latin typeface="Calibri" panose="020F0502020204030204" pitchFamily="34" charset="0"/>
                        </a:rPr>
                        <a:t>4</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2022-00439-01</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JUZGADO 1 ADMINISTRATIVO DE SANTA MARTA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CARLOS IVAN GAMEZ NOGUERA</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EJERCITO NACIONAL - DCCAE - INDUMIL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14/10/2022</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Derecho de Fundamental de Peticion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508552"/>
                  </a:ext>
                </a:extLst>
              </a:tr>
              <a:tr h="682788">
                <a:tc>
                  <a:txBody>
                    <a:bodyPr/>
                    <a:lstStyle/>
                    <a:p>
                      <a:pPr algn="ctr" fontAlgn="ctr"/>
                      <a:r>
                        <a:rPr lang="es-ES" sz="900" b="0" i="0" u="none" strike="noStrike">
                          <a:solidFill>
                            <a:srgbClr val="000000"/>
                          </a:solidFill>
                          <a:effectLst/>
                          <a:latin typeface="Calibri" panose="020F0502020204030204" pitchFamily="34" charset="0"/>
                        </a:rPr>
                        <a:t>5</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2022-00354</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Calibri" panose="020F0502020204030204" pitchFamily="34" charset="0"/>
                        </a:rPr>
                        <a:t>JUZGADO 3 CIVIL DEL CIRCUITO DE ORALIDAD DE CUCUTA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JOSE LIBARDO LIZCANO JAIMES</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DCCAE - INDUMIL </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26/10/2022</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Calibri" panose="020F0502020204030204" pitchFamily="34" charset="0"/>
                        </a:rPr>
                        <a:t>A FAVOR DE INDUMIL</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000000"/>
                          </a:solidFill>
                          <a:effectLst/>
                          <a:latin typeface="Calibri" panose="020F0502020204030204" pitchFamily="34" charset="0"/>
                        </a:rPr>
                        <a:t>Terminada</a:t>
                      </a: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Calibri" panose="020F0502020204030204" pitchFamily="34" charset="0"/>
                        </a:rPr>
                        <a:t>Derecho de Fundamental de </a:t>
                      </a:r>
                      <a:r>
                        <a:rPr lang="es-ES" sz="900" b="0" i="0" u="none" strike="noStrike" dirty="0" smtClean="0">
                          <a:solidFill>
                            <a:srgbClr val="000000"/>
                          </a:solidFill>
                          <a:effectLst/>
                          <a:latin typeface="Calibri" panose="020F0502020204030204" pitchFamily="34" charset="0"/>
                        </a:rPr>
                        <a:t>Petición </a:t>
                      </a:r>
                      <a:endParaRPr lang="es-ES" sz="900" b="0" i="0" u="none" strike="noStrike" dirty="0">
                        <a:solidFill>
                          <a:srgbClr val="000000"/>
                        </a:solidFill>
                        <a:effectLst/>
                        <a:latin typeface="Calibri" panose="020F0502020204030204" pitchFamily="34" charset="0"/>
                      </a:endParaRPr>
                    </a:p>
                  </a:txBody>
                  <a:tcPr marL="7661" marR="7661" marT="76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550584"/>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937</TotalTime>
  <Words>340</Words>
  <Application>Microsoft Office PowerPoint</Application>
  <PresentationFormat>Panorámica</PresentationFormat>
  <Paragraphs>63</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65</cp:revision>
  <dcterms:created xsi:type="dcterms:W3CDTF">2021-07-07T17:06:09Z</dcterms:created>
  <dcterms:modified xsi:type="dcterms:W3CDTF">2023-01-12T16:23:44Z</dcterms:modified>
</cp:coreProperties>
</file>