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7"/>
  </p:notesMasterIdLst>
  <p:sldIdLst>
    <p:sldId id="264" r:id="rId3"/>
    <p:sldId id="270" r:id="rId4"/>
    <p:sldId id="272" r:id="rId5"/>
    <p:sldId id="269" r:id="rId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91D0"/>
    <a:srgbClr val="0291CF"/>
    <a:srgbClr val="1F9232"/>
    <a:srgbClr val="0061A6"/>
    <a:srgbClr val="124B9C"/>
    <a:srgbClr val="D212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120" y="684"/>
      </p:cViewPr>
      <p:guideLst/>
    </p:cSldViewPr>
  </p:slideViewPr>
  <p:notesTextViewPr>
    <p:cViewPr>
      <p:scale>
        <a:sx n="1" d="1"/>
        <a:sy n="1" d="1"/>
      </p:scale>
      <p:origin x="0" y="0"/>
    </p:cViewPr>
  </p:notesTextViewPr>
  <p:notesViewPr>
    <p:cSldViewPr snapToGrid="0">
      <p:cViewPr varScale="1">
        <p:scale>
          <a:sx n="79" d="100"/>
          <a:sy n="79" d="100"/>
        </p:scale>
        <p:origin x="20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762F42-B226-439E-9D0A-C1B0CF8E0480}" type="datetimeFigureOut">
              <a:rPr lang="es-ES" smtClean="0"/>
              <a:t>12/01/2023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B89CD3-C901-4DC8-98BA-35E55B651CFC}" type="slidenum">
              <a:rPr lang="es-ES" smtClean="0"/>
              <a:t>‹Nº›</a:t>
            </a:fld>
            <a:endParaRPr lang="es-ES"/>
          </a:p>
        </p:txBody>
      </p:sp>
    </p:spTree>
    <p:extLst>
      <p:ext uri="{BB962C8B-B14F-4D97-AF65-F5344CB8AC3E}">
        <p14:creationId xmlns:p14="http://schemas.microsoft.com/office/powerpoint/2010/main" val="1144694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47983EDC-037C-4F94-B472-F7F38785B7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userDrawn="1"/>
        </p:nvPicPr>
        <p:blipFill>
          <a:blip r:embed="rId3"/>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11193161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A3B592-451D-4E67-BABB-5FCA34D585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CCC68783-56DF-4FAA-8F93-6B4AD56AEB7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4C4641D9-FAB3-4457-92C4-E0E5234440D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425505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4" name="Rectángulo 33"/>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3" name="Imagen 32"/>
          <p:cNvPicPr>
            <a:picLocks noChangeAspect="1"/>
          </p:cNvPicPr>
          <p:nvPr userDrawn="1"/>
        </p:nvPicPr>
        <p:blipFill>
          <a:blip r:embed="rId2"/>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5264841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5856F1-C003-4654-AA02-EDE23AEA011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121CB533-E44F-43AA-BAB3-5324B317E80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Tree>
    <p:extLst>
      <p:ext uri="{BB962C8B-B14F-4D97-AF65-F5344CB8AC3E}">
        <p14:creationId xmlns:p14="http://schemas.microsoft.com/office/powerpoint/2010/main" val="241664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E9BD77-AD71-493E-B871-AD470499A376}"/>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C44FD2C-C375-4A8A-8B03-A85B4FE093F0}"/>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651566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131CB-222D-48DE-BC39-60092EB62A0B}"/>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F26C976-1CD7-485E-8A8D-72FCC226F808}"/>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6DD4FB2A-C698-49C4-A98A-FFC9AFEAE98A}"/>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968544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53DF47-D18C-4A8C-9BC7-D841607FAD4A}"/>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ABC5400-AD0C-4C31-BCFB-707F2DEFFFC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A996D35-EF62-4B3A-B959-496A75EC7156}"/>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CE405BD5-2C10-4ABA-85B0-69043DA2F1B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649223E-8D26-46A3-AE99-245556CAC2CF}"/>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1948073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D37E02-0B4D-4586-91B3-E08A7DA1A4F2}"/>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287710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80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63B605-8832-402F-9AD0-0B57E8D7937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966553B-CFF3-4211-8A6F-9DBF433D934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9B186850-71AC-40CE-A5DD-CFDD366CCBE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8156376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3.jp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8581101-EE73-49E2-A291-71A545029C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userDrawn="1"/>
        </p:nvPicPr>
        <p:blipFill>
          <a:blip r:embed="rId5"/>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3451197100"/>
      </p:ext>
    </p:extLst>
  </p:cSld>
  <p:clrMap bg1="lt1" tx1="dk1" bg2="lt2" tx2="dk2" accent1="accent1" accent2="accent2" accent3="accent3" accent4="accent4" accent5="accent5" accent6="accent6" hlink="hlink" folHlink="folHlink"/>
  <p:sldLayoutIdLst>
    <p:sldLayoutId id="2147483650" r:id="rId1"/>
    <p:sldLayoutId id="2147483649"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260CDAC-D31F-460D-8A0D-3FDC1BBD5E3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695720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 id="2147483668" r:id="rId6"/>
    <p:sldLayoutId id="2147483669" r:id="rId7"/>
    <p:sldLayoutId id="2147483670"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49599" y="1243952"/>
            <a:ext cx="3062084" cy="461665"/>
          </a:xfrm>
          <a:prstGeom prst="rect">
            <a:avLst/>
          </a:prstGeom>
          <a:noFill/>
        </p:spPr>
        <p:txBody>
          <a:bodyPr wrap="square" rtlCol="0">
            <a:spAutoFit/>
          </a:bodyPr>
          <a:lstStyle/>
          <a:p>
            <a:r>
              <a:rPr lang="es-CO" sz="2400" b="1" dirty="0" smtClean="0">
                <a:latin typeface="Arial" panose="020B0604020202020204" pitchFamily="34" charset="0"/>
                <a:cs typeface="Arial" panose="020B0604020202020204" pitchFamily="34" charset="0"/>
              </a:rPr>
              <a:t>OFICINA JÚRIDICA</a:t>
            </a:r>
            <a:endParaRPr lang="es-ES" sz="2400" b="1" dirty="0">
              <a:latin typeface="Arial" panose="020B0604020202020204" pitchFamily="34" charset="0"/>
              <a:cs typeface="Arial" panose="020B0604020202020204" pitchFamily="34" charset="0"/>
            </a:endParaRPr>
          </a:p>
        </p:txBody>
      </p:sp>
      <p:sp>
        <p:nvSpPr>
          <p:cNvPr id="3" name="CuadroTexto 2"/>
          <p:cNvSpPr txBox="1"/>
          <p:nvPr/>
        </p:nvSpPr>
        <p:spPr>
          <a:xfrm>
            <a:off x="393883" y="2906332"/>
            <a:ext cx="4973516" cy="1754326"/>
          </a:xfrm>
          <a:prstGeom prst="rect">
            <a:avLst/>
          </a:prstGeom>
          <a:noFill/>
        </p:spPr>
        <p:txBody>
          <a:bodyPr wrap="square" rtlCol="0">
            <a:spAutoFit/>
          </a:bodyPr>
          <a:lstStyle/>
          <a:p>
            <a:pPr algn="ctr"/>
            <a:r>
              <a:rPr lang="es-CO" sz="3600" dirty="0" smtClean="0">
                <a:latin typeface="Arial Black" panose="020B0A04020102020204" pitchFamily="34" charset="0"/>
              </a:rPr>
              <a:t>BOLETÍN </a:t>
            </a:r>
            <a:r>
              <a:rPr lang="es-ES" sz="3600" dirty="0" smtClean="0">
                <a:latin typeface="Arial Black" panose="020B0A04020102020204" pitchFamily="34" charset="0"/>
              </a:rPr>
              <a:t>TUTELAS </a:t>
            </a:r>
            <a:r>
              <a:rPr lang="es-CO" sz="3600" dirty="0" smtClean="0">
                <a:latin typeface="Arial Black" panose="020B0A04020102020204" pitchFamily="34" charset="0"/>
              </a:rPr>
              <a:t>DE </a:t>
            </a:r>
            <a:r>
              <a:rPr lang="es-CO" sz="3600" dirty="0" smtClean="0">
                <a:latin typeface="Arial Black" panose="020B0A04020102020204" pitchFamily="34" charset="0"/>
              </a:rPr>
              <a:t>NOVIEMBRE </a:t>
            </a:r>
            <a:r>
              <a:rPr lang="es-CO" sz="3600" dirty="0" smtClean="0">
                <a:latin typeface="Arial Black" panose="020B0A04020102020204" pitchFamily="34" charset="0"/>
              </a:rPr>
              <a:t>DE 2022</a:t>
            </a:r>
            <a:endParaRPr lang="es-ES" sz="3600" dirty="0">
              <a:latin typeface="Arial Black" panose="020B0A04020102020204" pitchFamily="34" charset="0"/>
            </a:endParaRPr>
          </a:p>
        </p:txBody>
      </p:sp>
    </p:spTree>
    <p:extLst>
      <p:ext uri="{BB962C8B-B14F-4D97-AF65-F5344CB8AC3E}">
        <p14:creationId xmlns:p14="http://schemas.microsoft.com/office/powerpoint/2010/main" val="2479033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40511" y="1144577"/>
            <a:ext cx="5228867" cy="461665"/>
          </a:xfrm>
          <a:prstGeom prst="rect">
            <a:avLst/>
          </a:prstGeom>
        </p:spPr>
        <p:txBody>
          <a:bodyPr wrap="none">
            <a:spAutoFit/>
          </a:bodyPr>
          <a:lstStyle/>
          <a:p>
            <a:r>
              <a:rPr lang="es-CO" sz="2400" b="1" dirty="0"/>
              <a:t>BOLETÍN DE </a:t>
            </a:r>
            <a:r>
              <a:rPr lang="es-CO" sz="2400" b="1" dirty="0" smtClean="0"/>
              <a:t>TUTELAS </a:t>
            </a:r>
            <a:r>
              <a:rPr lang="es-CO" sz="2400" b="1" dirty="0" smtClean="0"/>
              <a:t>NOVIEMBRE</a:t>
            </a:r>
            <a:r>
              <a:rPr lang="es-CO" sz="2400" b="1" dirty="0" smtClean="0"/>
              <a:t> </a:t>
            </a:r>
            <a:r>
              <a:rPr lang="es-CO" sz="2400" b="1" dirty="0" smtClean="0"/>
              <a:t>2022</a:t>
            </a:r>
            <a:endParaRPr lang="es-ES" sz="2400" b="1" dirty="0"/>
          </a:p>
        </p:txBody>
      </p:sp>
      <p:sp>
        <p:nvSpPr>
          <p:cNvPr id="5" name="Rectángulo 4"/>
          <p:cNvSpPr/>
          <p:nvPr/>
        </p:nvSpPr>
        <p:spPr>
          <a:xfrm>
            <a:off x="1698171" y="1894236"/>
            <a:ext cx="9203377" cy="400110"/>
          </a:xfrm>
          <a:prstGeom prst="rect">
            <a:avLst/>
          </a:prstGeom>
        </p:spPr>
        <p:txBody>
          <a:bodyPr wrap="square">
            <a:spAutoFit/>
          </a:bodyPr>
          <a:lstStyle/>
          <a:p>
            <a:r>
              <a:rPr lang="es-CO" sz="2000" b="1" dirty="0"/>
              <a:t>La Sentencia </a:t>
            </a:r>
            <a:r>
              <a:rPr lang="es-CO" sz="2000" b="1" dirty="0" smtClean="0"/>
              <a:t>del Corte Constitucional T-045 del 14 de febrero 2022, </a:t>
            </a:r>
            <a:r>
              <a:rPr lang="es-CO" sz="2000" b="1" dirty="0"/>
              <a:t>indica:</a:t>
            </a:r>
            <a:endParaRPr lang="es-ES" sz="2000" b="1" dirty="0"/>
          </a:p>
        </p:txBody>
      </p:sp>
      <p:sp>
        <p:nvSpPr>
          <p:cNvPr id="6" name="CuadroTexto 5"/>
          <p:cNvSpPr txBox="1"/>
          <p:nvPr/>
        </p:nvSpPr>
        <p:spPr>
          <a:xfrm>
            <a:off x="605642" y="2582340"/>
            <a:ext cx="10664042" cy="1938992"/>
          </a:xfrm>
          <a:prstGeom prst="rect">
            <a:avLst/>
          </a:prstGeom>
          <a:solidFill>
            <a:schemeClr val="accent1">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s-CO" sz="2000" i="1" dirty="0">
                <a:latin typeface="Arial Narrow" panose="020B0606020202030204" pitchFamily="34" charset="0"/>
              </a:rPr>
              <a:t>“…. El artículo 23 de la Constitución Política dispone que toda persona tiene derecho a “presentar peticiones respetuosas a las autoridades por motivos de interés general o particular y a obtener pronta resolución</a:t>
            </a:r>
            <a:r>
              <a:rPr lang="es-CO" sz="2000" i="1" dirty="0" smtClean="0">
                <a:latin typeface="Arial Narrow" panose="020B0606020202030204" pitchFamily="34" charset="0"/>
              </a:rPr>
              <a:t>”. </a:t>
            </a:r>
            <a:r>
              <a:rPr lang="es-CO" sz="2000" i="1" dirty="0" smtClean="0">
                <a:latin typeface="Arial Narrow" panose="020B0606020202030204" pitchFamily="34" charset="0"/>
              </a:rPr>
              <a:t>El </a:t>
            </a:r>
            <a:r>
              <a:rPr lang="es-CO" sz="2000" i="1" dirty="0">
                <a:latin typeface="Arial Narrow" panose="020B0606020202030204" pitchFamily="34" charset="0"/>
              </a:rPr>
              <a:t>Congreso de la República reguló el derecho de petición mediante la Ley 1755 de 2015. </a:t>
            </a:r>
            <a:r>
              <a:rPr lang="es-CO" sz="2000" i="1" dirty="0" smtClean="0">
                <a:latin typeface="Arial Narrow" panose="020B0606020202030204" pitchFamily="34" charset="0"/>
              </a:rPr>
              <a:t>En </a:t>
            </a:r>
            <a:r>
              <a:rPr lang="es-CO" sz="2000" i="1" dirty="0">
                <a:latin typeface="Arial Narrow" panose="020B0606020202030204" pitchFamily="34" charset="0"/>
              </a:rPr>
              <a:t>la Sentencia C-951 de 2014, por medio de la cual la Sala Plena desarrolló el control constitucional respectivo, la Corte determinó que “el núcleo esencial del derecho de petición se circunscribe a” (i) la formulación de la petición, (ii) la pronta resolución, (iii) la respuesta de fondo y (iv) la notificación de la </a:t>
            </a:r>
            <a:r>
              <a:rPr lang="es-CO" sz="2000" i="1" dirty="0" smtClean="0">
                <a:latin typeface="Arial Narrow" panose="020B0606020202030204" pitchFamily="34" charset="0"/>
              </a:rPr>
              <a:t>decisión…”</a:t>
            </a:r>
            <a:endParaRPr lang="es-CO" sz="2000" i="1" dirty="0">
              <a:latin typeface="Arial Narrow" panose="020B0606020202030204" pitchFamily="34" charset="0"/>
            </a:endParaRPr>
          </a:p>
        </p:txBody>
      </p:sp>
    </p:spTree>
    <p:extLst>
      <p:ext uri="{BB962C8B-B14F-4D97-AF65-F5344CB8AC3E}">
        <p14:creationId xmlns:p14="http://schemas.microsoft.com/office/powerpoint/2010/main" val="2371918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40635" y="441757"/>
            <a:ext cx="5228867" cy="461665"/>
          </a:xfrm>
          <a:prstGeom prst="rect">
            <a:avLst/>
          </a:prstGeom>
        </p:spPr>
        <p:txBody>
          <a:bodyPr wrap="none">
            <a:spAutoFit/>
          </a:bodyPr>
          <a:lstStyle/>
          <a:p>
            <a:r>
              <a:rPr lang="es-CO" sz="2400" b="1" dirty="0"/>
              <a:t>BOLETÍN DE TUTELAS </a:t>
            </a:r>
            <a:r>
              <a:rPr lang="es-CO" sz="2400" b="1" dirty="0" smtClean="0"/>
              <a:t>NOVIEMBRE </a:t>
            </a:r>
            <a:r>
              <a:rPr lang="es-CO" sz="2400" b="1" dirty="0" smtClean="0"/>
              <a:t>2022</a:t>
            </a:r>
            <a:endParaRPr lang="es-ES" sz="2400" b="1" dirty="0"/>
          </a:p>
        </p:txBody>
      </p:sp>
      <p:graphicFrame>
        <p:nvGraphicFramePr>
          <p:cNvPr id="4" name="Tabla 3"/>
          <p:cNvGraphicFramePr>
            <a:graphicFrameLocks noGrp="1"/>
          </p:cNvGraphicFramePr>
          <p:nvPr>
            <p:extLst>
              <p:ext uri="{D42A27DB-BD31-4B8C-83A1-F6EECF244321}">
                <p14:modId xmlns:p14="http://schemas.microsoft.com/office/powerpoint/2010/main" val="231557738"/>
              </p:ext>
            </p:extLst>
          </p:nvPr>
        </p:nvGraphicFramePr>
        <p:xfrm>
          <a:off x="451262" y="1151084"/>
          <a:ext cx="11127179" cy="4774703"/>
        </p:xfrm>
        <a:graphic>
          <a:graphicData uri="http://schemas.openxmlformats.org/drawingml/2006/table">
            <a:tbl>
              <a:tblPr/>
              <a:tblGrid>
                <a:gridCol w="403431">
                  <a:extLst>
                    <a:ext uri="{9D8B030D-6E8A-4147-A177-3AD203B41FA5}">
                      <a16:colId xmlns:a16="http://schemas.microsoft.com/office/drawing/2014/main" val="2206324115"/>
                    </a:ext>
                  </a:extLst>
                </a:gridCol>
                <a:gridCol w="1510018">
                  <a:extLst>
                    <a:ext uri="{9D8B030D-6E8A-4147-A177-3AD203B41FA5}">
                      <a16:colId xmlns:a16="http://schemas.microsoft.com/office/drawing/2014/main" val="769327527"/>
                    </a:ext>
                  </a:extLst>
                </a:gridCol>
                <a:gridCol w="1859763">
                  <a:extLst>
                    <a:ext uri="{9D8B030D-6E8A-4147-A177-3AD203B41FA5}">
                      <a16:colId xmlns:a16="http://schemas.microsoft.com/office/drawing/2014/main" val="199870225"/>
                    </a:ext>
                  </a:extLst>
                </a:gridCol>
                <a:gridCol w="1274361">
                  <a:extLst>
                    <a:ext uri="{9D8B030D-6E8A-4147-A177-3AD203B41FA5}">
                      <a16:colId xmlns:a16="http://schemas.microsoft.com/office/drawing/2014/main" val="1902983385"/>
                    </a:ext>
                  </a:extLst>
                </a:gridCol>
                <a:gridCol w="1263457">
                  <a:extLst>
                    <a:ext uri="{9D8B030D-6E8A-4147-A177-3AD203B41FA5}">
                      <a16:colId xmlns:a16="http://schemas.microsoft.com/office/drawing/2014/main" val="963612180"/>
                    </a:ext>
                  </a:extLst>
                </a:gridCol>
                <a:gridCol w="975740">
                  <a:extLst>
                    <a:ext uri="{9D8B030D-6E8A-4147-A177-3AD203B41FA5}">
                      <a16:colId xmlns:a16="http://schemas.microsoft.com/office/drawing/2014/main" val="1837364431"/>
                    </a:ext>
                  </a:extLst>
                </a:gridCol>
                <a:gridCol w="1163382">
                  <a:extLst>
                    <a:ext uri="{9D8B030D-6E8A-4147-A177-3AD203B41FA5}">
                      <a16:colId xmlns:a16="http://schemas.microsoft.com/office/drawing/2014/main" val="423295187"/>
                    </a:ext>
                  </a:extLst>
                </a:gridCol>
                <a:gridCol w="1063305">
                  <a:extLst>
                    <a:ext uri="{9D8B030D-6E8A-4147-A177-3AD203B41FA5}">
                      <a16:colId xmlns:a16="http://schemas.microsoft.com/office/drawing/2014/main" val="2377318908"/>
                    </a:ext>
                  </a:extLst>
                </a:gridCol>
                <a:gridCol w="1613722">
                  <a:extLst>
                    <a:ext uri="{9D8B030D-6E8A-4147-A177-3AD203B41FA5}">
                      <a16:colId xmlns:a16="http://schemas.microsoft.com/office/drawing/2014/main" val="459066226"/>
                    </a:ext>
                  </a:extLst>
                </a:gridCol>
              </a:tblGrid>
              <a:tr h="520143">
                <a:tc gridSpan="9">
                  <a:txBody>
                    <a:bodyPr/>
                    <a:lstStyle/>
                    <a:p>
                      <a:pPr algn="ctr" fontAlgn="ctr"/>
                      <a:r>
                        <a:rPr lang="es-ES" sz="1000" b="1" i="0" u="none" strike="noStrike">
                          <a:solidFill>
                            <a:srgbClr val="000000"/>
                          </a:solidFill>
                          <a:effectLst/>
                          <a:latin typeface="Calibri" panose="020F0502020204030204" pitchFamily="34" charset="0"/>
                        </a:rPr>
                        <a:t>TUTELAS NOVIEMBRE 2022</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533293252"/>
                  </a:ext>
                </a:extLst>
              </a:tr>
              <a:tr h="571096">
                <a:tc>
                  <a:txBody>
                    <a:bodyPr/>
                    <a:lstStyle/>
                    <a:p>
                      <a:pPr algn="ctr" fontAlgn="ctr"/>
                      <a:r>
                        <a:rPr lang="es-ES" sz="1000" b="1" i="0" u="none" strike="noStrike">
                          <a:solidFill>
                            <a:srgbClr val="000000"/>
                          </a:solidFill>
                          <a:effectLst/>
                          <a:latin typeface="Calibri" panose="020F0502020204030204" pitchFamily="34" charset="0"/>
                        </a:rPr>
                        <a:t>Item</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1" i="0" u="none" strike="noStrike">
                          <a:solidFill>
                            <a:srgbClr val="000000"/>
                          </a:solidFill>
                          <a:effectLst/>
                          <a:latin typeface="Calibri" panose="020F0502020204030204" pitchFamily="34" charset="0"/>
                        </a:rPr>
                        <a:t>NUMERO DE RADICADO </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1" i="0" u="none" strike="noStrike">
                          <a:solidFill>
                            <a:srgbClr val="000000"/>
                          </a:solidFill>
                          <a:effectLst/>
                          <a:latin typeface="Calibri" panose="020F0502020204030204" pitchFamily="34" charset="0"/>
                        </a:rPr>
                        <a:t>DESPACHO JUDICIAL</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1" i="0" u="none" strike="noStrike">
                          <a:solidFill>
                            <a:srgbClr val="000000"/>
                          </a:solidFill>
                          <a:effectLst/>
                          <a:latin typeface="Calibri" panose="020F0502020204030204" pitchFamily="34" charset="0"/>
                        </a:rPr>
                        <a:t>ACCIONANTE</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1" i="0" u="none" strike="noStrike">
                          <a:solidFill>
                            <a:srgbClr val="000000"/>
                          </a:solidFill>
                          <a:effectLst/>
                          <a:latin typeface="Calibri" panose="020F0502020204030204" pitchFamily="34" charset="0"/>
                        </a:rPr>
                        <a:t>ACCIONADO</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1" i="0" u="none" strike="noStrike">
                          <a:solidFill>
                            <a:srgbClr val="000000"/>
                          </a:solidFill>
                          <a:effectLst/>
                          <a:latin typeface="Calibri" panose="020F0502020204030204" pitchFamily="34" charset="0"/>
                        </a:rPr>
                        <a:t>CONTESTACIÓN</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1" i="0" u="none" strike="noStrike">
                          <a:solidFill>
                            <a:srgbClr val="000000"/>
                          </a:solidFill>
                          <a:effectLst/>
                          <a:latin typeface="Calibri" panose="020F0502020204030204" pitchFamily="34" charset="0"/>
                        </a:rPr>
                        <a:t>FALLO</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1" i="0" u="none" strike="noStrike">
                          <a:solidFill>
                            <a:srgbClr val="000000"/>
                          </a:solidFill>
                          <a:effectLst/>
                          <a:latin typeface="Calibri" panose="020F0502020204030204" pitchFamily="34" charset="0"/>
                        </a:rPr>
                        <a:t>ESTADO ACTUAL</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1" i="0" u="none" strike="noStrike">
                          <a:solidFill>
                            <a:srgbClr val="000000"/>
                          </a:solidFill>
                          <a:effectLst/>
                          <a:latin typeface="Calibri" panose="020F0502020204030204" pitchFamily="34" charset="0"/>
                        </a:rPr>
                        <a:t>DERECHO FUNDAMENTAL PRESUNTAMENTE VULNERADO</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9235204"/>
                  </a:ext>
                </a:extLst>
              </a:tr>
              <a:tr h="870443">
                <a:tc>
                  <a:txBody>
                    <a:bodyPr/>
                    <a:lstStyle/>
                    <a:p>
                      <a:pPr algn="ctr" fontAlgn="ctr"/>
                      <a:r>
                        <a:rPr lang="es-ES" sz="1000" b="0" i="0" u="none" strike="noStrike">
                          <a:solidFill>
                            <a:srgbClr val="000000"/>
                          </a:solidFill>
                          <a:effectLst/>
                          <a:latin typeface="Calibri" panose="020F0502020204030204" pitchFamily="34" charset="0"/>
                        </a:rPr>
                        <a:t>1</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Calibri" panose="020F0502020204030204" pitchFamily="34" charset="0"/>
                        </a:rPr>
                        <a:t>2022-00617</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JUZGADO 3 CIVIL MUNICIPAL DE POPAYAN, CAUCA</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Calibri" panose="020F0502020204030204" pitchFamily="34" charset="0"/>
                        </a:rPr>
                        <a:t>JUAN CARLOS GONZALES LOPEZ</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Calibri" panose="020F0502020204030204" pitchFamily="34" charset="0"/>
                        </a:rPr>
                        <a:t>INDUMIL </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Calibri" panose="020F0502020204030204" pitchFamily="34" charset="0"/>
                        </a:rPr>
                        <a:t>01/11/2022</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Calibri" panose="020F0502020204030204" pitchFamily="34" charset="0"/>
                        </a:rPr>
                        <a:t>A FAVOR DE INDUMIL</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effectLst/>
                          <a:latin typeface="Calibri" panose="020F0502020204030204" pitchFamily="34" charset="0"/>
                        </a:rPr>
                        <a:t>Terminada</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Derecho de Fundamental de Peticion y debido proceso</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4484708"/>
                  </a:ext>
                </a:extLst>
              </a:tr>
              <a:tr h="1061518">
                <a:tc>
                  <a:txBody>
                    <a:bodyPr/>
                    <a:lstStyle/>
                    <a:p>
                      <a:pPr algn="ctr" fontAlgn="ctr"/>
                      <a:r>
                        <a:rPr lang="es-ES" sz="1000" b="0" i="0" u="none" strike="noStrike">
                          <a:solidFill>
                            <a:srgbClr val="000000"/>
                          </a:solidFill>
                          <a:effectLst/>
                          <a:latin typeface="Calibri" panose="020F0502020204030204" pitchFamily="34" charset="0"/>
                        </a:rPr>
                        <a:t>2</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Calibri" panose="020F0502020204030204" pitchFamily="34" charset="0"/>
                        </a:rPr>
                        <a:t>2022-00314</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Calibri" panose="020F0502020204030204" pitchFamily="34" charset="0"/>
                        </a:rPr>
                        <a:t>JUZGADO 8 ADMINISTRATIVO ORAL DE TUNJA </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Calibri" panose="020F0502020204030204" pitchFamily="34" charset="0"/>
                        </a:rPr>
                        <a:t>DANIEL GOMEZ RODRIGUEZ </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Calibri" panose="020F0502020204030204" pitchFamily="34" charset="0"/>
                        </a:rPr>
                        <a:t>FISCALIA 26 SECCIONAL DE CHIQUINQUIRA - BOYACA -DCCAE - INDUMIL  </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Calibri" panose="020F0502020204030204" pitchFamily="34" charset="0"/>
                        </a:rPr>
                        <a:t>02/11/2022</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Calibri" panose="020F0502020204030204" pitchFamily="34" charset="0"/>
                        </a:rPr>
                        <a:t>A FAVOR DE INDUMIL</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effectLst/>
                          <a:latin typeface="Calibri" panose="020F0502020204030204" pitchFamily="34" charset="0"/>
                        </a:rPr>
                        <a:t>Terminada</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Calibri" panose="020F0502020204030204" pitchFamily="34" charset="0"/>
                        </a:rPr>
                        <a:t>Derecho de Fundamental de Peticion </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0241913"/>
                  </a:ext>
                </a:extLst>
              </a:tr>
              <a:tr h="711217">
                <a:tc>
                  <a:txBody>
                    <a:bodyPr/>
                    <a:lstStyle/>
                    <a:p>
                      <a:pPr algn="ctr" fontAlgn="ctr"/>
                      <a:r>
                        <a:rPr lang="es-ES" sz="1000" b="0" i="0" u="none" strike="noStrike">
                          <a:solidFill>
                            <a:srgbClr val="000000"/>
                          </a:solidFill>
                          <a:effectLst/>
                          <a:latin typeface="Calibri" panose="020F0502020204030204" pitchFamily="34" charset="0"/>
                        </a:rPr>
                        <a:t>3</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Calibri" panose="020F0502020204030204" pitchFamily="34" charset="0"/>
                        </a:rPr>
                        <a:t>2022-000446</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JUZGADO 4 DE FAMILIA DEL CIRCUITO DE VILLAVICENCIO  </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Calibri" panose="020F0502020204030204" pitchFamily="34" charset="0"/>
                        </a:rPr>
                        <a:t>ERNESTO RODRIGUEZ RIVEROS  </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SEPTIMA BRIGADA DEL EJERCITO -INDUMIL </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Calibri" panose="020F0502020204030204" pitchFamily="34" charset="0"/>
                        </a:rPr>
                        <a:t>12/11/2022</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Calibri" panose="020F0502020204030204" pitchFamily="34" charset="0"/>
                        </a:rPr>
                        <a:t>A FAVOR DE INDUMIL</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effectLst/>
                          <a:latin typeface="Calibri" panose="020F0502020204030204" pitchFamily="34" charset="0"/>
                        </a:rPr>
                        <a:t>Terminada</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Calibri" panose="020F0502020204030204" pitchFamily="34" charset="0"/>
                        </a:rPr>
                        <a:t>Derecho de Fundamental de Peticion</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1883799"/>
                  </a:ext>
                </a:extLst>
              </a:tr>
              <a:tr h="1040286">
                <a:tc>
                  <a:txBody>
                    <a:bodyPr/>
                    <a:lstStyle/>
                    <a:p>
                      <a:pPr algn="ctr" fontAlgn="ctr"/>
                      <a:r>
                        <a:rPr lang="es-ES" sz="1000" b="0" i="0" u="none" strike="noStrike">
                          <a:solidFill>
                            <a:srgbClr val="000000"/>
                          </a:solidFill>
                          <a:effectLst/>
                          <a:latin typeface="Calibri" panose="020F0502020204030204" pitchFamily="34" charset="0"/>
                        </a:rPr>
                        <a:t>4</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Calibri" panose="020F0502020204030204" pitchFamily="34" charset="0"/>
                        </a:rPr>
                        <a:t>2022-00553-00</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Calibri" panose="020F0502020204030204" pitchFamily="34" charset="0"/>
                        </a:rPr>
                        <a:t>CONSEJO DE ESTADO SALA DE LO CONTENCIOSO ADMINISTRATIVO -SECCION PRIMERA </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WILLIAM GUILLERMO SOSA ORJUELA Y OTROS  </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PRESIDENCIA DE LA REPUBLICA Y OTROS</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Calibri" panose="020F0502020204030204" pitchFamily="34" charset="0"/>
                        </a:rPr>
                        <a:t>28/11/2022</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Calibri" panose="020F0502020204030204" pitchFamily="34" charset="0"/>
                        </a:rPr>
                        <a:t>A FAVOR DE INDUMIL</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effectLst/>
                          <a:latin typeface="Calibri" panose="020F0502020204030204" pitchFamily="34" charset="0"/>
                        </a:rPr>
                        <a:t>Terminada</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Calibri" panose="020F0502020204030204" pitchFamily="34" charset="0"/>
                        </a:rPr>
                        <a:t>Derecho de Fundamental al debido proceso, igualdad, </a:t>
                      </a:r>
                      <a:r>
                        <a:rPr lang="es-CO" sz="1000" b="0" i="0" u="none" strike="noStrike" dirty="0" smtClean="0">
                          <a:solidFill>
                            <a:srgbClr val="000000"/>
                          </a:solidFill>
                          <a:effectLst/>
                          <a:latin typeface="Calibri" panose="020F0502020204030204" pitchFamily="34" charset="0"/>
                        </a:rPr>
                        <a:t>mínimo </a:t>
                      </a:r>
                      <a:r>
                        <a:rPr lang="es-CO" sz="1000" b="0" i="0" u="none" strike="noStrike" dirty="0">
                          <a:solidFill>
                            <a:srgbClr val="000000"/>
                          </a:solidFill>
                          <a:effectLst/>
                          <a:latin typeface="Calibri" panose="020F0502020204030204" pitchFamily="34" charset="0"/>
                        </a:rPr>
                        <a:t>vital , dignidad humana y trabajo</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687243"/>
                  </a:ext>
                </a:extLst>
              </a:tr>
            </a:tbl>
          </a:graphicData>
        </a:graphic>
      </p:graphicFrame>
    </p:spTree>
    <p:extLst>
      <p:ext uri="{BB962C8B-B14F-4D97-AF65-F5344CB8AC3E}">
        <p14:creationId xmlns:p14="http://schemas.microsoft.com/office/powerpoint/2010/main" val="1481665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81168" y="1267703"/>
            <a:ext cx="2919580" cy="400110"/>
          </a:xfrm>
          <a:prstGeom prst="rect">
            <a:avLst/>
          </a:prstGeom>
          <a:noFill/>
        </p:spPr>
        <p:txBody>
          <a:bodyPr wrap="square" rtlCol="0">
            <a:spAutoFit/>
          </a:bodyPr>
          <a:lstStyle/>
          <a:p>
            <a:r>
              <a:rPr lang="es-CO" sz="2000" b="1" dirty="0" smtClean="0">
                <a:latin typeface="Arial" panose="020B0604020202020204" pitchFamily="34" charset="0"/>
                <a:cs typeface="Arial" panose="020B0604020202020204" pitchFamily="34" charset="0"/>
              </a:rPr>
              <a:t>INDUSTRIA MILITAR</a:t>
            </a:r>
            <a:endParaRPr lang="es-ES" sz="2000" b="1" dirty="0">
              <a:latin typeface="Arial" panose="020B0604020202020204" pitchFamily="34" charset="0"/>
              <a:cs typeface="Arial" panose="020B0604020202020204" pitchFamily="34" charset="0"/>
            </a:endParaRPr>
          </a:p>
        </p:txBody>
      </p:sp>
      <p:sp>
        <p:nvSpPr>
          <p:cNvPr id="3" name="CuadroTexto 2"/>
          <p:cNvSpPr txBox="1"/>
          <p:nvPr/>
        </p:nvSpPr>
        <p:spPr>
          <a:xfrm>
            <a:off x="750143" y="3321968"/>
            <a:ext cx="4973516" cy="646331"/>
          </a:xfrm>
          <a:prstGeom prst="rect">
            <a:avLst/>
          </a:prstGeom>
          <a:noFill/>
        </p:spPr>
        <p:txBody>
          <a:bodyPr wrap="square" rtlCol="0">
            <a:spAutoFit/>
          </a:bodyPr>
          <a:lstStyle/>
          <a:p>
            <a:pPr algn="ctr"/>
            <a:r>
              <a:rPr lang="es-CO" sz="3600" dirty="0" smtClean="0">
                <a:latin typeface="Arial Black" panose="020B0A04020102020204" pitchFamily="34" charset="0"/>
              </a:rPr>
              <a:t>GRACIAS</a:t>
            </a:r>
            <a:endParaRPr lang="es-ES" sz="3600" dirty="0">
              <a:latin typeface="Arial Black" panose="020B0A04020102020204" pitchFamily="34" charset="0"/>
            </a:endParaRPr>
          </a:p>
        </p:txBody>
      </p:sp>
    </p:spTree>
    <p:extLst>
      <p:ext uri="{BB962C8B-B14F-4D97-AF65-F5344CB8AC3E}">
        <p14:creationId xmlns:p14="http://schemas.microsoft.com/office/powerpoint/2010/main" val="2149746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61A8979-B2DD-439C-B13A-4067FD04E7A3}" vid="{19B68D62-4EA8-4682-AB5E-F2758D38594B}"/>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61A8979-B2DD-439C-B13A-4067FD04E7A3}" vid="{DB09B226-686D-41D6-9355-6452507B665F}"/>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PRESENTACIÓN INDUMIL</Template>
  <TotalTime>939</TotalTime>
  <Words>315</Words>
  <Application>Microsoft Office PowerPoint</Application>
  <PresentationFormat>Panorámica</PresentationFormat>
  <Paragraphs>54</Paragraphs>
  <Slides>4</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4</vt:i4>
      </vt:variant>
    </vt:vector>
  </HeadingPairs>
  <TitlesOfParts>
    <vt:vector size="11" baseType="lpstr">
      <vt:lpstr>Arial</vt:lpstr>
      <vt:lpstr>Arial Black</vt:lpstr>
      <vt:lpstr>Arial Narrow</vt:lpstr>
      <vt:lpstr>Calibri</vt:lpstr>
      <vt:lpstr>Calibri Light</vt:lpstr>
      <vt:lpstr>Tema de Office</vt:lpstr>
      <vt:lpstr>Diseño personalizado</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Alejandra Tamayo</dc:creator>
  <cp:lastModifiedBy>Daniel Esteban Echeverria Villa</cp:lastModifiedBy>
  <cp:revision>66</cp:revision>
  <dcterms:created xsi:type="dcterms:W3CDTF">2021-07-07T17:06:09Z</dcterms:created>
  <dcterms:modified xsi:type="dcterms:W3CDTF">2023-01-12T16:25:21Z</dcterms:modified>
</cp:coreProperties>
</file>