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7"/>
  </p:notesMasterIdLst>
  <p:sldIdLst>
    <p:sldId id="264" r:id="rId3"/>
    <p:sldId id="270" r:id="rId4"/>
    <p:sldId id="272" r:id="rId5"/>
    <p:sldId id="269" r:id="rId6"/>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91D0"/>
    <a:srgbClr val="0291CF"/>
    <a:srgbClr val="1F9232"/>
    <a:srgbClr val="0061A6"/>
    <a:srgbClr val="124B9C"/>
    <a:srgbClr val="D212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1" d="100"/>
          <a:sy n="81" d="100"/>
        </p:scale>
        <p:origin x="120" y="684"/>
      </p:cViewPr>
      <p:guideLst/>
    </p:cSldViewPr>
  </p:slideViewPr>
  <p:notesTextViewPr>
    <p:cViewPr>
      <p:scale>
        <a:sx n="1" d="1"/>
        <a:sy n="1" d="1"/>
      </p:scale>
      <p:origin x="0" y="0"/>
    </p:cViewPr>
  </p:notesTextViewPr>
  <p:notesViewPr>
    <p:cSldViewPr snapToGrid="0">
      <p:cViewPr varScale="1">
        <p:scale>
          <a:sx n="79" d="100"/>
          <a:sy n="79" d="100"/>
        </p:scale>
        <p:origin x="202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notesMaster" Target="notesMasters/notes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762F42-B226-439E-9D0A-C1B0CF8E0480}" type="datetimeFigureOut">
              <a:rPr lang="es-ES" smtClean="0"/>
              <a:t>12/01/2023</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B89CD3-C901-4DC8-98BA-35E55B651CFC}" type="slidenum">
              <a:rPr lang="es-ES" smtClean="0"/>
              <a:t>‹Nº›</a:t>
            </a:fld>
            <a:endParaRPr lang="es-ES"/>
          </a:p>
        </p:txBody>
      </p:sp>
    </p:spTree>
    <p:extLst>
      <p:ext uri="{BB962C8B-B14F-4D97-AF65-F5344CB8AC3E}">
        <p14:creationId xmlns:p14="http://schemas.microsoft.com/office/powerpoint/2010/main" val="1144694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47983EDC-037C-4F94-B472-F7F38785B7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ángulo 2"/>
          <p:cNvSpPr/>
          <p:nvPr userDrawn="1"/>
        </p:nvSpPr>
        <p:spPr>
          <a:xfrm>
            <a:off x="2245366" y="5768340"/>
            <a:ext cx="5433060" cy="937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Imagen 3"/>
          <p:cNvPicPr>
            <a:picLocks noChangeAspect="1"/>
          </p:cNvPicPr>
          <p:nvPr userDrawn="1"/>
        </p:nvPicPr>
        <p:blipFill>
          <a:blip r:embed="rId3"/>
          <a:stretch>
            <a:fillRect/>
          </a:stretch>
        </p:blipFill>
        <p:spPr>
          <a:xfrm>
            <a:off x="2260606" y="5789079"/>
            <a:ext cx="5031733" cy="890923"/>
          </a:xfrm>
          <a:prstGeom prst="rect">
            <a:avLst/>
          </a:prstGeom>
        </p:spPr>
      </p:pic>
    </p:spTree>
    <p:extLst>
      <p:ext uri="{BB962C8B-B14F-4D97-AF65-F5344CB8AC3E}">
        <p14:creationId xmlns:p14="http://schemas.microsoft.com/office/powerpoint/2010/main" val="11193161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A3B592-451D-4E67-BABB-5FCA34D5859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CCC68783-56DF-4FAA-8F93-6B4AD56AEB7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4C4641D9-FAB3-4457-92C4-E0E5234440D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Tree>
    <p:extLst>
      <p:ext uri="{BB962C8B-B14F-4D97-AF65-F5344CB8AC3E}">
        <p14:creationId xmlns:p14="http://schemas.microsoft.com/office/powerpoint/2010/main" val="4255050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34" name="Rectángulo 33"/>
          <p:cNvSpPr/>
          <p:nvPr userDrawn="1"/>
        </p:nvSpPr>
        <p:spPr>
          <a:xfrm>
            <a:off x="2245366" y="5768340"/>
            <a:ext cx="5433060" cy="937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3" name="Imagen 32"/>
          <p:cNvPicPr>
            <a:picLocks noChangeAspect="1"/>
          </p:cNvPicPr>
          <p:nvPr userDrawn="1"/>
        </p:nvPicPr>
        <p:blipFill>
          <a:blip r:embed="rId2"/>
          <a:stretch>
            <a:fillRect/>
          </a:stretch>
        </p:blipFill>
        <p:spPr>
          <a:xfrm>
            <a:off x="2260606" y="5789079"/>
            <a:ext cx="5031733" cy="890923"/>
          </a:xfrm>
          <a:prstGeom prst="rect">
            <a:avLst/>
          </a:prstGeom>
        </p:spPr>
      </p:pic>
    </p:spTree>
    <p:extLst>
      <p:ext uri="{BB962C8B-B14F-4D97-AF65-F5344CB8AC3E}">
        <p14:creationId xmlns:p14="http://schemas.microsoft.com/office/powerpoint/2010/main" val="5264841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5856F1-C003-4654-AA02-EDE23AEA011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121CB533-E44F-43AA-BAB3-5324B317E80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Tree>
    <p:extLst>
      <p:ext uri="{BB962C8B-B14F-4D97-AF65-F5344CB8AC3E}">
        <p14:creationId xmlns:p14="http://schemas.microsoft.com/office/powerpoint/2010/main" val="241664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E9BD77-AD71-493E-B871-AD470499A376}"/>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EC44FD2C-C375-4A8A-8B03-A85B4FE093F0}"/>
              </a:ext>
            </a:extLst>
          </p:cNvPr>
          <p:cNvSpPr>
            <a:spLocks noGrp="1"/>
          </p:cNvSpPr>
          <p:nvPr>
            <p:ph idx="1"/>
          </p:nvPr>
        </p:nvSpPr>
        <p:spPr>
          <a:xfrm>
            <a:off x="838200" y="1825625"/>
            <a:ext cx="10515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651566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3131CB-222D-48DE-BC39-60092EB62A0B}"/>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BF26C976-1CD7-485E-8A8D-72FCC226F808}"/>
              </a:ext>
            </a:extLst>
          </p:cNvPr>
          <p:cNvSpPr>
            <a:spLocks noGrp="1"/>
          </p:cNvSpPr>
          <p:nvPr>
            <p:ph sz="half" idx="1"/>
          </p:nvPr>
        </p:nvSpPr>
        <p:spPr>
          <a:xfrm>
            <a:off x="838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6DD4FB2A-C698-49C4-A98A-FFC9AFEAE98A}"/>
              </a:ext>
            </a:extLst>
          </p:cNvPr>
          <p:cNvSpPr>
            <a:spLocks noGrp="1"/>
          </p:cNvSpPr>
          <p:nvPr>
            <p:ph sz="half" idx="2"/>
          </p:nvPr>
        </p:nvSpPr>
        <p:spPr>
          <a:xfrm>
            <a:off x="6172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2968544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53DF47-D18C-4A8C-9BC7-D841607FAD4A}"/>
              </a:ext>
            </a:extLst>
          </p:cNvPr>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5ABC5400-AD0C-4C31-BCFB-707F2DEFFFC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A996D35-EF62-4B3A-B959-496A75EC7156}"/>
              </a:ext>
            </a:extLst>
          </p:cNvPr>
          <p:cNvSpPr>
            <a:spLocks noGrp="1"/>
          </p:cNvSpPr>
          <p:nvPr>
            <p:ph sz="half" idx="2"/>
          </p:nvPr>
        </p:nvSpPr>
        <p:spPr>
          <a:xfrm>
            <a:off x="839788" y="2505075"/>
            <a:ext cx="5157787"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CE405BD5-2C10-4ABA-85B0-69043DA2F1B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649223E-8D26-46A3-AE99-245556CAC2CF}"/>
              </a:ext>
            </a:extLst>
          </p:cNvPr>
          <p:cNvSpPr>
            <a:spLocks noGrp="1"/>
          </p:cNvSpPr>
          <p:nvPr>
            <p:ph sz="quarter" idx="4"/>
          </p:nvPr>
        </p:nvSpPr>
        <p:spPr>
          <a:xfrm>
            <a:off x="6172200" y="2505075"/>
            <a:ext cx="5183188"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1948073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D37E02-0B4D-4586-91B3-E08A7DA1A4F2}"/>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Tree>
    <p:extLst>
      <p:ext uri="{BB962C8B-B14F-4D97-AF65-F5344CB8AC3E}">
        <p14:creationId xmlns:p14="http://schemas.microsoft.com/office/powerpoint/2010/main" val="2877101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380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63B605-8832-402F-9AD0-0B57E8D7937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9966553B-CFF3-4211-8A6F-9DBF433D934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9B186850-71AC-40CE-A5DD-CFDD366CCBE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Tree>
    <p:extLst>
      <p:ext uri="{BB962C8B-B14F-4D97-AF65-F5344CB8AC3E}">
        <p14:creationId xmlns:p14="http://schemas.microsoft.com/office/powerpoint/2010/main" val="8156376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image" Target="../media/image3.jp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88581101-EE73-49E2-A291-71A545029C3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ángulo 2"/>
          <p:cNvSpPr/>
          <p:nvPr userDrawn="1"/>
        </p:nvSpPr>
        <p:spPr>
          <a:xfrm>
            <a:off x="2245366" y="5768340"/>
            <a:ext cx="5433060" cy="937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Imagen 3"/>
          <p:cNvPicPr>
            <a:picLocks noChangeAspect="1"/>
          </p:cNvPicPr>
          <p:nvPr userDrawn="1"/>
        </p:nvPicPr>
        <p:blipFill>
          <a:blip r:embed="rId5"/>
          <a:stretch>
            <a:fillRect/>
          </a:stretch>
        </p:blipFill>
        <p:spPr>
          <a:xfrm>
            <a:off x="2260606" y="5789079"/>
            <a:ext cx="5031733" cy="890923"/>
          </a:xfrm>
          <a:prstGeom prst="rect">
            <a:avLst/>
          </a:prstGeom>
        </p:spPr>
      </p:pic>
    </p:spTree>
    <p:extLst>
      <p:ext uri="{BB962C8B-B14F-4D97-AF65-F5344CB8AC3E}">
        <p14:creationId xmlns:p14="http://schemas.microsoft.com/office/powerpoint/2010/main" val="3451197100"/>
      </p:ext>
    </p:extLst>
  </p:cSld>
  <p:clrMap bg1="lt1" tx1="dk1" bg2="lt2" tx2="dk2" accent1="accent1" accent2="accent2" accent3="accent3" accent4="accent4" accent5="accent5" accent6="accent6" hlink="hlink" folHlink="folHlink"/>
  <p:sldLayoutIdLst>
    <p:sldLayoutId id="2147483650" r:id="rId1"/>
    <p:sldLayoutId id="2147483649" r:id="rId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8260CDAC-D31F-460D-8A0D-3FDC1BBD5E3E}"/>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6957204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5" r:id="rId3"/>
    <p:sldLayoutId id="2147483666" r:id="rId4"/>
    <p:sldLayoutId id="2147483667" r:id="rId5"/>
    <p:sldLayoutId id="2147483668" r:id="rId6"/>
    <p:sldLayoutId id="2147483669" r:id="rId7"/>
    <p:sldLayoutId id="2147483670" r:id="rId8"/>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349599" y="1243952"/>
            <a:ext cx="3062084" cy="461665"/>
          </a:xfrm>
          <a:prstGeom prst="rect">
            <a:avLst/>
          </a:prstGeom>
          <a:noFill/>
        </p:spPr>
        <p:txBody>
          <a:bodyPr wrap="square" rtlCol="0">
            <a:spAutoFit/>
          </a:bodyPr>
          <a:lstStyle/>
          <a:p>
            <a:r>
              <a:rPr lang="es-CO" sz="2400" b="1" dirty="0" smtClean="0">
                <a:latin typeface="Arial" panose="020B0604020202020204" pitchFamily="34" charset="0"/>
                <a:cs typeface="Arial" panose="020B0604020202020204" pitchFamily="34" charset="0"/>
              </a:rPr>
              <a:t>OFICINA JÚRIDICA</a:t>
            </a:r>
            <a:endParaRPr lang="es-ES" sz="2400" b="1" dirty="0">
              <a:latin typeface="Arial" panose="020B0604020202020204" pitchFamily="34" charset="0"/>
              <a:cs typeface="Arial" panose="020B0604020202020204" pitchFamily="34" charset="0"/>
            </a:endParaRPr>
          </a:p>
        </p:txBody>
      </p:sp>
      <p:sp>
        <p:nvSpPr>
          <p:cNvPr id="3" name="CuadroTexto 2"/>
          <p:cNvSpPr txBox="1"/>
          <p:nvPr/>
        </p:nvSpPr>
        <p:spPr>
          <a:xfrm>
            <a:off x="393883" y="2906332"/>
            <a:ext cx="4973516" cy="1754326"/>
          </a:xfrm>
          <a:prstGeom prst="rect">
            <a:avLst/>
          </a:prstGeom>
          <a:noFill/>
        </p:spPr>
        <p:txBody>
          <a:bodyPr wrap="square" rtlCol="0">
            <a:spAutoFit/>
          </a:bodyPr>
          <a:lstStyle/>
          <a:p>
            <a:pPr algn="ctr"/>
            <a:r>
              <a:rPr lang="es-CO" sz="3600" dirty="0" smtClean="0">
                <a:latin typeface="Arial Black" panose="020B0A04020102020204" pitchFamily="34" charset="0"/>
              </a:rPr>
              <a:t>BOLETÍN </a:t>
            </a:r>
            <a:r>
              <a:rPr lang="es-ES" sz="3600" dirty="0" smtClean="0">
                <a:latin typeface="Arial Black" panose="020B0A04020102020204" pitchFamily="34" charset="0"/>
              </a:rPr>
              <a:t>TUTELAS </a:t>
            </a:r>
            <a:r>
              <a:rPr lang="es-CO" sz="3600" dirty="0" smtClean="0">
                <a:latin typeface="Arial Black" panose="020B0A04020102020204" pitchFamily="34" charset="0"/>
              </a:rPr>
              <a:t>DE </a:t>
            </a:r>
            <a:r>
              <a:rPr lang="es-CO" sz="3600" dirty="0" smtClean="0">
                <a:latin typeface="Arial Black" panose="020B0A04020102020204" pitchFamily="34" charset="0"/>
              </a:rPr>
              <a:t>DICIEMBRE</a:t>
            </a:r>
            <a:r>
              <a:rPr lang="es-CO" sz="3600" dirty="0" smtClean="0">
                <a:latin typeface="Arial Black" panose="020B0A04020102020204" pitchFamily="34" charset="0"/>
              </a:rPr>
              <a:t> </a:t>
            </a:r>
            <a:r>
              <a:rPr lang="es-CO" sz="3600" dirty="0" smtClean="0">
                <a:latin typeface="Arial Black" panose="020B0A04020102020204" pitchFamily="34" charset="0"/>
              </a:rPr>
              <a:t>DE 2022</a:t>
            </a:r>
            <a:endParaRPr lang="es-ES" sz="3600" dirty="0">
              <a:latin typeface="Arial Black" panose="020B0A04020102020204" pitchFamily="34" charset="0"/>
            </a:endParaRPr>
          </a:p>
        </p:txBody>
      </p:sp>
    </p:spTree>
    <p:extLst>
      <p:ext uri="{BB962C8B-B14F-4D97-AF65-F5344CB8AC3E}">
        <p14:creationId xmlns:p14="http://schemas.microsoft.com/office/powerpoint/2010/main" val="24790337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540511" y="360805"/>
            <a:ext cx="5080237" cy="461665"/>
          </a:xfrm>
          <a:prstGeom prst="rect">
            <a:avLst/>
          </a:prstGeom>
        </p:spPr>
        <p:txBody>
          <a:bodyPr wrap="none">
            <a:spAutoFit/>
          </a:bodyPr>
          <a:lstStyle/>
          <a:p>
            <a:r>
              <a:rPr lang="es-CO" sz="2400" b="1" dirty="0"/>
              <a:t>BOLETÍN DE </a:t>
            </a:r>
            <a:r>
              <a:rPr lang="es-CO" sz="2400" b="1" dirty="0" smtClean="0"/>
              <a:t>TUTELAS </a:t>
            </a:r>
            <a:r>
              <a:rPr lang="es-CO" sz="2400" b="1" dirty="0" smtClean="0"/>
              <a:t>DICIEMBRE </a:t>
            </a:r>
            <a:r>
              <a:rPr lang="es-CO" sz="2400" b="1" dirty="0" smtClean="0"/>
              <a:t>2022</a:t>
            </a:r>
            <a:endParaRPr lang="es-ES" sz="2400" b="1" dirty="0"/>
          </a:p>
        </p:txBody>
      </p:sp>
      <p:sp>
        <p:nvSpPr>
          <p:cNvPr id="5" name="Rectángulo 4"/>
          <p:cNvSpPr/>
          <p:nvPr/>
        </p:nvSpPr>
        <p:spPr>
          <a:xfrm>
            <a:off x="1650670" y="932335"/>
            <a:ext cx="9203377" cy="400110"/>
          </a:xfrm>
          <a:prstGeom prst="rect">
            <a:avLst/>
          </a:prstGeom>
        </p:spPr>
        <p:txBody>
          <a:bodyPr wrap="square">
            <a:spAutoFit/>
          </a:bodyPr>
          <a:lstStyle/>
          <a:p>
            <a:r>
              <a:rPr lang="es-CO" sz="2000" b="1" dirty="0" smtClean="0"/>
              <a:t>La Sentencia del Corte Constitucional T-045 del 14 de febrero 2022, indica:</a:t>
            </a:r>
            <a:endParaRPr lang="es-ES" sz="2000" b="1" dirty="0"/>
          </a:p>
        </p:txBody>
      </p:sp>
      <p:sp>
        <p:nvSpPr>
          <p:cNvPr id="6" name="CuadroTexto 5"/>
          <p:cNvSpPr txBox="1"/>
          <p:nvPr/>
        </p:nvSpPr>
        <p:spPr>
          <a:xfrm>
            <a:off x="605642" y="1531044"/>
            <a:ext cx="10664042" cy="1938992"/>
          </a:xfrm>
          <a:prstGeom prst="rect">
            <a:avLst/>
          </a:prstGeom>
          <a:solidFill>
            <a:schemeClr val="accent1">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es-CO" sz="2000" i="1" dirty="0">
                <a:latin typeface="Arial Narrow" panose="020B0606020202030204" pitchFamily="34" charset="0"/>
              </a:rPr>
              <a:t>“…. El artículo 23 de la Constitución Política dispone que toda persona tiene derecho a “presentar peticiones respetuosas a las autoridades por motivos de interés general o particular y a obtener pronta resolución</a:t>
            </a:r>
            <a:r>
              <a:rPr lang="es-CO" sz="2000" i="1" dirty="0" smtClean="0">
                <a:latin typeface="Arial Narrow" panose="020B0606020202030204" pitchFamily="34" charset="0"/>
              </a:rPr>
              <a:t>”. </a:t>
            </a:r>
            <a:r>
              <a:rPr lang="es-CO" sz="2000" i="1" dirty="0" smtClean="0">
                <a:latin typeface="Arial Narrow" panose="020B0606020202030204" pitchFamily="34" charset="0"/>
              </a:rPr>
              <a:t>El </a:t>
            </a:r>
            <a:r>
              <a:rPr lang="es-CO" sz="2000" i="1" dirty="0">
                <a:latin typeface="Arial Narrow" panose="020B0606020202030204" pitchFamily="34" charset="0"/>
              </a:rPr>
              <a:t>Congreso de la República reguló el derecho de petición mediante la Ley 1755 de 2015. </a:t>
            </a:r>
            <a:r>
              <a:rPr lang="es-CO" sz="2000" i="1" dirty="0" smtClean="0">
                <a:latin typeface="Arial Narrow" panose="020B0606020202030204" pitchFamily="34" charset="0"/>
              </a:rPr>
              <a:t>En </a:t>
            </a:r>
            <a:r>
              <a:rPr lang="es-CO" sz="2000" i="1" dirty="0">
                <a:latin typeface="Arial Narrow" panose="020B0606020202030204" pitchFamily="34" charset="0"/>
              </a:rPr>
              <a:t>la Sentencia C-951 de 2014, por medio de la cual la Sala Plena desarrolló el control constitucional respectivo, la Corte determinó que “el núcleo esencial del derecho de petición se circunscribe a” (i) la formulación de la petición, (ii) la pronta resolución, (iii) la respuesta de fondo y (iv) la notificación de la </a:t>
            </a:r>
            <a:r>
              <a:rPr lang="es-CO" sz="2000" i="1" dirty="0" smtClean="0">
                <a:latin typeface="Arial Narrow" panose="020B0606020202030204" pitchFamily="34" charset="0"/>
              </a:rPr>
              <a:t>decisión…”</a:t>
            </a:r>
            <a:endParaRPr lang="es-CO" sz="2000" i="1" dirty="0">
              <a:latin typeface="Arial Narrow" panose="020B0606020202030204" pitchFamily="34" charset="0"/>
            </a:endParaRPr>
          </a:p>
        </p:txBody>
      </p:sp>
      <p:sp>
        <p:nvSpPr>
          <p:cNvPr id="3" name="Rectángulo 2"/>
          <p:cNvSpPr/>
          <p:nvPr/>
        </p:nvSpPr>
        <p:spPr>
          <a:xfrm>
            <a:off x="605642" y="4084029"/>
            <a:ext cx="10592790" cy="1754326"/>
          </a:xfrm>
          <a:prstGeom prst="rect">
            <a:avLst/>
          </a:prstGeom>
          <a:solidFill>
            <a:schemeClr val="accent4">
              <a:lumMod val="20000"/>
              <a:lumOff val="80000"/>
            </a:schemeClr>
          </a:solidFill>
        </p:spPr>
        <p:txBody>
          <a:bodyPr wrap="square">
            <a:spAutoFit/>
          </a:bodyPr>
          <a:lstStyle/>
          <a:p>
            <a:r>
              <a:rPr lang="es-CO" i="1" dirty="0">
                <a:latin typeface="Times New Roman" panose="02020603050405020304" pitchFamily="18" charset="0"/>
              </a:rPr>
              <a:t>El derecho al debido proceso es ese conjunto de garantías que brindan protección al ciudadano incurso en una actuación judicial o administrativa, para que sus derechos sean respetados. Una de tales garantías es la imparcialidad del juez que comprende no solo la probidad de este, de manera que no se incline intencionalmente para favorecer o perjudicar a alguno de los sujetos procesales sino, además, no tener contacto anterior con el asunto que decide. Así mismo, esta prerrogativa supone que la convicción personal del juez se presume hasta que se demuestre lo contrario o ante la existencia de ciertos hechos que permitan sospechar sobre su imparcialidad.</a:t>
            </a:r>
            <a:endParaRPr lang="es-ES" dirty="0"/>
          </a:p>
        </p:txBody>
      </p:sp>
      <p:sp>
        <p:nvSpPr>
          <p:cNvPr id="4" name="Rectángulo 3"/>
          <p:cNvSpPr/>
          <p:nvPr/>
        </p:nvSpPr>
        <p:spPr>
          <a:xfrm>
            <a:off x="1650670" y="3574633"/>
            <a:ext cx="9488385" cy="369332"/>
          </a:xfrm>
          <a:prstGeom prst="rect">
            <a:avLst/>
          </a:prstGeom>
        </p:spPr>
        <p:txBody>
          <a:bodyPr wrap="square">
            <a:spAutoFit/>
          </a:bodyPr>
          <a:lstStyle/>
          <a:p>
            <a:r>
              <a:rPr lang="es-CO" b="1" dirty="0"/>
              <a:t>La Sentencia del Corte Constitucional </a:t>
            </a:r>
            <a:r>
              <a:rPr lang="es-ES" b="1" dirty="0" smtClean="0"/>
              <a:t>SU 174/21</a:t>
            </a:r>
            <a:r>
              <a:rPr lang="es-CO" b="1" dirty="0" smtClean="0"/>
              <a:t> del 03 de junio de 2021, indica:</a:t>
            </a:r>
            <a:endParaRPr lang="es-ES" dirty="0"/>
          </a:p>
        </p:txBody>
      </p:sp>
    </p:spTree>
    <p:extLst>
      <p:ext uri="{BB962C8B-B14F-4D97-AF65-F5344CB8AC3E}">
        <p14:creationId xmlns:p14="http://schemas.microsoft.com/office/powerpoint/2010/main" val="2371918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540635" y="441757"/>
            <a:ext cx="5080237" cy="461665"/>
          </a:xfrm>
          <a:prstGeom prst="rect">
            <a:avLst/>
          </a:prstGeom>
        </p:spPr>
        <p:txBody>
          <a:bodyPr wrap="none">
            <a:spAutoFit/>
          </a:bodyPr>
          <a:lstStyle/>
          <a:p>
            <a:r>
              <a:rPr lang="es-CO" sz="2400" b="1" dirty="0"/>
              <a:t>BOLETÍN DE TUTELAS </a:t>
            </a:r>
            <a:r>
              <a:rPr lang="es-CO" sz="2400" b="1" dirty="0" smtClean="0"/>
              <a:t>DICIEMBRE</a:t>
            </a:r>
            <a:r>
              <a:rPr lang="es-CO" sz="2400" b="1" dirty="0" smtClean="0"/>
              <a:t> </a:t>
            </a:r>
            <a:r>
              <a:rPr lang="es-CO" sz="2400" b="1" dirty="0" smtClean="0"/>
              <a:t>2022</a:t>
            </a:r>
            <a:endParaRPr lang="es-ES" sz="2400" b="1" dirty="0"/>
          </a:p>
        </p:txBody>
      </p:sp>
      <p:graphicFrame>
        <p:nvGraphicFramePr>
          <p:cNvPr id="5" name="Tabla 4"/>
          <p:cNvGraphicFramePr>
            <a:graphicFrameLocks noGrp="1"/>
          </p:cNvGraphicFramePr>
          <p:nvPr>
            <p:extLst>
              <p:ext uri="{D42A27DB-BD31-4B8C-83A1-F6EECF244321}">
                <p14:modId xmlns:p14="http://schemas.microsoft.com/office/powerpoint/2010/main" val="2137388204"/>
              </p:ext>
            </p:extLst>
          </p:nvPr>
        </p:nvGraphicFramePr>
        <p:xfrm>
          <a:off x="415636" y="1175657"/>
          <a:ext cx="11127180" cy="4762005"/>
        </p:xfrm>
        <a:graphic>
          <a:graphicData uri="http://schemas.openxmlformats.org/drawingml/2006/table">
            <a:tbl>
              <a:tblPr/>
              <a:tblGrid>
                <a:gridCol w="403431">
                  <a:extLst>
                    <a:ext uri="{9D8B030D-6E8A-4147-A177-3AD203B41FA5}">
                      <a16:colId xmlns:a16="http://schemas.microsoft.com/office/drawing/2014/main" val="1115730010"/>
                    </a:ext>
                  </a:extLst>
                </a:gridCol>
                <a:gridCol w="1496621">
                  <a:extLst>
                    <a:ext uri="{9D8B030D-6E8A-4147-A177-3AD203B41FA5}">
                      <a16:colId xmlns:a16="http://schemas.microsoft.com/office/drawing/2014/main" val="2327579317"/>
                    </a:ext>
                  </a:extLst>
                </a:gridCol>
                <a:gridCol w="1686296">
                  <a:extLst>
                    <a:ext uri="{9D8B030D-6E8A-4147-A177-3AD203B41FA5}">
                      <a16:colId xmlns:a16="http://schemas.microsoft.com/office/drawing/2014/main" val="961624433"/>
                    </a:ext>
                  </a:extLst>
                </a:gridCol>
                <a:gridCol w="1461227">
                  <a:extLst>
                    <a:ext uri="{9D8B030D-6E8A-4147-A177-3AD203B41FA5}">
                      <a16:colId xmlns:a16="http://schemas.microsoft.com/office/drawing/2014/main" val="1651853618"/>
                    </a:ext>
                  </a:extLst>
                </a:gridCol>
                <a:gridCol w="1263457">
                  <a:extLst>
                    <a:ext uri="{9D8B030D-6E8A-4147-A177-3AD203B41FA5}">
                      <a16:colId xmlns:a16="http://schemas.microsoft.com/office/drawing/2014/main" val="241509314"/>
                    </a:ext>
                  </a:extLst>
                </a:gridCol>
                <a:gridCol w="975740">
                  <a:extLst>
                    <a:ext uri="{9D8B030D-6E8A-4147-A177-3AD203B41FA5}">
                      <a16:colId xmlns:a16="http://schemas.microsoft.com/office/drawing/2014/main" val="280014471"/>
                    </a:ext>
                  </a:extLst>
                </a:gridCol>
                <a:gridCol w="1163381">
                  <a:extLst>
                    <a:ext uri="{9D8B030D-6E8A-4147-A177-3AD203B41FA5}">
                      <a16:colId xmlns:a16="http://schemas.microsoft.com/office/drawing/2014/main" val="2475191693"/>
                    </a:ext>
                  </a:extLst>
                </a:gridCol>
                <a:gridCol w="1063305">
                  <a:extLst>
                    <a:ext uri="{9D8B030D-6E8A-4147-A177-3AD203B41FA5}">
                      <a16:colId xmlns:a16="http://schemas.microsoft.com/office/drawing/2014/main" val="147026039"/>
                    </a:ext>
                  </a:extLst>
                </a:gridCol>
                <a:gridCol w="1613722">
                  <a:extLst>
                    <a:ext uri="{9D8B030D-6E8A-4147-A177-3AD203B41FA5}">
                      <a16:colId xmlns:a16="http://schemas.microsoft.com/office/drawing/2014/main" val="1525897928"/>
                    </a:ext>
                  </a:extLst>
                </a:gridCol>
              </a:tblGrid>
              <a:tr h="612758">
                <a:tc gridSpan="9">
                  <a:txBody>
                    <a:bodyPr/>
                    <a:lstStyle/>
                    <a:p>
                      <a:pPr algn="ctr" fontAlgn="ctr"/>
                      <a:r>
                        <a:rPr lang="es-ES" sz="1000" b="1" i="0" u="none" strike="noStrike">
                          <a:solidFill>
                            <a:srgbClr val="000000"/>
                          </a:solidFill>
                          <a:effectLst/>
                          <a:latin typeface="Calibri" panose="020F0502020204030204" pitchFamily="34" charset="0"/>
                        </a:rPr>
                        <a:t>TUTELAS DICIEMBRE 2022</a:t>
                      </a:r>
                    </a:p>
                  </a:txBody>
                  <a:tcPr marL="8871" marR="8871" marT="8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2183959221"/>
                  </a:ext>
                </a:extLst>
              </a:tr>
              <a:tr h="672784">
                <a:tc>
                  <a:txBody>
                    <a:bodyPr/>
                    <a:lstStyle/>
                    <a:p>
                      <a:pPr algn="ctr" fontAlgn="ctr"/>
                      <a:r>
                        <a:rPr lang="es-ES" sz="1000" b="1" i="0" u="none" strike="noStrike">
                          <a:solidFill>
                            <a:srgbClr val="000000"/>
                          </a:solidFill>
                          <a:effectLst/>
                          <a:latin typeface="Calibri" panose="020F0502020204030204" pitchFamily="34" charset="0"/>
                        </a:rPr>
                        <a:t>Item</a:t>
                      </a:r>
                    </a:p>
                  </a:txBody>
                  <a:tcPr marL="8871" marR="8871" marT="8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1" i="0" u="none" strike="noStrike">
                          <a:solidFill>
                            <a:srgbClr val="000000"/>
                          </a:solidFill>
                          <a:effectLst/>
                          <a:latin typeface="Calibri" panose="020F0502020204030204" pitchFamily="34" charset="0"/>
                        </a:rPr>
                        <a:t>NUMERO DE RADICADO </a:t>
                      </a:r>
                    </a:p>
                  </a:txBody>
                  <a:tcPr marL="8871" marR="8871" marT="8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1" i="0" u="none" strike="noStrike">
                          <a:solidFill>
                            <a:srgbClr val="000000"/>
                          </a:solidFill>
                          <a:effectLst/>
                          <a:latin typeface="Calibri" panose="020F0502020204030204" pitchFamily="34" charset="0"/>
                        </a:rPr>
                        <a:t>DESPACHO JUDICIAL</a:t>
                      </a:r>
                    </a:p>
                  </a:txBody>
                  <a:tcPr marL="8871" marR="8871" marT="8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1" i="0" u="none" strike="noStrike">
                          <a:solidFill>
                            <a:srgbClr val="000000"/>
                          </a:solidFill>
                          <a:effectLst/>
                          <a:latin typeface="Calibri" panose="020F0502020204030204" pitchFamily="34" charset="0"/>
                        </a:rPr>
                        <a:t>ACCIONANTE</a:t>
                      </a:r>
                    </a:p>
                  </a:txBody>
                  <a:tcPr marL="8871" marR="8871" marT="8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1" i="0" u="none" strike="noStrike">
                          <a:solidFill>
                            <a:srgbClr val="000000"/>
                          </a:solidFill>
                          <a:effectLst/>
                          <a:latin typeface="Calibri" panose="020F0502020204030204" pitchFamily="34" charset="0"/>
                        </a:rPr>
                        <a:t>ACCIONADO</a:t>
                      </a:r>
                    </a:p>
                  </a:txBody>
                  <a:tcPr marL="8871" marR="8871" marT="8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1" i="0" u="none" strike="noStrike">
                          <a:solidFill>
                            <a:srgbClr val="000000"/>
                          </a:solidFill>
                          <a:effectLst/>
                          <a:latin typeface="Calibri" panose="020F0502020204030204" pitchFamily="34" charset="0"/>
                        </a:rPr>
                        <a:t>CONTESTACIÓN</a:t>
                      </a:r>
                    </a:p>
                  </a:txBody>
                  <a:tcPr marL="8871" marR="8871" marT="8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1" i="0" u="none" strike="noStrike">
                          <a:solidFill>
                            <a:srgbClr val="000000"/>
                          </a:solidFill>
                          <a:effectLst/>
                          <a:latin typeface="Calibri" panose="020F0502020204030204" pitchFamily="34" charset="0"/>
                        </a:rPr>
                        <a:t>FALLO</a:t>
                      </a:r>
                    </a:p>
                  </a:txBody>
                  <a:tcPr marL="8871" marR="8871" marT="8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1" i="0" u="none" strike="noStrike">
                          <a:solidFill>
                            <a:srgbClr val="000000"/>
                          </a:solidFill>
                          <a:effectLst/>
                          <a:latin typeface="Calibri" panose="020F0502020204030204" pitchFamily="34" charset="0"/>
                        </a:rPr>
                        <a:t>ESTADO ACTUAL</a:t>
                      </a:r>
                    </a:p>
                  </a:txBody>
                  <a:tcPr marL="8871" marR="8871" marT="8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1" i="0" u="none" strike="noStrike">
                          <a:solidFill>
                            <a:srgbClr val="000000"/>
                          </a:solidFill>
                          <a:effectLst/>
                          <a:latin typeface="Calibri" panose="020F0502020204030204" pitchFamily="34" charset="0"/>
                        </a:rPr>
                        <a:t>DERECHO FUNDAMENTAL PRESUNTAMENTE VULNERADO</a:t>
                      </a:r>
                    </a:p>
                  </a:txBody>
                  <a:tcPr marL="8871" marR="8871" marT="8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8282677"/>
                  </a:ext>
                </a:extLst>
              </a:tr>
              <a:tr h="712799">
                <a:tc>
                  <a:txBody>
                    <a:bodyPr/>
                    <a:lstStyle/>
                    <a:p>
                      <a:pPr algn="ctr" fontAlgn="ctr"/>
                      <a:r>
                        <a:rPr lang="es-ES" sz="1000" b="0" i="0" u="none" strike="noStrike">
                          <a:solidFill>
                            <a:srgbClr val="000000"/>
                          </a:solidFill>
                          <a:effectLst/>
                          <a:latin typeface="Calibri" panose="020F0502020204030204" pitchFamily="34" charset="0"/>
                        </a:rPr>
                        <a:t>1</a:t>
                      </a:r>
                    </a:p>
                  </a:txBody>
                  <a:tcPr marL="8871" marR="8871" marT="8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a:solidFill>
                            <a:srgbClr val="000000"/>
                          </a:solidFill>
                          <a:effectLst/>
                          <a:latin typeface="Calibri" panose="020F0502020204030204" pitchFamily="34" charset="0"/>
                        </a:rPr>
                        <a:t>2022-00729</a:t>
                      </a:r>
                    </a:p>
                  </a:txBody>
                  <a:tcPr marL="8871" marR="8871" marT="8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JUZGADO 14 DEFAMILIA DE BOGOTA </a:t>
                      </a:r>
                    </a:p>
                  </a:txBody>
                  <a:tcPr marL="8871" marR="8871" marT="8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a:solidFill>
                            <a:srgbClr val="000000"/>
                          </a:solidFill>
                          <a:effectLst/>
                          <a:latin typeface="Calibri" panose="020F0502020204030204" pitchFamily="34" charset="0"/>
                        </a:rPr>
                        <a:t>SERGIO ALEJANDRO RUEDA MORENO </a:t>
                      </a:r>
                    </a:p>
                  </a:txBody>
                  <a:tcPr marL="8871" marR="8871" marT="8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a:solidFill>
                            <a:srgbClr val="000000"/>
                          </a:solidFill>
                          <a:effectLst/>
                          <a:latin typeface="Calibri" panose="020F0502020204030204" pitchFamily="34" charset="0"/>
                        </a:rPr>
                        <a:t>DCCAE - INDUMIL </a:t>
                      </a:r>
                    </a:p>
                  </a:txBody>
                  <a:tcPr marL="8871" marR="8871" marT="8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a:solidFill>
                            <a:srgbClr val="000000"/>
                          </a:solidFill>
                          <a:effectLst/>
                          <a:latin typeface="Calibri" panose="020F0502020204030204" pitchFamily="34" charset="0"/>
                        </a:rPr>
                        <a:t>07/12/2022</a:t>
                      </a:r>
                    </a:p>
                  </a:txBody>
                  <a:tcPr marL="8871" marR="8871" marT="8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a:solidFill>
                            <a:srgbClr val="000000"/>
                          </a:solidFill>
                          <a:effectLst/>
                          <a:latin typeface="Calibri" panose="020F0502020204030204" pitchFamily="34" charset="0"/>
                        </a:rPr>
                        <a:t>A FAVOR DE INDUMIL</a:t>
                      </a:r>
                    </a:p>
                  </a:txBody>
                  <a:tcPr marL="8871" marR="8871" marT="8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0" i="0" u="none" strike="noStrike">
                          <a:solidFill>
                            <a:srgbClr val="000000"/>
                          </a:solidFill>
                          <a:effectLst/>
                          <a:latin typeface="Calibri" panose="020F0502020204030204" pitchFamily="34" charset="0"/>
                        </a:rPr>
                        <a:t>Terminada</a:t>
                      </a:r>
                    </a:p>
                  </a:txBody>
                  <a:tcPr marL="8871" marR="8871" marT="8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a:solidFill>
                            <a:srgbClr val="000000"/>
                          </a:solidFill>
                          <a:effectLst/>
                          <a:latin typeface="Calibri" panose="020F0502020204030204" pitchFamily="34" charset="0"/>
                        </a:rPr>
                        <a:t>Derecho de Fundamental de Peticion </a:t>
                      </a:r>
                    </a:p>
                  </a:txBody>
                  <a:tcPr marL="8871" marR="8871" marT="8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2592262"/>
                  </a:ext>
                </a:extLst>
              </a:tr>
              <a:tr h="950401">
                <a:tc>
                  <a:txBody>
                    <a:bodyPr/>
                    <a:lstStyle/>
                    <a:p>
                      <a:pPr algn="ctr" fontAlgn="ctr"/>
                      <a:r>
                        <a:rPr lang="es-ES" sz="1000" b="0" i="0" u="none" strike="noStrike">
                          <a:solidFill>
                            <a:srgbClr val="000000"/>
                          </a:solidFill>
                          <a:effectLst/>
                          <a:latin typeface="Calibri" panose="020F0502020204030204" pitchFamily="34" charset="0"/>
                        </a:rPr>
                        <a:t>2</a:t>
                      </a:r>
                    </a:p>
                  </a:txBody>
                  <a:tcPr marL="8871" marR="8871" marT="8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a:solidFill>
                            <a:srgbClr val="000000"/>
                          </a:solidFill>
                          <a:effectLst/>
                          <a:latin typeface="Calibri" panose="020F0502020204030204" pitchFamily="34" charset="0"/>
                        </a:rPr>
                        <a:t>2022-00446</a:t>
                      </a:r>
                    </a:p>
                  </a:txBody>
                  <a:tcPr marL="8871" marR="8871" marT="8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JUZGADO 26 CIVIL DEL CIRCUITO DE BOGOTA</a:t>
                      </a:r>
                    </a:p>
                  </a:txBody>
                  <a:tcPr marL="8871" marR="8871" marT="8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a:solidFill>
                            <a:srgbClr val="000000"/>
                          </a:solidFill>
                          <a:effectLst/>
                          <a:latin typeface="Calibri" panose="020F0502020204030204" pitchFamily="34" charset="0"/>
                        </a:rPr>
                        <a:t>ARCADIO ENRIQUE ROMERO HERNANDEZ</a:t>
                      </a:r>
                    </a:p>
                  </a:txBody>
                  <a:tcPr marL="8871" marR="8871" marT="8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a:solidFill>
                            <a:srgbClr val="000000"/>
                          </a:solidFill>
                          <a:effectLst/>
                          <a:latin typeface="Calibri" panose="020F0502020204030204" pitchFamily="34" charset="0"/>
                        </a:rPr>
                        <a:t>DCCAE - INDUMIL </a:t>
                      </a:r>
                    </a:p>
                  </a:txBody>
                  <a:tcPr marL="8871" marR="8871" marT="8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a:solidFill>
                            <a:srgbClr val="000000"/>
                          </a:solidFill>
                          <a:effectLst/>
                          <a:latin typeface="Calibri" panose="020F0502020204030204" pitchFamily="34" charset="0"/>
                        </a:rPr>
                        <a:t>09/12/2022</a:t>
                      </a:r>
                    </a:p>
                  </a:txBody>
                  <a:tcPr marL="8871" marR="8871" marT="8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a:solidFill>
                            <a:srgbClr val="000000"/>
                          </a:solidFill>
                          <a:effectLst/>
                          <a:latin typeface="Calibri" panose="020F0502020204030204" pitchFamily="34" charset="0"/>
                        </a:rPr>
                        <a:t>A FAVOR DE INDUMIL</a:t>
                      </a:r>
                    </a:p>
                  </a:txBody>
                  <a:tcPr marL="8871" marR="8871" marT="8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0" i="0" u="none" strike="noStrike">
                          <a:solidFill>
                            <a:srgbClr val="000000"/>
                          </a:solidFill>
                          <a:effectLst/>
                          <a:latin typeface="Calibri" panose="020F0502020204030204" pitchFamily="34" charset="0"/>
                        </a:rPr>
                        <a:t>Terminada</a:t>
                      </a:r>
                    </a:p>
                  </a:txBody>
                  <a:tcPr marL="8871" marR="8871" marT="8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a:solidFill>
                            <a:srgbClr val="000000"/>
                          </a:solidFill>
                          <a:effectLst/>
                          <a:latin typeface="Calibri" panose="020F0502020204030204" pitchFamily="34" charset="0"/>
                        </a:rPr>
                        <a:t>Derecho de Fundamental de Peticion </a:t>
                      </a:r>
                    </a:p>
                  </a:txBody>
                  <a:tcPr marL="8871" marR="8871" marT="8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8820655"/>
                  </a:ext>
                </a:extLst>
              </a:tr>
              <a:tr h="837853">
                <a:tc>
                  <a:txBody>
                    <a:bodyPr/>
                    <a:lstStyle/>
                    <a:p>
                      <a:pPr algn="ctr" fontAlgn="ctr"/>
                      <a:r>
                        <a:rPr lang="es-ES" sz="1000" b="0" i="0" u="none" strike="noStrike">
                          <a:solidFill>
                            <a:srgbClr val="000000"/>
                          </a:solidFill>
                          <a:effectLst/>
                          <a:latin typeface="Calibri" panose="020F0502020204030204" pitchFamily="34" charset="0"/>
                        </a:rPr>
                        <a:t>3</a:t>
                      </a:r>
                    </a:p>
                  </a:txBody>
                  <a:tcPr marL="8871" marR="8871" marT="8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a:solidFill>
                            <a:srgbClr val="000000"/>
                          </a:solidFill>
                          <a:effectLst/>
                          <a:latin typeface="Calibri" panose="020F0502020204030204" pitchFamily="34" charset="0"/>
                        </a:rPr>
                        <a:t>2022-000531</a:t>
                      </a:r>
                    </a:p>
                  </a:txBody>
                  <a:tcPr marL="8871" marR="8871" marT="8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a:solidFill>
                            <a:srgbClr val="000000"/>
                          </a:solidFill>
                          <a:effectLst/>
                          <a:latin typeface="Calibri" panose="020F0502020204030204" pitchFamily="34" charset="0"/>
                        </a:rPr>
                        <a:t>JUZGADO 8 ADMINISTRATIVO ORAL DEL CIRCUITO DE VALLEDUPAR   </a:t>
                      </a:r>
                    </a:p>
                  </a:txBody>
                  <a:tcPr marL="8871" marR="8871" marT="8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a:solidFill>
                            <a:srgbClr val="000000"/>
                          </a:solidFill>
                          <a:effectLst/>
                          <a:latin typeface="Calibri" panose="020F0502020204030204" pitchFamily="34" charset="0"/>
                        </a:rPr>
                        <a:t>JUAN MIGUEL USTARIZ LAGOS</a:t>
                      </a:r>
                    </a:p>
                  </a:txBody>
                  <a:tcPr marL="8871" marR="8871" marT="8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a:solidFill>
                            <a:srgbClr val="000000"/>
                          </a:solidFill>
                          <a:effectLst/>
                          <a:latin typeface="Calibri" panose="020F0502020204030204" pitchFamily="34" charset="0"/>
                        </a:rPr>
                        <a:t>INDUMIL - SESPEN S.A.S</a:t>
                      </a:r>
                    </a:p>
                  </a:txBody>
                  <a:tcPr marL="8871" marR="8871" marT="8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a:solidFill>
                            <a:srgbClr val="000000"/>
                          </a:solidFill>
                          <a:effectLst/>
                          <a:latin typeface="Calibri" panose="020F0502020204030204" pitchFamily="34" charset="0"/>
                        </a:rPr>
                        <a:t>14/12/2022</a:t>
                      </a:r>
                    </a:p>
                  </a:txBody>
                  <a:tcPr marL="8871" marR="8871" marT="8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a:solidFill>
                            <a:srgbClr val="000000"/>
                          </a:solidFill>
                          <a:effectLst/>
                          <a:latin typeface="Calibri" panose="020F0502020204030204" pitchFamily="34" charset="0"/>
                        </a:rPr>
                        <a:t>A FAVOR DE INDUMIL</a:t>
                      </a:r>
                    </a:p>
                  </a:txBody>
                  <a:tcPr marL="8871" marR="8871" marT="8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0" i="0" u="none" strike="noStrike">
                          <a:solidFill>
                            <a:srgbClr val="000000"/>
                          </a:solidFill>
                          <a:effectLst/>
                          <a:latin typeface="Calibri" panose="020F0502020204030204" pitchFamily="34" charset="0"/>
                        </a:rPr>
                        <a:t>Terminada</a:t>
                      </a:r>
                    </a:p>
                  </a:txBody>
                  <a:tcPr marL="8871" marR="8871" marT="8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a:solidFill>
                            <a:srgbClr val="000000"/>
                          </a:solidFill>
                          <a:effectLst/>
                          <a:latin typeface="Calibri" panose="020F0502020204030204" pitchFamily="34" charset="0"/>
                        </a:rPr>
                        <a:t>Derecho de Fundamental de Peticion</a:t>
                      </a:r>
                    </a:p>
                  </a:txBody>
                  <a:tcPr marL="8871" marR="8871" marT="8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9213272"/>
                  </a:ext>
                </a:extLst>
              </a:tr>
              <a:tr h="975410">
                <a:tc>
                  <a:txBody>
                    <a:bodyPr/>
                    <a:lstStyle/>
                    <a:p>
                      <a:pPr algn="ctr" fontAlgn="ctr"/>
                      <a:r>
                        <a:rPr lang="es-ES" sz="1000" b="0" i="0" u="none" strike="noStrike">
                          <a:solidFill>
                            <a:srgbClr val="000000"/>
                          </a:solidFill>
                          <a:effectLst/>
                          <a:latin typeface="Calibri" panose="020F0502020204030204" pitchFamily="34" charset="0"/>
                        </a:rPr>
                        <a:t>4</a:t>
                      </a:r>
                    </a:p>
                  </a:txBody>
                  <a:tcPr marL="8871" marR="8871" marT="8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a:solidFill>
                            <a:srgbClr val="000000"/>
                          </a:solidFill>
                          <a:effectLst/>
                          <a:latin typeface="Calibri" panose="020F0502020204030204" pitchFamily="34" charset="0"/>
                        </a:rPr>
                        <a:t>2022-00378</a:t>
                      </a:r>
                    </a:p>
                  </a:txBody>
                  <a:tcPr marL="8871" marR="8871" marT="8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a:solidFill>
                            <a:srgbClr val="000000"/>
                          </a:solidFill>
                          <a:effectLst/>
                          <a:latin typeface="Calibri" panose="020F0502020204030204" pitchFamily="34" charset="0"/>
                        </a:rPr>
                        <a:t>JUZGADO 33 ADMINISTRATIVO ORAL DEL CIRCUITO DE BOGOTÁ</a:t>
                      </a:r>
                    </a:p>
                  </a:txBody>
                  <a:tcPr marL="8871" marR="8871" marT="8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a:solidFill>
                            <a:srgbClr val="000000"/>
                          </a:solidFill>
                          <a:effectLst/>
                          <a:latin typeface="Calibri" panose="020F0502020204030204" pitchFamily="34" charset="0"/>
                        </a:rPr>
                        <a:t>VICTOR MAURICIO HERNANDEZ ZULUAGA </a:t>
                      </a:r>
                    </a:p>
                  </a:txBody>
                  <a:tcPr marL="8871" marR="8871" marT="8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a:solidFill>
                            <a:srgbClr val="000000"/>
                          </a:solidFill>
                          <a:effectLst/>
                          <a:latin typeface="Calibri" panose="020F0502020204030204" pitchFamily="34" charset="0"/>
                        </a:rPr>
                        <a:t>INDUMIL </a:t>
                      </a:r>
                    </a:p>
                  </a:txBody>
                  <a:tcPr marL="8871" marR="8871" marT="8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a:solidFill>
                            <a:srgbClr val="000000"/>
                          </a:solidFill>
                          <a:effectLst/>
                          <a:latin typeface="Calibri" panose="020F0502020204030204" pitchFamily="34" charset="0"/>
                        </a:rPr>
                        <a:t>216/12/2022</a:t>
                      </a:r>
                    </a:p>
                  </a:txBody>
                  <a:tcPr marL="8871" marR="8871" marT="8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a:solidFill>
                            <a:srgbClr val="000000"/>
                          </a:solidFill>
                          <a:effectLst/>
                          <a:latin typeface="Calibri" panose="020F0502020204030204" pitchFamily="34" charset="0"/>
                        </a:rPr>
                        <a:t>A FAVOR DE INDUMIL</a:t>
                      </a:r>
                    </a:p>
                  </a:txBody>
                  <a:tcPr marL="8871" marR="8871" marT="8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0" i="0" u="none" strike="noStrike">
                          <a:solidFill>
                            <a:srgbClr val="000000"/>
                          </a:solidFill>
                          <a:effectLst/>
                          <a:latin typeface="Calibri" panose="020F0502020204030204" pitchFamily="34" charset="0"/>
                        </a:rPr>
                        <a:t>Terminada</a:t>
                      </a:r>
                    </a:p>
                  </a:txBody>
                  <a:tcPr marL="8871" marR="8871" marT="8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dirty="0">
                          <a:solidFill>
                            <a:srgbClr val="000000"/>
                          </a:solidFill>
                          <a:effectLst/>
                          <a:latin typeface="Calibri" panose="020F0502020204030204" pitchFamily="34" charset="0"/>
                        </a:rPr>
                        <a:t>Derecho de Fundamental al debido proceso, igualdad, </a:t>
                      </a:r>
                      <a:r>
                        <a:rPr lang="es-CO" sz="1000" b="0" i="0" u="none" strike="noStrike" dirty="0" smtClean="0">
                          <a:solidFill>
                            <a:srgbClr val="000000"/>
                          </a:solidFill>
                          <a:effectLst/>
                          <a:latin typeface="Calibri" panose="020F0502020204030204" pitchFamily="34" charset="0"/>
                        </a:rPr>
                        <a:t>mínimo </a:t>
                      </a:r>
                      <a:r>
                        <a:rPr lang="es-CO" sz="1000" b="0" i="0" u="none" strike="noStrike" dirty="0">
                          <a:solidFill>
                            <a:srgbClr val="000000"/>
                          </a:solidFill>
                          <a:effectLst/>
                          <a:latin typeface="Calibri" panose="020F0502020204030204" pitchFamily="34" charset="0"/>
                        </a:rPr>
                        <a:t>vital , dignidad humana y trabajo</a:t>
                      </a:r>
                    </a:p>
                  </a:txBody>
                  <a:tcPr marL="8871" marR="8871" marT="8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2841645"/>
                  </a:ext>
                </a:extLst>
              </a:tr>
            </a:tbl>
          </a:graphicData>
        </a:graphic>
      </p:graphicFrame>
    </p:spTree>
    <p:extLst>
      <p:ext uri="{BB962C8B-B14F-4D97-AF65-F5344CB8AC3E}">
        <p14:creationId xmlns:p14="http://schemas.microsoft.com/office/powerpoint/2010/main" val="1481665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581168" y="1267703"/>
            <a:ext cx="2919580" cy="400110"/>
          </a:xfrm>
          <a:prstGeom prst="rect">
            <a:avLst/>
          </a:prstGeom>
          <a:noFill/>
        </p:spPr>
        <p:txBody>
          <a:bodyPr wrap="square" rtlCol="0">
            <a:spAutoFit/>
          </a:bodyPr>
          <a:lstStyle/>
          <a:p>
            <a:r>
              <a:rPr lang="es-CO" sz="2000" b="1" dirty="0" smtClean="0">
                <a:latin typeface="Arial" panose="020B0604020202020204" pitchFamily="34" charset="0"/>
                <a:cs typeface="Arial" panose="020B0604020202020204" pitchFamily="34" charset="0"/>
              </a:rPr>
              <a:t>INDUSTRIA MILITAR</a:t>
            </a:r>
            <a:endParaRPr lang="es-ES" sz="2000" b="1" dirty="0">
              <a:latin typeface="Arial" panose="020B0604020202020204" pitchFamily="34" charset="0"/>
              <a:cs typeface="Arial" panose="020B0604020202020204" pitchFamily="34" charset="0"/>
            </a:endParaRPr>
          </a:p>
        </p:txBody>
      </p:sp>
      <p:sp>
        <p:nvSpPr>
          <p:cNvPr id="3" name="CuadroTexto 2"/>
          <p:cNvSpPr txBox="1"/>
          <p:nvPr/>
        </p:nvSpPr>
        <p:spPr>
          <a:xfrm>
            <a:off x="750143" y="3321968"/>
            <a:ext cx="4973516" cy="646331"/>
          </a:xfrm>
          <a:prstGeom prst="rect">
            <a:avLst/>
          </a:prstGeom>
          <a:noFill/>
        </p:spPr>
        <p:txBody>
          <a:bodyPr wrap="square" rtlCol="0">
            <a:spAutoFit/>
          </a:bodyPr>
          <a:lstStyle/>
          <a:p>
            <a:pPr algn="ctr"/>
            <a:r>
              <a:rPr lang="es-CO" sz="3600" dirty="0" smtClean="0">
                <a:latin typeface="Arial Black" panose="020B0A04020102020204" pitchFamily="34" charset="0"/>
              </a:rPr>
              <a:t>GRACIAS</a:t>
            </a:r>
            <a:endParaRPr lang="es-ES" sz="3600" dirty="0">
              <a:latin typeface="Arial Black" panose="020B0A04020102020204" pitchFamily="34" charset="0"/>
            </a:endParaRPr>
          </a:p>
        </p:txBody>
      </p:sp>
    </p:spTree>
    <p:extLst>
      <p:ext uri="{BB962C8B-B14F-4D97-AF65-F5344CB8AC3E}">
        <p14:creationId xmlns:p14="http://schemas.microsoft.com/office/powerpoint/2010/main" val="214974615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1" id="{C61A8979-B2DD-439C-B13A-4067FD04E7A3}" vid="{19B68D62-4EA8-4682-AB5E-F2758D38594B}"/>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1" id="{C61A8979-B2DD-439C-B13A-4067FD04E7A3}" vid="{DB09B226-686D-41D6-9355-6452507B665F}"/>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PLANTILLA PRESENTACIÓN INDUMIL</Template>
  <TotalTime>945</TotalTime>
  <Words>423</Words>
  <Application>Microsoft Office PowerPoint</Application>
  <PresentationFormat>Panorámica</PresentationFormat>
  <Paragraphs>56</Paragraphs>
  <Slides>4</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4</vt:i4>
      </vt:variant>
    </vt:vector>
  </HeadingPairs>
  <TitlesOfParts>
    <vt:vector size="12" baseType="lpstr">
      <vt:lpstr>Arial</vt:lpstr>
      <vt:lpstr>Arial Black</vt:lpstr>
      <vt:lpstr>Arial Narrow</vt:lpstr>
      <vt:lpstr>Calibri</vt:lpstr>
      <vt:lpstr>Calibri Light</vt:lpstr>
      <vt:lpstr>Times New Roman</vt:lpstr>
      <vt:lpstr>Tema de Office</vt:lpstr>
      <vt:lpstr>Diseño personalizado</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Alejandra Tamayo</dc:creator>
  <cp:lastModifiedBy>Daniel Esteban Echeverria Villa</cp:lastModifiedBy>
  <cp:revision>67</cp:revision>
  <dcterms:created xsi:type="dcterms:W3CDTF">2021-07-07T17:06:09Z</dcterms:created>
  <dcterms:modified xsi:type="dcterms:W3CDTF">2023-01-12T16:31:40Z</dcterms:modified>
</cp:coreProperties>
</file>