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0" r:id="rId4"/>
    <p:sldId id="271"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12/01/2023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JÚRIDICA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4973516" cy="1754326"/>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r>
              <a:rPr lang="es-CO" sz="3600" dirty="0" smtClean="0">
                <a:latin typeface="Arial Black" panose="020B0A04020102020204" pitchFamily="34" charset="0"/>
              </a:rPr>
              <a:t>DE </a:t>
            </a:r>
            <a:r>
              <a:rPr lang="es-CO" sz="3600" dirty="0" smtClean="0">
                <a:latin typeface="Arial Black" panose="020B0A04020102020204" pitchFamily="34" charset="0"/>
              </a:rPr>
              <a:t>SEPTIEMBRE </a:t>
            </a:r>
            <a:r>
              <a:rPr lang="es-CO" sz="3600" dirty="0" smtClean="0">
                <a:latin typeface="Arial Black" panose="020B0A04020102020204" pitchFamily="34" charset="0"/>
              </a:rPr>
              <a:t>DE 2022</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1144577"/>
            <a:ext cx="5252464" cy="461665"/>
          </a:xfrm>
          <a:prstGeom prst="rect">
            <a:avLst/>
          </a:prstGeom>
        </p:spPr>
        <p:txBody>
          <a:bodyPr wrap="none">
            <a:spAutoFit/>
          </a:bodyPr>
          <a:lstStyle/>
          <a:p>
            <a:r>
              <a:rPr lang="es-CO" sz="2400" b="1" dirty="0"/>
              <a:t>BOLETÍN DE </a:t>
            </a:r>
            <a:r>
              <a:rPr lang="es-CO" sz="2400" b="1" dirty="0" smtClean="0"/>
              <a:t>TUTELAS </a:t>
            </a:r>
            <a:r>
              <a:rPr lang="es-CO" sz="2400" b="1" dirty="0" smtClean="0"/>
              <a:t>SEPTIEMBRE </a:t>
            </a:r>
            <a:r>
              <a:rPr lang="es-CO" sz="2400" b="1" dirty="0" smtClean="0"/>
              <a:t>2022</a:t>
            </a:r>
            <a:endParaRPr lang="es-ES" sz="2400" b="1" dirty="0"/>
          </a:p>
        </p:txBody>
      </p:sp>
      <p:sp>
        <p:nvSpPr>
          <p:cNvPr id="5" name="Rectángulo 4"/>
          <p:cNvSpPr/>
          <p:nvPr/>
        </p:nvSpPr>
        <p:spPr>
          <a:xfrm>
            <a:off x="1698171" y="1894236"/>
            <a:ext cx="9203377" cy="400110"/>
          </a:xfrm>
          <a:prstGeom prst="rect">
            <a:avLst/>
          </a:prstGeom>
        </p:spPr>
        <p:txBody>
          <a:bodyPr wrap="square">
            <a:spAutoFit/>
          </a:bodyPr>
          <a:lstStyle/>
          <a:p>
            <a:r>
              <a:rPr lang="es-CO" sz="2000" b="1" dirty="0"/>
              <a:t>La Sentencia </a:t>
            </a:r>
            <a:r>
              <a:rPr lang="es-CO" sz="2000" b="1" dirty="0" smtClean="0"/>
              <a:t>del Corte Constitucional T-045 del 14 de febrero 2022, </a:t>
            </a:r>
            <a:r>
              <a:rPr lang="es-CO" sz="2000" b="1" dirty="0"/>
              <a:t>indica:</a:t>
            </a:r>
            <a:endParaRPr lang="es-ES" sz="2000" b="1" dirty="0"/>
          </a:p>
        </p:txBody>
      </p:sp>
      <p:sp>
        <p:nvSpPr>
          <p:cNvPr id="6" name="CuadroTexto 5"/>
          <p:cNvSpPr txBox="1"/>
          <p:nvPr/>
        </p:nvSpPr>
        <p:spPr>
          <a:xfrm>
            <a:off x="605642" y="2582340"/>
            <a:ext cx="10664042" cy="1938992"/>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a:t>
            </a:r>
            <a:r>
              <a:rPr lang="es-CO" sz="2000" i="1" dirty="0" smtClean="0">
                <a:latin typeface="Arial Narrow" panose="020B0606020202030204" pitchFamily="34" charset="0"/>
              </a:rPr>
              <a:t>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Tree>
    <p:extLst>
      <p:ext uri="{BB962C8B-B14F-4D97-AF65-F5344CB8AC3E}">
        <p14:creationId xmlns:p14="http://schemas.microsoft.com/office/powerpoint/2010/main" val="237191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93009" y="1237404"/>
            <a:ext cx="5252464" cy="461665"/>
          </a:xfrm>
          <a:prstGeom prst="rect">
            <a:avLst/>
          </a:prstGeom>
        </p:spPr>
        <p:txBody>
          <a:bodyPr wrap="none">
            <a:spAutoFit/>
          </a:bodyPr>
          <a:lstStyle/>
          <a:p>
            <a:r>
              <a:rPr lang="es-CO" sz="2400" b="1" dirty="0"/>
              <a:t>BOLETÍN DE TUTELAS </a:t>
            </a:r>
            <a:r>
              <a:rPr lang="es-CO" sz="2400" b="1" dirty="0" smtClean="0"/>
              <a:t>SEPTIEMBRE 2022</a:t>
            </a:r>
            <a:endParaRPr lang="es-ES" sz="2400" b="1" dirty="0"/>
          </a:p>
        </p:txBody>
      </p:sp>
      <p:graphicFrame>
        <p:nvGraphicFramePr>
          <p:cNvPr id="16" name="Tabla 15"/>
          <p:cNvGraphicFramePr>
            <a:graphicFrameLocks noGrp="1"/>
          </p:cNvGraphicFramePr>
          <p:nvPr>
            <p:extLst>
              <p:ext uri="{D42A27DB-BD31-4B8C-83A1-F6EECF244321}">
                <p14:modId xmlns:p14="http://schemas.microsoft.com/office/powerpoint/2010/main" val="788561446"/>
              </p:ext>
            </p:extLst>
          </p:nvPr>
        </p:nvGraphicFramePr>
        <p:xfrm>
          <a:off x="2481943" y="2029609"/>
          <a:ext cx="9096498" cy="2214484"/>
        </p:xfrm>
        <a:graphic>
          <a:graphicData uri="http://schemas.openxmlformats.org/drawingml/2006/table">
            <a:tbl>
              <a:tblPr>
                <a:tableStyleId>{5940675A-B579-460E-94D1-54222C63F5DA}</a:tableStyleId>
              </a:tblPr>
              <a:tblGrid>
                <a:gridCol w="2108663">
                  <a:extLst>
                    <a:ext uri="{9D8B030D-6E8A-4147-A177-3AD203B41FA5}">
                      <a16:colId xmlns:a16="http://schemas.microsoft.com/office/drawing/2014/main" val="3077842861"/>
                    </a:ext>
                  </a:extLst>
                </a:gridCol>
                <a:gridCol w="1446820">
                  <a:extLst>
                    <a:ext uri="{9D8B030D-6E8A-4147-A177-3AD203B41FA5}">
                      <a16:colId xmlns:a16="http://schemas.microsoft.com/office/drawing/2014/main" val="4286073562"/>
                    </a:ext>
                  </a:extLst>
                </a:gridCol>
                <a:gridCol w="2354931">
                  <a:extLst>
                    <a:ext uri="{9D8B030D-6E8A-4147-A177-3AD203B41FA5}">
                      <a16:colId xmlns:a16="http://schemas.microsoft.com/office/drawing/2014/main" val="799613874"/>
                    </a:ext>
                  </a:extLst>
                </a:gridCol>
                <a:gridCol w="1200553">
                  <a:extLst>
                    <a:ext uri="{9D8B030D-6E8A-4147-A177-3AD203B41FA5}">
                      <a16:colId xmlns:a16="http://schemas.microsoft.com/office/drawing/2014/main" val="3750359891"/>
                    </a:ext>
                  </a:extLst>
                </a:gridCol>
                <a:gridCol w="1985531">
                  <a:extLst>
                    <a:ext uri="{9D8B030D-6E8A-4147-A177-3AD203B41FA5}">
                      <a16:colId xmlns:a16="http://schemas.microsoft.com/office/drawing/2014/main" val="4240908815"/>
                    </a:ext>
                  </a:extLst>
                </a:gridCol>
              </a:tblGrid>
              <a:tr h="490986">
                <a:tc>
                  <a:txBody>
                    <a:bodyPr/>
                    <a:lstStyle/>
                    <a:p>
                      <a:pPr algn="ctr" fontAlgn="ctr"/>
                      <a:r>
                        <a:rPr lang="es-ES" sz="1400" u="none" strike="noStrike" dirty="0">
                          <a:effectLst/>
                        </a:rPr>
                        <a:t>DESPACHO JUDICIAL</a:t>
                      </a:r>
                      <a:endParaRPr lang="es-ES" sz="1400" b="1" i="0" u="none" strike="noStrike" dirty="0">
                        <a:solidFill>
                          <a:srgbClr val="000000"/>
                        </a:solidFill>
                        <a:effectLst/>
                        <a:latin typeface="Calibri" panose="020F0502020204030204" pitchFamily="34" charset="0"/>
                      </a:endParaRPr>
                    </a:p>
                  </a:txBody>
                  <a:tcPr marL="9126" marR="9126" marT="9126" marB="0" anchor="ctr"/>
                </a:tc>
                <a:tc>
                  <a:txBody>
                    <a:bodyPr/>
                    <a:lstStyle/>
                    <a:p>
                      <a:pPr algn="ctr" fontAlgn="ctr"/>
                      <a:r>
                        <a:rPr lang="es-ES" sz="1400" u="none" strike="noStrike" dirty="0">
                          <a:effectLst/>
                        </a:rPr>
                        <a:t>ACCIONANTE</a:t>
                      </a:r>
                      <a:endParaRPr lang="es-ES" sz="1400" b="1" i="0" u="none" strike="noStrike" dirty="0">
                        <a:solidFill>
                          <a:srgbClr val="000000"/>
                        </a:solidFill>
                        <a:effectLst/>
                        <a:latin typeface="Calibri" panose="020F0502020204030204" pitchFamily="34" charset="0"/>
                      </a:endParaRPr>
                    </a:p>
                  </a:txBody>
                  <a:tcPr marL="9126" marR="9126" marT="9126" marB="0" anchor="ctr"/>
                </a:tc>
                <a:tc>
                  <a:txBody>
                    <a:bodyPr/>
                    <a:lstStyle/>
                    <a:p>
                      <a:pPr algn="ctr" fontAlgn="ctr"/>
                      <a:r>
                        <a:rPr lang="es-ES" sz="1400" u="none" strike="noStrike">
                          <a:effectLst/>
                        </a:rPr>
                        <a:t>ACCIONADO</a:t>
                      </a:r>
                      <a:endParaRPr lang="es-ES" sz="1400" b="1" i="0" u="none" strike="noStrike">
                        <a:solidFill>
                          <a:srgbClr val="000000"/>
                        </a:solidFill>
                        <a:effectLst/>
                        <a:latin typeface="Calibri" panose="020F0502020204030204" pitchFamily="34" charset="0"/>
                      </a:endParaRPr>
                    </a:p>
                  </a:txBody>
                  <a:tcPr marL="9126" marR="9126" marT="9126" marB="0" anchor="ctr"/>
                </a:tc>
                <a:tc>
                  <a:txBody>
                    <a:bodyPr/>
                    <a:lstStyle/>
                    <a:p>
                      <a:pPr algn="ctr" fontAlgn="ctr"/>
                      <a:r>
                        <a:rPr lang="es-ES" sz="1400" u="none" strike="noStrike">
                          <a:effectLst/>
                        </a:rPr>
                        <a:t>CONTESTACIÓN</a:t>
                      </a:r>
                      <a:endParaRPr lang="es-ES" sz="1400" b="1" i="0" u="none" strike="noStrike">
                        <a:solidFill>
                          <a:srgbClr val="000000"/>
                        </a:solidFill>
                        <a:effectLst/>
                        <a:latin typeface="Calibri" panose="020F0502020204030204" pitchFamily="34" charset="0"/>
                      </a:endParaRPr>
                    </a:p>
                  </a:txBody>
                  <a:tcPr marL="9126" marR="9126" marT="9126" marB="0" anchor="ctr"/>
                </a:tc>
                <a:tc>
                  <a:txBody>
                    <a:bodyPr/>
                    <a:lstStyle/>
                    <a:p>
                      <a:pPr algn="ctr" fontAlgn="ctr"/>
                      <a:r>
                        <a:rPr lang="es-ES" sz="1400" u="none" strike="noStrike">
                          <a:effectLst/>
                        </a:rPr>
                        <a:t>DERECHO FUNDAMENTAL PRESUNTAMENTE VULNERADO</a:t>
                      </a:r>
                      <a:endParaRPr lang="es-ES" sz="1400" b="1" i="0" u="none" strike="noStrike">
                        <a:solidFill>
                          <a:srgbClr val="000000"/>
                        </a:solidFill>
                        <a:effectLst/>
                        <a:latin typeface="Calibri" panose="020F0502020204030204" pitchFamily="34" charset="0"/>
                      </a:endParaRPr>
                    </a:p>
                  </a:txBody>
                  <a:tcPr marL="9126" marR="9126" marT="9126" marB="0" anchor="ctr"/>
                </a:tc>
                <a:extLst>
                  <a:ext uri="{0D108BD9-81ED-4DB2-BD59-A6C34878D82A}">
                    <a16:rowId xmlns:a16="http://schemas.microsoft.com/office/drawing/2014/main" val="1840382297"/>
                  </a:ext>
                </a:extLst>
              </a:tr>
              <a:tr h="702712">
                <a:tc>
                  <a:txBody>
                    <a:bodyPr/>
                    <a:lstStyle/>
                    <a:p>
                      <a:pPr algn="ctr" fontAlgn="ctr"/>
                      <a:r>
                        <a:rPr lang="es-CO" sz="1400" u="none" strike="noStrike" dirty="0" smtClean="0">
                          <a:effectLst/>
                        </a:rPr>
                        <a:t>JUZGADO</a:t>
                      </a:r>
                      <a:r>
                        <a:rPr lang="es-CO" sz="1400" u="none" strike="noStrike" baseline="0" dirty="0" smtClean="0">
                          <a:effectLst/>
                        </a:rPr>
                        <a:t> DIECISIETE PENAL DEL CIRCUITO DE CALI-VALLE</a:t>
                      </a:r>
                    </a:p>
                  </a:txBody>
                  <a:tcPr marL="9126" marR="9126" marT="9126" marB="0" anchor="ctr"/>
                </a:tc>
                <a:tc>
                  <a:txBody>
                    <a:bodyPr/>
                    <a:lstStyle/>
                    <a:p>
                      <a:pPr algn="ctr" fontAlgn="ctr"/>
                      <a:r>
                        <a:rPr lang="es-CO" sz="1400" b="0" i="0" u="none" strike="noStrike" dirty="0" smtClean="0">
                          <a:solidFill>
                            <a:srgbClr val="000000"/>
                          </a:solidFill>
                          <a:effectLst/>
                          <a:latin typeface="Calibri" panose="020F0502020204030204" pitchFamily="34" charset="0"/>
                        </a:rPr>
                        <a:t>MARCOS</a:t>
                      </a:r>
                      <a:r>
                        <a:rPr lang="es-CO" sz="1400" b="0" i="0" u="none" strike="noStrike" baseline="0" dirty="0" smtClean="0">
                          <a:solidFill>
                            <a:srgbClr val="000000"/>
                          </a:solidFill>
                          <a:effectLst/>
                          <a:latin typeface="Calibri" panose="020F0502020204030204" pitchFamily="34" charset="0"/>
                        </a:rPr>
                        <a:t> CAMPO VARGAS</a:t>
                      </a:r>
                    </a:p>
                  </a:txBody>
                  <a:tcPr marL="9126" marR="9126" marT="9126" marB="0" anchor="ctr"/>
                </a:tc>
                <a:tc>
                  <a:txBody>
                    <a:bodyPr/>
                    <a:lstStyle/>
                    <a:p>
                      <a:pPr algn="ctr" fontAlgn="ctr"/>
                      <a:r>
                        <a:rPr lang="es-CO" sz="1400" b="0" i="0" u="none" strike="noStrike" dirty="0" smtClean="0">
                          <a:solidFill>
                            <a:srgbClr val="000000"/>
                          </a:solidFill>
                          <a:effectLst/>
                          <a:latin typeface="Calibri" panose="020F0502020204030204" pitchFamily="34" charset="0"/>
                        </a:rPr>
                        <a:t>SUPERINTENDENCIA</a:t>
                      </a:r>
                      <a:r>
                        <a:rPr lang="es-CO" sz="1400" b="0" i="0" u="none" strike="noStrike" baseline="0" dirty="0" smtClean="0">
                          <a:solidFill>
                            <a:srgbClr val="000000"/>
                          </a:solidFill>
                          <a:effectLst/>
                          <a:latin typeface="Calibri" panose="020F0502020204030204" pitchFamily="34" charset="0"/>
                        </a:rPr>
                        <a:t> DE VIGILANCIA Y OTROS</a:t>
                      </a:r>
                    </a:p>
                  </a:txBody>
                  <a:tcPr marL="9126" marR="9126" marT="9126" marB="0" anchor="ctr"/>
                </a:tc>
                <a:tc>
                  <a:txBody>
                    <a:bodyPr/>
                    <a:lstStyle/>
                    <a:p>
                      <a:pPr algn="ctr" fontAlgn="ctr"/>
                      <a:r>
                        <a:rPr lang="es-ES" sz="1400" u="none" strike="noStrike" dirty="0" smtClean="0">
                          <a:effectLst/>
                        </a:rPr>
                        <a:t>20/09/2022</a:t>
                      </a:r>
                      <a:endParaRPr lang="es-ES" sz="1400" b="0" i="0" u="none" strike="noStrike" dirty="0">
                        <a:solidFill>
                          <a:srgbClr val="000000"/>
                        </a:solidFill>
                        <a:effectLst/>
                        <a:latin typeface="Calibri" panose="020F0502020204030204" pitchFamily="34" charset="0"/>
                      </a:endParaRPr>
                    </a:p>
                  </a:txBody>
                  <a:tcPr marL="9126" marR="9126" marT="9126" marB="0" anchor="ctr"/>
                </a:tc>
                <a:tc>
                  <a:txBody>
                    <a:bodyPr/>
                    <a:lstStyle/>
                    <a:p>
                      <a:pPr algn="ctr" fontAlgn="ctr"/>
                      <a:r>
                        <a:rPr lang="es-CO" sz="1400" u="none" strike="noStrike" dirty="0">
                          <a:effectLst/>
                        </a:rPr>
                        <a:t>Derecho Fundamental de Petición </a:t>
                      </a:r>
                      <a:r>
                        <a:rPr lang="es-CO" sz="1400" u="none" strike="noStrike" dirty="0" smtClean="0">
                          <a:effectLst/>
                        </a:rPr>
                        <a:t>y</a:t>
                      </a:r>
                      <a:r>
                        <a:rPr lang="es-CO" sz="1400" u="none" strike="noStrike" baseline="0" dirty="0" smtClean="0">
                          <a:effectLst/>
                        </a:rPr>
                        <a:t> el Derecho a  la Información </a:t>
                      </a:r>
                      <a:r>
                        <a:rPr lang="es-CO" sz="1400" u="none" strike="noStrike" dirty="0" smtClean="0">
                          <a:effectLst/>
                        </a:rPr>
                        <a:t> </a:t>
                      </a:r>
                      <a:endParaRPr lang="es-CO" sz="1400" b="0" i="0" u="none" strike="noStrike" dirty="0">
                        <a:solidFill>
                          <a:srgbClr val="000000"/>
                        </a:solidFill>
                        <a:effectLst/>
                        <a:latin typeface="Calibri" panose="020F0502020204030204" pitchFamily="34" charset="0"/>
                      </a:endParaRPr>
                    </a:p>
                  </a:txBody>
                  <a:tcPr marL="9126" marR="9126" marT="9126" marB="0" anchor="ctr"/>
                </a:tc>
                <a:extLst>
                  <a:ext uri="{0D108BD9-81ED-4DB2-BD59-A6C34878D82A}">
                    <a16:rowId xmlns:a16="http://schemas.microsoft.com/office/drawing/2014/main" val="623192621"/>
                  </a:ext>
                </a:extLst>
              </a:tr>
              <a:tr h="684460">
                <a:tc>
                  <a:txBody>
                    <a:bodyPr/>
                    <a:lstStyle/>
                    <a:p>
                      <a:pPr algn="ctr" fontAlgn="ctr"/>
                      <a:r>
                        <a:rPr lang="es-CO" sz="1400" b="0" i="0" u="none" strike="noStrike" dirty="0" smtClean="0">
                          <a:solidFill>
                            <a:srgbClr val="000000"/>
                          </a:solidFill>
                          <a:effectLst/>
                          <a:latin typeface="Calibri" panose="020F0502020204030204" pitchFamily="34" charset="0"/>
                        </a:rPr>
                        <a:t>JUZGADO</a:t>
                      </a:r>
                      <a:r>
                        <a:rPr lang="es-CO" sz="1400" b="0" i="0" u="none" strike="noStrike" baseline="0" dirty="0" smtClean="0">
                          <a:solidFill>
                            <a:srgbClr val="000000"/>
                          </a:solidFill>
                          <a:effectLst/>
                          <a:latin typeface="Calibri" panose="020F0502020204030204" pitchFamily="34" charset="0"/>
                        </a:rPr>
                        <a:t> DECIMO DE EJECUCIÓN DE PENAS Y MEDIDAS DE SEGURIDAD DE BOGOTÁ D.C.</a:t>
                      </a:r>
                      <a:endParaRPr lang="es-CO" sz="1400" b="0" i="0" u="none" strike="noStrike" dirty="0">
                        <a:solidFill>
                          <a:srgbClr val="000000"/>
                        </a:solidFill>
                        <a:effectLst/>
                        <a:latin typeface="Calibri" panose="020F0502020204030204" pitchFamily="34" charset="0"/>
                      </a:endParaRPr>
                    </a:p>
                  </a:txBody>
                  <a:tcPr marL="9126" marR="9126" marT="9126" marB="0" anchor="ctr"/>
                </a:tc>
                <a:tc>
                  <a:txBody>
                    <a:bodyPr/>
                    <a:lstStyle/>
                    <a:p>
                      <a:pPr algn="ctr" fontAlgn="ctr"/>
                      <a:r>
                        <a:rPr lang="es-CO" sz="1400" b="0" i="0" u="none" strike="noStrike" dirty="0" smtClean="0">
                          <a:solidFill>
                            <a:srgbClr val="000000"/>
                          </a:solidFill>
                          <a:effectLst/>
                          <a:latin typeface="Calibri" panose="020F0502020204030204" pitchFamily="34" charset="0"/>
                        </a:rPr>
                        <a:t>MIGUEL</a:t>
                      </a:r>
                      <a:r>
                        <a:rPr lang="es-CO" sz="1400" b="0" i="0" u="none" strike="noStrike" baseline="0" dirty="0" smtClean="0">
                          <a:solidFill>
                            <a:srgbClr val="000000"/>
                          </a:solidFill>
                          <a:effectLst/>
                          <a:latin typeface="Calibri" panose="020F0502020204030204" pitchFamily="34" charset="0"/>
                        </a:rPr>
                        <a:t> GONZALO GUEVARA CASTAÑEDA</a:t>
                      </a:r>
                      <a:endParaRPr lang="es-ES" sz="1400" b="0" i="0" u="none" strike="noStrike" dirty="0">
                        <a:solidFill>
                          <a:srgbClr val="000000"/>
                        </a:solidFill>
                        <a:effectLst/>
                        <a:latin typeface="Calibri" panose="020F0502020204030204" pitchFamily="34" charset="0"/>
                      </a:endParaRPr>
                    </a:p>
                  </a:txBody>
                  <a:tcPr marL="9126" marR="9126" marT="9126" marB="0" anchor="ctr"/>
                </a:tc>
                <a:tc>
                  <a:txBody>
                    <a:bodyPr/>
                    <a:lstStyle/>
                    <a:p>
                      <a:pPr algn="ctr" fontAlgn="ctr"/>
                      <a:r>
                        <a:rPr lang="es-ES" sz="1400" b="0" i="0" u="none" strike="noStrike" dirty="0" smtClean="0">
                          <a:solidFill>
                            <a:srgbClr val="000000"/>
                          </a:solidFill>
                          <a:effectLst/>
                          <a:latin typeface="Calibri" panose="020F0502020204030204" pitchFamily="34" charset="0"/>
                        </a:rPr>
                        <a:t>DCCA e INDUMIL</a:t>
                      </a:r>
                      <a:endParaRPr lang="es-ES" sz="1400" b="0" i="0" u="none" strike="noStrike" dirty="0">
                        <a:solidFill>
                          <a:srgbClr val="000000"/>
                        </a:solidFill>
                        <a:effectLst/>
                        <a:latin typeface="Calibri" panose="020F0502020204030204" pitchFamily="34" charset="0"/>
                      </a:endParaRPr>
                    </a:p>
                  </a:txBody>
                  <a:tcPr marL="9126" marR="9126" marT="9126" marB="0" anchor="ctr"/>
                </a:tc>
                <a:tc>
                  <a:txBody>
                    <a:bodyPr/>
                    <a:lstStyle/>
                    <a:p>
                      <a:pPr algn="ctr" fontAlgn="ctr"/>
                      <a:r>
                        <a:rPr lang="es-ES" sz="1400" u="none" strike="noStrike" dirty="0" smtClean="0">
                          <a:effectLst/>
                        </a:rPr>
                        <a:t>27/09/2022</a:t>
                      </a:r>
                      <a:endParaRPr lang="es-ES" sz="1400" b="0" i="0" u="none" strike="noStrike" dirty="0">
                        <a:solidFill>
                          <a:srgbClr val="000000"/>
                        </a:solidFill>
                        <a:effectLst/>
                        <a:latin typeface="Calibri" panose="020F0502020204030204" pitchFamily="34" charset="0"/>
                      </a:endParaRPr>
                    </a:p>
                  </a:txBody>
                  <a:tcPr marL="9126" marR="9126" marT="9126" marB="0" anchor="ctr"/>
                </a:tc>
                <a:tc>
                  <a:txBody>
                    <a:bodyPr/>
                    <a:lstStyle/>
                    <a:p>
                      <a:pPr algn="ctr" fontAlgn="ctr"/>
                      <a:r>
                        <a:rPr lang="es-ES" sz="1400" u="none" strike="noStrike" dirty="0" smtClean="0">
                          <a:effectLst/>
                        </a:rPr>
                        <a:t>Derecho </a:t>
                      </a:r>
                      <a:r>
                        <a:rPr lang="es-ES" sz="1400" u="none" strike="noStrike" dirty="0">
                          <a:effectLst/>
                        </a:rPr>
                        <a:t>Fundamental de </a:t>
                      </a:r>
                      <a:r>
                        <a:rPr lang="es-ES" sz="1400" u="none" strike="noStrike" dirty="0" smtClean="0">
                          <a:effectLst/>
                        </a:rPr>
                        <a:t>Petición  y</a:t>
                      </a:r>
                      <a:r>
                        <a:rPr lang="es-ES" sz="1400" u="none" strike="noStrike" baseline="0" dirty="0" smtClean="0">
                          <a:effectLst/>
                        </a:rPr>
                        <a:t> el Debido Proceso</a:t>
                      </a:r>
                      <a:endParaRPr lang="es-ES" sz="1400" b="0" i="0" u="none" strike="noStrike" dirty="0">
                        <a:solidFill>
                          <a:srgbClr val="000000"/>
                        </a:solidFill>
                        <a:effectLst/>
                        <a:latin typeface="Calibri" panose="020F0502020204030204" pitchFamily="34" charset="0"/>
                      </a:endParaRPr>
                    </a:p>
                  </a:txBody>
                  <a:tcPr marL="9126" marR="9126" marT="9126" marB="0" anchor="ctr"/>
                </a:tc>
                <a:extLst>
                  <a:ext uri="{0D108BD9-81ED-4DB2-BD59-A6C34878D82A}">
                    <a16:rowId xmlns:a16="http://schemas.microsoft.com/office/drawing/2014/main" val="1200205201"/>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899096217"/>
              </p:ext>
            </p:extLst>
          </p:nvPr>
        </p:nvGraphicFramePr>
        <p:xfrm>
          <a:off x="703943" y="2026962"/>
          <a:ext cx="1778000" cy="2217131"/>
        </p:xfrm>
        <a:graphic>
          <a:graphicData uri="http://schemas.openxmlformats.org/drawingml/2006/table">
            <a:tbl>
              <a:tblPr>
                <a:tableStyleId>{5940675A-B579-460E-94D1-54222C63F5DA}</a:tableStyleId>
              </a:tblPr>
              <a:tblGrid>
                <a:gridCol w="1778000">
                  <a:extLst>
                    <a:ext uri="{9D8B030D-6E8A-4147-A177-3AD203B41FA5}">
                      <a16:colId xmlns:a16="http://schemas.microsoft.com/office/drawing/2014/main" val="2727041779"/>
                    </a:ext>
                  </a:extLst>
                </a:gridCol>
              </a:tblGrid>
              <a:tr h="654214">
                <a:tc>
                  <a:txBody>
                    <a:bodyPr/>
                    <a:lstStyle/>
                    <a:p>
                      <a:pPr marL="0" algn="ctr" defTabSz="914400" rtl="0" eaLnBrk="1" fontAlgn="ctr" latinLnBrk="0" hangingPunct="1"/>
                      <a:r>
                        <a:rPr lang="es-ES" sz="1400" u="none" strike="noStrike" kern="1200" dirty="0">
                          <a:effectLst/>
                        </a:rPr>
                        <a:t>NUMERO DE RADICADO </a:t>
                      </a:r>
                      <a:endParaRPr lang="es-ES" sz="140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250270862"/>
                  </a:ext>
                </a:extLst>
              </a:tr>
              <a:tr h="684143">
                <a:tc>
                  <a:txBody>
                    <a:bodyPr/>
                    <a:lstStyle/>
                    <a:p>
                      <a:pPr marL="0" algn="ctr" defTabSz="914400" rtl="0" eaLnBrk="1" fontAlgn="ctr" latinLnBrk="0" hangingPunct="1"/>
                      <a:r>
                        <a:rPr lang="es-CO" sz="1400" u="none" strike="noStrike" kern="1200" dirty="0" smtClean="0">
                          <a:solidFill>
                            <a:schemeClr val="tx1"/>
                          </a:solidFill>
                          <a:effectLst/>
                          <a:latin typeface="+mn-lt"/>
                          <a:ea typeface="+mn-ea"/>
                          <a:cs typeface="+mn-cs"/>
                        </a:rPr>
                        <a:t>2022-00093</a:t>
                      </a:r>
                      <a:endParaRPr lang="es-ES" sz="140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2834215227"/>
                  </a:ext>
                </a:extLst>
              </a:tr>
              <a:tr h="878774">
                <a:tc>
                  <a:txBody>
                    <a:bodyPr/>
                    <a:lstStyle/>
                    <a:p>
                      <a:pPr marL="0" algn="ctr" defTabSz="914400" rtl="0" eaLnBrk="1" fontAlgn="ctr" latinLnBrk="0" hangingPunct="1"/>
                      <a:r>
                        <a:rPr lang="es-ES" sz="1400" u="none" strike="noStrike" kern="1200" dirty="0" smtClean="0">
                          <a:effectLst/>
                        </a:rPr>
                        <a:t>2022-00060</a:t>
                      </a:r>
                      <a:endParaRPr lang="es-ES" sz="140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279892721"/>
                  </a:ext>
                </a:extLst>
              </a:tr>
            </a:tbl>
          </a:graphicData>
        </a:graphic>
      </p:graphicFrame>
    </p:spTree>
    <p:extLst>
      <p:ext uri="{BB962C8B-B14F-4D97-AF65-F5344CB8AC3E}">
        <p14:creationId xmlns:p14="http://schemas.microsoft.com/office/powerpoint/2010/main" val="296981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932</TotalTime>
  <Words>227</Words>
  <Application>Microsoft Office PowerPoint</Application>
  <PresentationFormat>Panorámica</PresentationFormat>
  <Paragraphs>26</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63</cp:revision>
  <dcterms:created xsi:type="dcterms:W3CDTF">2021-07-07T17:06:09Z</dcterms:created>
  <dcterms:modified xsi:type="dcterms:W3CDTF">2023-01-12T16:18:20Z</dcterms:modified>
</cp:coreProperties>
</file>