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sldIdLst>
    <p:sldId id="264" r:id="rId3"/>
    <p:sldId id="266" r:id="rId4"/>
    <p:sldId id="275" r:id="rId5"/>
    <p:sldId id="276" r:id="rId6"/>
    <p:sldId id="269"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4" d="100"/>
          <a:sy n="74" d="100"/>
        </p:scale>
        <p:origin x="84" y="73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03/01/2023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598946"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OFICINA LEGAL </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406582" y="2753932"/>
            <a:ext cx="5283017"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DICIEMBRE</a:t>
            </a:r>
          </a:p>
          <a:p>
            <a:pPr algn="ctr"/>
            <a:r>
              <a:rPr lang="es-CO" sz="3600" dirty="0" smtClean="0">
                <a:latin typeface="Arial Black" panose="020B0A04020102020204" pitchFamily="34" charset="0"/>
              </a:rPr>
              <a:t> DE 2022</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609760" y="337045"/>
            <a:ext cx="4684039" cy="400110"/>
          </a:xfrm>
          <a:prstGeom prst="rect">
            <a:avLst/>
          </a:prstGeom>
        </p:spPr>
        <p:txBody>
          <a:bodyPr wrap="none">
            <a:spAutoFit/>
          </a:bodyPr>
          <a:lstStyle/>
          <a:p>
            <a:r>
              <a:rPr lang="es-CO" sz="2000" b="1" dirty="0">
                <a:solidFill>
                  <a:schemeClr val="accent1"/>
                </a:solidFill>
              </a:rPr>
              <a:t>BOLETÍN JURÍDICO DE </a:t>
            </a:r>
            <a:r>
              <a:rPr lang="es-CO" sz="2000" b="1" dirty="0" smtClean="0">
                <a:solidFill>
                  <a:schemeClr val="accent1"/>
                </a:solidFill>
              </a:rPr>
              <a:t>DICIEMBRE </a:t>
            </a:r>
            <a:r>
              <a:rPr lang="es-CO" sz="2000" b="1" dirty="0">
                <a:solidFill>
                  <a:schemeClr val="accent1"/>
                </a:solidFill>
              </a:rPr>
              <a:t>DE 2022</a:t>
            </a:r>
          </a:p>
        </p:txBody>
      </p:sp>
      <p:sp>
        <p:nvSpPr>
          <p:cNvPr id="10" name="Rectángulo 9"/>
          <p:cNvSpPr/>
          <p:nvPr/>
        </p:nvSpPr>
        <p:spPr>
          <a:xfrm>
            <a:off x="1270000" y="858483"/>
            <a:ext cx="9182100" cy="830997"/>
          </a:xfrm>
          <a:prstGeom prst="rect">
            <a:avLst/>
          </a:prstGeom>
        </p:spPr>
        <p:txBody>
          <a:bodyPr wrap="square">
            <a:spAutoFit/>
          </a:bodyPr>
          <a:lstStyle/>
          <a:p>
            <a:pPr algn="ctr"/>
            <a:r>
              <a:rPr lang="es-CO" sz="2400" b="1" dirty="0" smtClean="0"/>
              <a:t>DESEQUILIBRIO ECONÓMICO REQUIERE QUE EL PRECIO UNITARIO MODIFICADO ALTERE EL VALOR TOTAL DEL CONTRATO</a:t>
            </a:r>
            <a:endParaRPr lang="es-419" sz="2400" b="1" dirty="0" smtClean="0"/>
          </a:p>
        </p:txBody>
      </p:sp>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5" name="CuadroTexto 4"/>
          <p:cNvSpPr txBox="1"/>
          <p:nvPr/>
        </p:nvSpPr>
        <p:spPr>
          <a:xfrm>
            <a:off x="3422649" y="3158560"/>
            <a:ext cx="7512051" cy="2462213"/>
          </a:xfrm>
          <a:prstGeom prst="rect">
            <a:avLst/>
          </a:prstGeom>
          <a:noFill/>
        </p:spPr>
        <p:txBody>
          <a:bodyPr wrap="square" rtlCol="0">
            <a:spAutoFit/>
          </a:bodyPr>
          <a:lstStyle/>
          <a:p>
            <a:pPr algn="just"/>
            <a:r>
              <a:rPr lang="es-419" sz="2200" i="1" dirty="0" smtClean="0"/>
              <a:t>“</a:t>
            </a:r>
            <a:r>
              <a:rPr lang="es-CO" sz="2200" i="1" dirty="0"/>
              <a:t>En este punto, es de resaltar que no basta con que un precio unitario del contrato se modifique o se altere dentro de la ejecución, sino que se requiere demostrar que dicha alteración genera que el valor total del contrato se afecte, lo que en este caso tampoco se </a:t>
            </a:r>
            <a:r>
              <a:rPr lang="es-CO" sz="2200" i="1" dirty="0" smtClean="0"/>
              <a:t>acreditó”</a:t>
            </a:r>
          </a:p>
          <a:p>
            <a:pPr algn="just"/>
            <a:endParaRPr lang="es-CO" sz="2200" b="1" i="1" dirty="0">
              <a:solidFill>
                <a:schemeClr val="accent1">
                  <a:lumMod val="50000"/>
                </a:schemeClr>
              </a:solidFill>
              <a:cs typeface="Arial" panose="020B0604020202020204" pitchFamily="34" charset="0"/>
            </a:endParaRPr>
          </a:p>
          <a:p>
            <a:pPr algn="just"/>
            <a:r>
              <a:rPr lang="es-ES" sz="2000" dirty="0">
                <a:cs typeface="Arial" panose="020B0604020202020204" pitchFamily="34" charset="0"/>
              </a:rPr>
              <a:t> (C.P: Martín Bermúdez Muñoz)</a:t>
            </a:r>
          </a:p>
        </p:txBody>
      </p:sp>
      <p:sp>
        <p:nvSpPr>
          <p:cNvPr id="7" name="Rectángulo 6"/>
          <p:cNvSpPr/>
          <p:nvPr/>
        </p:nvSpPr>
        <p:spPr>
          <a:xfrm>
            <a:off x="3238501" y="2035682"/>
            <a:ext cx="7696199" cy="830997"/>
          </a:xfrm>
          <a:prstGeom prst="rect">
            <a:avLst/>
          </a:prstGeom>
        </p:spPr>
        <p:txBody>
          <a:bodyPr wrap="square">
            <a:spAutoFit/>
          </a:bodyPr>
          <a:lstStyle/>
          <a:p>
            <a:pPr algn="just"/>
            <a:r>
              <a:rPr lang="es-419" sz="2400" dirty="0"/>
              <a:t>La Sala Plena del Consejo de Estado adoptó </a:t>
            </a:r>
            <a:r>
              <a:rPr lang="es-419" sz="2400" dirty="0" smtClean="0"/>
              <a:t>postura en reciente jurisprudencia:</a:t>
            </a:r>
            <a:endParaRPr lang="es-419" sz="2400" dirty="0"/>
          </a:p>
        </p:txBody>
      </p:sp>
      <p:pic>
        <p:nvPicPr>
          <p:cNvPr id="8" name="Imagen 7"/>
          <p:cNvPicPr>
            <a:picLocks noChangeAspect="1"/>
          </p:cNvPicPr>
          <p:nvPr/>
        </p:nvPicPr>
        <p:blipFill>
          <a:blip r:embed="rId2"/>
          <a:stretch>
            <a:fillRect/>
          </a:stretch>
        </p:blipFill>
        <p:spPr>
          <a:xfrm>
            <a:off x="546101" y="2197100"/>
            <a:ext cx="2692400" cy="3327400"/>
          </a:xfrm>
          <a:prstGeom prst="rect">
            <a:avLst/>
          </a:prstGeom>
        </p:spPr>
      </p:pic>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680142" y="544913"/>
            <a:ext cx="4752968" cy="400110"/>
          </a:xfrm>
          <a:prstGeom prst="rect">
            <a:avLst/>
          </a:prstGeom>
        </p:spPr>
        <p:txBody>
          <a:bodyPr wrap="none">
            <a:spAutoFit/>
          </a:bodyPr>
          <a:lstStyle/>
          <a:p>
            <a:r>
              <a:rPr lang="es-CO" sz="2000" b="1" dirty="0">
                <a:solidFill>
                  <a:schemeClr val="accent1"/>
                </a:solidFill>
              </a:rPr>
              <a:t>BOLETÍN JURÍDICO DE </a:t>
            </a:r>
            <a:r>
              <a:rPr lang="es-CO" sz="2000" b="1" dirty="0" smtClean="0">
                <a:solidFill>
                  <a:schemeClr val="accent1"/>
                </a:solidFill>
              </a:rPr>
              <a:t>DICIEMBRE </a:t>
            </a:r>
            <a:r>
              <a:rPr lang="es-CO" sz="2000" b="1" dirty="0">
                <a:solidFill>
                  <a:schemeClr val="accent1"/>
                </a:solidFill>
              </a:rPr>
              <a:t>DE 2022</a:t>
            </a:r>
          </a:p>
        </p:txBody>
      </p:sp>
      <p:sp>
        <p:nvSpPr>
          <p:cNvPr id="10" name="Rectángulo 9"/>
          <p:cNvSpPr/>
          <p:nvPr/>
        </p:nvSpPr>
        <p:spPr>
          <a:xfrm>
            <a:off x="1282700" y="1256945"/>
            <a:ext cx="9182100" cy="830997"/>
          </a:xfrm>
          <a:prstGeom prst="rect">
            <a:avLst/>
          </a:prstGeom>
        </p:spPr>
        <p:txBody>
          <a:bodyPr wrap="square">
            <a:spAutoFit/>
          </a:bodyPr>
          <a:lstStyle/>
          <a:p>
            <a:pPr algn="ctr"/>
            <a:r>
              <a:rPr lang="es-CO" sz="2400" b="1" dirty="0"/>
              <a:t>DESEQUILIBRIO ECONÓMICO REQUIERE QUE EL PRECIO UNITARIO MODIFICADO ALTERE EL VALOR TOTAL DEL CONTRATO</a:t>
            </a:r>
            <a:endParaRPr lang="es-419" sz="2400" b="1" dirty="0"/>
          </a:p>
        </p:txBody>
      </p:sp>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2" name="Rectángulo 1"/>
          <p:cNvSpPr/>
          <p:nvPr/>
        </p:nvSpPr>
        <p:spPr>
          <a:xfrm>
            <a:off x="787400" y="2378414"/>
            <a:ext cx="10591800" cy="1569660"/>
          </a:xfrm>
          <a:prstGeom prst="rect">
            <a:avLst/>
          </a:prstGeom>
        </p:spPr>
        <p:txBody>
          <a:bodyPr wrap="square">
            <a:spAutoFit/>
          </a:bodyPr>
          <a:lstStyle/>
          <a:p>
            <a:pPr algn="ctr"/>
            <a:r>
              <a:rPr lang="es-CO" sz="2400" dirty="0" smtClean="0">
                <a:solidFill>
                  <a:srgbClr val="333333"/>
                </a:solidFill>
              </a:rPr>
              <a:t>La </a:t>
            </a:r>
            <a:r>
              <a:rPr lang="es-CO" sz="2400" dirty="0">
                <a:solidFill>
                  <a:srgbClr val="333333"/>
                </a:solidFill>
              </a:rPr>
              <a:t>Sección Tercera del Consejo de Estado </a:t>
            </a:r>
            <a:r>
              <a:rPr lang="es-CO" sz="2400" dirty="0" smtClean="0">
                <a:solidFill>
                  <a:srgbClr val="333333"/>
                </a:solidFill>
              </a:rPr>
              <a:t>informa que el </a:t>
            </a:r>
            <a:r>
              <a:rPr lang="es-CO" sz="2400" dirty="0">
                <a:solidFill>
                  <a:srgbClr val="333333"/>
                </a:solidFill>
              </a:rPr>
              <a:t>artículo </a:t>
            </a:r>
            <a:r>
              <a:rPr lang="es-CO" sz="2400" dirty="0" smtClean="0">
                <a:solidFill>
                  <a:srgbClr val="333333"/>
                </a:solidFill>
              </a:rPr>
              <a:t>5 </a:t>
            </a:r>
            <a:r>
              <a:rPr lang="es-CO" sz="2400" dirty="0">
                <a:solidFill>
                  <a:srgbClr val="333333"/>
                </a:solidFill>
              </a:rPr>
              <a:t>de la Ley 80 de 1993 </a:t>
            </a:r>
            <a:r>
              <a:rPr lang="es-CO" sz="2400" dirty="0" smtClean="0">
                <a:solidFill>
                  <a:srgbClr val="333333"/>
                </a:solidFill>
              </a:rPr>
              <a:t>dispone</a:t>
            </a:r>
            <a:r>
              <a:rPr lang="es-CO" sz="2400" dirty="0">
                <a:solidFill>
                  <a:srgbClr val="333333"/>
                </a:solidFill>
              </a:rPr>
              <a:t>, que se requiere que el valor intrínseco de la remuneración se vea afectado por la ocurrencia de situaciones imprevistas que no sean imputables al </a:t>
            </a:r>
            <a:r>
              <a:rPr lang="es-CO" sz="2400" dirty="0" smtClean="0">
                <a:solidFill>
                  <a:srgbClr val="333333"/>
                </a:solidFill>
              </a:rPr>
              <a:t>contratista</a:t>
            </a:r>
            <a:r>
              <a:rPr lang="es-CO" sz="2400" dirty="0" smtClean="0">
                <a:solidFill>
                  <a:srgbClr val="333333"/>
                </a:solidFill>
              </a:rPr>
              <a:t> </a:t>
            </a:r>
            <a:r>
              <a:rPr lang="es-CO" sz="2400" dirty="0">
                <a:solidFill>
                  <a:srgbClr val="333333"/>
                </a:solidFill>
              </a:rPr>
              <a:t>para que proceda el restablecimiento de la ecuación </a:t>
            </a:r>
            <a:r>
              <a:rPr lang="es-CO" sz="2400" dirty="0" smtClean="0">
                <a:solidFill>
                  <a:srgbClr val="333333"/>
                </a:solidFill>
              </a:rPr>
              <a:t>contractual</a:t>
            </a:r>
            <a:endParaRPr lang="es-419" sz="2400" dirty="0"/>
          </a:p>
        </p:txBody>
      </p:sp>
      <p:pic>
        <p:nvPicPr>
          <p:cNvPr id="4" name="Imagen 3"/>
          <p:cNvPicPr>
            <a:picLocks noChangeAspect="1"/>
          </p:cNvPicPr>
          <p:nvPr/>
        </p:nvPicPr>
        <p:blipFill>
          <a:blip r:embed="rId2"/>
          <a:stretch>
            <a:fillRect/>
          </a:stretch>
        </p:blipFill>
        <p:spPr>
          <a:xfrm>
            <a:off x="4597400" y="4383046"/>
            <a:ext cx="2971800" cy="1878054"/>
          </a:xfrm>
          <a:prstGeom prst="rect">
            <a:avLst/>
          </a:prstGeom>
        </p:spPr>
      </p:pic>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02050" y="404184"/>
            <a:ext cx="4684039" cy="400110"/>
          </a:xfrm>
          <a:prstGeom prst="rect">
            <a:avLst/>
          </a:prstGeom>
        </p:spPr>
        <p:txBody>
          <a:bodyPr wrap="none">
            <a:spAutoFit/>
          </a:bodyPr>
          <a:lstStyle/>
          <a:p>
            <a:r>
              <a:rPr lang="es-CO" sz="2000" b="1" dirty="0">
                <a:solidFill>
                  <a:schemeClr val="accent1"/>
                </a:solidFill>
              </a:rPr>
              <a:t>BOLETÍN JURÍDICO DE </a:t>
            </a:r>
            <a:r>
              <a:rPr lang="es-CO" sz="2000" b="1" dirty="0" smtClean="0">
                <a:solidFill>
                  <a:schemeClr val="accent1"/>
                </a:solidFill>
              </a:rPr>
              <a:t>DICIEMBRE </a:t>
            </a:r>
            <a:r>
              <a:rPr lang="es-CO" sz="2000" b="1" dirty="0">
                <a:solidFill>
                  <a:schemeClr val="accent1"/>
                </a:solidFill>
              </a:rPr>
              <a:t>DE 2022</a:t>
            </a:r>
          </a:p>
        </p:txBody>
      </p:sp>
      <p:sp>
        <p:nvSpPr>
          <p:cNvPr id="10" name="Rectángulo 9"/>
          <p:cNvSpPr/>
          <p:nvPr/>
        </p:nvSpPr>
        <p:spPr>
          <a:xfrm>
            <a:off x="1257479" y="849149"/>
            <a:ext cx="9182100" cy="830997"/>
          </a:xfrm>
          <a:prstGeom prst="rect">
            <a:avLst/>
          </a:prstGeom>
        </p:spPr>
        <p:txBody>
          <a:bodyPr wrap="square">
            <a:spAutoFit/>
          </a:bodyPr>
          <a:lstStyle/>
          <a:p>
            <a:pPr algn="ctr"/>
            <a:r>
              <a:rPr lang="es-CO" sz="2400" b="1" dirty="0"/>
              <a:t>DESEQUILIBRIO ECONÓMICO REQUIERE QUE EL PRECIO UNITARIO MODIFICADO ALTERE EL VALOR TOTAL DEL CONTRATO</a:t>
            </a:r>
            <a:endParaRPr lang="es-419" sz="2400" b="1" dirty="0"/>
          </a:p>
        </p:txBody>
      </p:sp>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5" name="Rectángulo 4"/>
          <p:cNvSpPr/>
          <p:nvPr/>
        </p:nvSpPr>
        <p:spPr>
          <a:xfrm>
            <a:off x="561658" y="1877698"/>
            <a:ext cx="9242742" cy="3262432"/>
          </a:xfrm>
          <a:prstGeom prst="rect">
            <a:avLst/>
          </a:prstGeom>
        </p:spPr>
        <p:txBody>
          <a:bodyPr wrap="square">
            <a:spAutoFit/>
          </a:bodyPr>
          <a:lstStyle/>
          <a:p>
            <a:pPr algn="just"/>
            <a:r>
              <a:rPr lang="es-419" sz="2400" dirty="0"/>
              <a:t>La alta corporación </a:t>
            </a:r>
            <a:r>
              <a:rPr lang="es-419" sz="2400" dirty="0" smtClean="0"/>
              <a:t>indicó:</a:t>
            </a:r>
          </a:p>
          <a:p>
            <a:pPr algn="just"/>
            <a:endParaRPr lang="es-419" sz="2400" dirty="0" smtClean="0"/>
          </a:p>
          <a:p>
            <a:pPr algn="just"/>
            <a:r>
              <a:rPr lang="es-CO" sz="2400" smtClean="0"/>
              <a:t>El </a:t>
            </a:r>
            <a:r>
              <a:rPr lang="es-CO" sz="2400" dirty="0"/>
              <a:t>cambio en los precios de los combustibles por situaciones del mercado internacional no es una situación que sea conocida por personas de mediana cultura dentro de un conglomerado social. Por esta razón no constituye un hecho notorio, mucho menos en relación con la afectación del </a:t>
            </a:r>
            <a:r>
              <a:rPr lang="es-CO" sz="2400" dirty="0" smtClean="0"/>
              <a:t>precio</a:t>
            </a:r>
          </a:p>
          <a:p>
            <a:pPr algn="just"/>
            <a:endParaRPr lang="es-CO" sz="2400" dirty="0" smtClean="0"/>
          </a:p>
          <a:p>
            <a:pPr algn="just"/>
            <a:r>
              <a:rPr lang="es-419" sz="1400" dirty="0" smtClean="0">
                <a:solidFill>
                  <a:srgbClr val="333333"/>
                </a:solidFill>
                <a:latin typeface="GilroyMedium"/>
              </a:rPr>
              <a:t>(</a:t>
            </a:r>
            <a:r>
              <a:rPr lang="es-419" sz="1200" dirty="0" smtClean="0">
                <a:solidFill>
                  <a:srgbClr val="333333"/>
                </a:solidFill>
              </a:rPr>
              <a:t>C</a:t>
            </a:r>
            <a:r>
              <a:rPr lang="es-419" sz="1200" dirty="0">
                <a:solidFill>
                  <a:srgbClr val="333333"/>
                </a:solidFill>
              </a:rPr>
              <a:t>. P</a:t>
            </a:r>
            <a:r>
              <a:rPr lang="es-419" sz="1200" dirty="0" smtClean="0">
                <a:solidFill>
                  <a:srgbClr val="333333"/>
                </a:solidFill>
              </a:rPr>
              <a:t>. : </a:t>
            </a:r>
            <a:r>
              <a:rPr lang="es-ES" sz="1200" dirty="0">
                <a:cs typeface="Arial" panose="020B0604020202020204" pitchFamily="34" charset="0"/>
              </a:rPr>
              <a:t>Martín Bermúdez Muñoz</a:t>
            </a:r>
            <a:r>
              <a:rPr lang="es-419" sz="1200" dirty="0" smtClean="0">
                <a:solidFill>
                  <a:srgbClr val="333333"/>
                </a:solidFill>
              </a:rPr>
              <a:t>).</a:t>
            </a:r>
            <a:endParaRPr lang="es-419" sz="1200" dirty="0"/>
          </a:p>
        </p:txBody>
      </p:sp>
      <p:pic>
        <p:nvPicPr>
          <p:cNvPr id="6" name="Imagen 5"/>
          <p:cNvPicPr>
            <a:picLocks noChangeAspect="1"/>
          </p:cNvPicPr>
          <p:nvPr/>
        </p:nvPicPr>
        <p:blipFill>
          <a:blip r:embed="rId2"/>
          <a:stretch>
            <a:fillRect/>
          </a:stretch>
        </p:blipFill>
        <p:spPr>
          <a:xfrm>
            <a:off x="9956800" y="2857500"/>
            <a:ext cx="1917700" cy="1955800"/>
          </a:xfrm>
          <a:prstGeom prst="rect">
            <a:avLst/>
          </a:prstGeom>
        </p:spPr>
      </p:pic>
    </p:spTree>
    <p:extLst>
      <p:ext uri="{BB962C8B-B14F-4D97-AF65-F5344CB8AC3E}">
        <p14:creationId xmlns:p14="http://schemas.microsoft.com/office/powerpoint/2010/main" val="35397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369143" y="29917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p>
        </p:txBody>
      </p:sp>
      <p:sp>
        <p:nvSpPr>
          <p:cNvPr id="4" name="Rectángulo 3"/>
          <p:cNvSpPr/>
          <p:nvPr/>
        </p:nvSpPr>
        <p:spPr>
          <a:xfrm>
            <a:off x="2166994" y="1483147"/>
            <a:ext cx="1377813" cy="369332"/>
          </a:xfrm>
          <a:prstGeom prst="rect">
            <a:avLst/>
          </a:prstGeom>
        </p:spPr>
        <p:txBody>
          <a:bodyPr wrap="none">
            <a:spAutoFit/>
          </a:bodyPr>
          <a:lstStyle/>
          <a:p>
            <a:pPr algn="ctr"/>
            <a:r>
              <a:rPr lang="es-CO" dirty="0"/>
              <a:t>Oficina Legal</a:t>
            </a:r>
            <a:endParaRPr lang="es-ES" dirty="0"/>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967</TotalTime>
  <Words>270</Words>
  <Application>Microsoft Office PowerPoint</Application>
  <PresentationFormat>Panorámica</PresentationFormat>
  <Paragraphs>25</Paragraphs>
  <Slides>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vt:i4>
      </vt:variant>
    </vt:vector>
  </HeadingPairs>
  <TitlesOfParts>
    <vt:vector size="12" baseType="lpstr">
      <vt:lpstr>Arial</vt:lpstr>
      <vt:lpstr>Arial Black</vt:lpstr>
      <vt:lpstr>Calibri</vt:lpstr>
      <vt:lpstr>Calibri Light</vt:lpstr>
      <vt:lpstr>GilroyMedium</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Carlos Andres Moreno Torres</cp:lastModifiedBy>
  <cp:revision>63</cp:revision>
  <dcterms:created xsi:type="dcterms:W3CDTF">2021-07-07T17:06:09Z</dcterms:created>
  <dcterms:modified xsi:type="dcterms:W3CDTF">2023-01-03T16:02:18Z</dcterms:modified>
</cp:coreProperties>
</file>